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4" r:id="rId1"/>
  </p:sldMasterIdLst>
  <p:sldIdLst>
    <p:sldId id="259" r:id="rId2"/>
    <p:sldId id="260" r:id="rId3"/>
    <p:sldId id="278" r:id="rId4"/>
    <p:sldId id="279" r:id="rId5"/>
    <p:sldId id="280" r:id="rId6"/>
    <p:sldId id="261" r:id="rId7"/>
    <p:sldId id="268" r:id="rId8"/>
    <p:sldId id="320" r:id="rId9"/>
    <p:sldId id="321" r:id="rId10"/>
    <p:sldId id="323" r:id="rId11"/>
    <p:sldId id="269" r:id="rId12"/>
    <p:sldId id="326" r:id="rId13"/>
    <p:sldId id="325" r:id="rId14"/>
    <p:sldId id="270" r:id="rId15"/>
    <p:sldId id="329" r:id="rId16"/>
    <p:sldId id="328" r:id="rId17"/>
    <p:sldId id="271" r:id="rId18"/>
    <p:sldId id="332" r:id="rId19"/>
    <p:sldId id="331" r:id="rId20"/>
    <p:sldId id="272" r:id="rId21"/>
    <p:sldId id="335" r:id="rId22"/>
    <p:sldId id="334" r:id="rId23"/>
    <p:sldId id="273" r:id="rId24"/>
    <p:sldId id="338" r:id="rId25"/>
    <p:sldId id="337" r:id="rId26"/>
    <p:sldId id="274" r:id="rId27"/>
    <p:sldId id="341" r:id="rId28"/>
    <p:sldId id="340" r:id="rId29"/>
    <p:sldId id="275" r:id="rId30"/>
    <p:sldId id="344" r:id="rId31"/>
    <p:sldId id="343" r:id="rId32"/>
    <p:sldId id="276" r:id="rId33"/>
    <p:sldId id="347" r:id="rId34"/>
    <p:sldId id="346" r:id="rId35"/>
    <p:sldId id="277" r:id="rId36"/>
    <p:sldId id="350" r:id="rId37"/>
    <p:sldId id="349" r:id="rId38"/>
    <p:sldId id="282" r:id="rId39"/>
    <p:sldId id="283" r:id="rId40"/>
    <p:sldId id="281" r:id="rId41"/>
    <p:sldId id="284" r:id="rId42"/>
    <p:sldId id="285" r:id="rId43"/>
    <p:sldId id="287" r:id="rId44"/>
    <p:sldId id="262" r:id="rId45"/>
    <p:sldId id="290" r:id="rId46"/>
    <p:sldId id="288" r:id="rId47"/>
    <p:sldId id="289" r:id="rId48"/>
    <p:sldId id="292" r:id="rId49"/>
    <p:sldId id="293" r:id="rId50"/>
    <p:sldId id="294" r:id="rId51"/>
    <p:sldId id="296" r:id="rId52"/>
    <p:sldId id="263" r:id="rId53"/>
    <p:sldId id="297" r:id="rId54"/>
    <p:sldId id="298" r:id="rId55"/>
    <p:sldId id="299" r:id="rId56"/>
    <p:sldId id="300" r:id="rId57"/>
    <p:sldId id="264" r:id="rId58"/>
    <p:sldId id="313" r:id="rId59"/>
    <p:sldId id="314" r:id="rId60"/>
    <p:sldId id="312" r:id="rId61"/>
    <p:sldId id="306" r:id="rId62"/>
    <p:sldId id="315" r:id="rId63"/>
    <p:sldId id="302" r:id="rId64"/>
    <p:sldId id="303" r:id="rId65"/>
    <p:sldId id="304" r:id="rId66"/>
    <p:sldId id="305" r:id="rId67"/>
    <p:sldId id="318" r:id="rId68"/>
    <p:sldId id="307" r:id="rId69"/>
    <p:sldId id="310" r:id="rId70"/>
    <p:sldId id="311" r:id="rId71"/>
    <p:sldId id="316" r:id="rId72"/>
    <p:sldId id="317" r:id="rId73"/>
    <p:sldId id="265" r:id="rId74"/>
    <p:sldId id="266" r:id="rId7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192"/>
    <p:restoredTop sz="94694"/>
  </p:normalViewPr>
  <p:slideViewPr>
    <p:cSldViewPr snapToGrid="0" snapToObjects="1">
      <p:cViewPr varScale="1">
        <p:scale>
          <a:sx n="107" d="100"/>
          <a:sy n="107" d="100"/>
        </p:scale>
        <p:origin x="108" y="2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microsoft.com/office/2016/11/relationships/changesInfo" Target="changesInfos/changesInfo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talie Davison" userId="cf9cd4a1-1f0e-41f3-abb3-afd97c52253d" providerId="ADAL" clId="{8068AFF6-8D24-48D3-B3EB-14A472FAB5E2}"/>
    <pc:docChg chg="modSld">
      <pc:chgData name="Natalie Davison" userId="cf9cd4a1-1f0e-41f3-abb3-afd97c52253d" providerId="ADAL" clId="{8068AFF6-8D24-48D3-B3EB-14A472FAB5E2}" dt="2021-07-21T16:47:46.948" v="0" actId="6549"/>
      <pc:docMkLst>
        <pc:docMk/>
      </pc:docMkLst>
      <pc:sldChg chg="modSp mod">
        <pc:chgData name="Natalie Davison" userId="cf9cd4a1-1f0e-41f3-abb3-afd97c52253d" providerId="ADAL" clId="{8068AFF6-8D24-48D3-B3EB-14A472FAB5E2}" dt="2021-07-21T16:47:46.948" v="0" actId="6549"/>
        <pc:sldMkLst>
          <pc:docMk/>
          <pc:sldMk cId="3561936544" sldId="259"/>
        </pc:sldMkLst>
        <pc:spChg chg="mod">
          <ac:chgData name="Natalie Davison" userId="cf9cd4a1-1f0e-41f3-abb3-afd97c52253d" providerId="ADAL" clId="{8068AFF6-8D24-48D3-B3EB-14A472FAB5E2}" dt="2021-07-21T16:47:46.948" v="0" actId="6549"/>
          <ac:spMkLst>
            <pc:docMk/>
            <pc:sldMk cId="3561936544" sldId="259"/>
            <ac:spMk id="19457" creationId="{96512098-696F-7A4F-B6F6-045AC4C1925F}"/>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en-GB"/>
              <a:t>Click to edit Master title style</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3B024281-7785-B441-962D-09A32D4A4CBF}" type="datetimeFigureOut">
              <a:rPr lang="en-US" smtClean="0"/>
              <a:t>7/21/2021</a:t>
            </a:fld>
            <a:endParaRPr lang="en-US"/>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US"/>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2BD6B0AF-BC53-A94B-A7F8-A7D97BDB160C}" type="slidenum">
              <a:rPr lang="en-US" smtClean="0"/>
              <a:t>‹#›</a:t>
            </a:fld>
            <a:endParaRPr lang="en-US"/>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5544393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3B024281-7785-B441-962D-09A32D4A4CBF}" type="datetimeFigureOut">
              <a:rPr lang="en-US" smtClean="0"/>
              <a:t>7/21/2021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D6B0AF-BC53-A94B-A7F8-A7D97BDB160C}" type="slidenum">
              <a:rPr lang="en-US" smtClean="0"/>
              <a:t>‹#›</a:t>
            </a:fld>
            <a:endParaRPr lang="en-US"/>
          </a:p>
        </p:txBody>
      </p:sp>
    </p:spTree>
    <p:extLst>
      <p:ext uri="{BB962C8B-B14F-4D97-AF65-F5344CB8AC3E}">
        <p14:creationId xmlns:p14="http://schemas.microsoft.com/office/powerpoint/2010/main" val="15626639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3B024281-7785-B441-962D-09A32D4A4CBF}" type="datetimeFigureOut">
              <a:rPr lang="en-US" smtClean="0"/>
              <a:t>7/21/2021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D6B0AF-BC53-A94B-A7F8-A7D97BDB160C}" type="slidenum">
              <a:rPr lang="en-US" smtClean="0"/>
              <a:t>‹#›</a:t>
            </a:fld>
            <a:endParaRPr lang="en-US"/>
          </a:p>
        </p:txBody>
      </p:sp>
    </p:spTree>
    <p:extLst>
      <p:ext uri="{BB962C8B-B14F-4D97-AF65-F5344CB8AC3E}">
        <p14:creationId xmlns:p14="http://schemas.microsoft.com/office/powerpoint/2010/main" val="39261833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3B024281-7785-B441-962D-09A32D4A4CBF}" type="datetimeFigureOut">
              <a:rPr lang="en-US" smtClean="0"/>
              <a:t>7/21/2021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D6B0AF-BC53-A94B-A7F8-A7D97BDB160C}" type="slidenum">
              <a:rPr lang="en-US" smtClean="0"/>
              <a:t>‹#›</a:t>
            </a:fld>
            <a:endParaRPr lang="en-US"/>
          </a:p>
        </p:txBody>
      </p:sp>
    </p:spTree>
    <p:extLst>
      <p:ext uri="{BB962C8B-B14F-4D97-AF65-F5344CB8AC3E}">
        <p14:creationId xmlns:p14="http://schemas.microsoft.com/office/powerpoint/2010/main" val="1401974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en-GB"/>
              <a:t>Click to edit Master title style</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3B024281-7785-B441-962D-09A32D4A4CBF}" type="datetimeFigureOut">
              <a:rPr lang="en-US" smtClean="0"/>
              <a:t>7/21/2021</a:t>
            </a:fld>
            <a:endParaRPr lang="en-US"/>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2BD6B0AF-BC53-A94B-A7F8-A7D97BDB160C}" type="slidenum">
              <a:rPr lang="en-US" smtClean="0"/>
              <a:t>‹#›</a:t>
            </a:fld>
            <a:endParaRPr lang="en-US"/>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4042876993"/>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3B024281-7785-B441-962D-09A32D4A4CBF}" type="datetimeFigureOut">
              <a:rPr lang="en-US" smtClean="0"/>
              <a:t>7/21/2021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D6B0AF-BC53-A94B-A7F8-A7D97BDB160C}" type="slidenum">
              <a:rPr lang="en-US" smtClean="0"/>
              <a:t>‹#›</a:t>
            </a:fld>
            <a:endParaRPr lang="en-US"/>
          </a:p>
        </p:txBody>
      </p:sp>
    </p:spTree>
    <p:extLst>
      <p:ext uri="{BB962C8B-B14F-4D97-AF65-F5344CB8AC3E}">
        <p14:creationId xmlns:p14="http://schemas.microsoft.com/office/powerpoint/2010/main" val="410792083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en-GB"/>
              <a:t>Click to edit Master title style</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257300" y="2909102"/>
            <a:ext cx="4800600" cy="299639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633864" y="2909102"/>
            <a:ext cx="4800600" cy="299639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3B024281-7785-B441-962D-09A32D4A4CBF}" type="datetimeFigureOut">
              <a:rPr lang="en-US" smtClean="0"/>
              <a:t>7/21/2021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BD6B0AF-BC53-A94B-A7F8-A7D97BDB160C}" type="slidenum">
              <a:rPr lang="en-US" smtClean="0"/>
              <a:t>‹#›</a:t>
            </a:fld>
            <a:endParaRPr lang="en-US"/>
          </a:p>
        </p:txBody>
      </p:sp>
    </p:spTree>
    <p:extLst>
      <p:ext uri="{BB962C8B-B14F-4D97-AF65-F5344CB8AC3E}">
        <p14:creationId xmlns:p14="http://schemas.microsoft.com/office/powerpoint/2010/main" val="1273930789"/>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3B024281-7785-B441-962D-09A32D4A4CBF}" type="datetimeFigureOut">
              <a:rPr lang="en-US" smtClean="0"/>
              <a:t>7/21/2021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BD6B0AF-BC53-A94B-A7F8-A7D97BDB160C}" type="slidenum">
              <a:rPr lang="en-US" smtClean="0"/>
              <a:t>‹#›</a:t>
            </a:fld>
            <a:endParaRPr lang="en-US"/>
          </a:p>
        </p:txBody>
      </p:sp>
    </p:spTree>
    <p:extLst>
      <p:ext uri="{BB962C8B-B14F-4D97-AF65-F5344CB8AC3E}">
        <p14:creationId xmlns:p14="http://schemas.microsoft.com/office/powerpoint/2010/main" val="1293188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024281-7785-B441-962D-09A32D4A4CBF}" type="datetimeFigureOut">
              <a:rPr lang="en-US" smtClean="0"/>
              <a:t>7/21/2021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BD6B0AF-BC53-A94B-A7F8-A7D97BDB160C}" type="slidenum">
              <a:rPr lang="en-US" smtClean="0"/>
              <a:t>‹#›</a:t>
            </a:fld>
            <a:endParaRPr lang="en-US"/>
          </a:p>
        </p:txBody>
      </p:sp>
    </p:spTree>
    <p:extLst>
      <p:ext uri="{BB962C8B-B14F-4D97-AF65-F5344CB8AC3E}">
        <p14:creationId xmlns:p14="http://schemas.microsoft.com/office/powerpoint/2010/main" val="41287641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en-GB"/>
              <a:t>Click to edit Master title style</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a:xfrm>
            <a:off x="765051" y="6375679"/>
            <a:ext cx="1233355" cy="348462"/>
          </a:xfrm>
        </p:spPr>
        <p:txBody>
          <a:bodyPr/>
          <a:lstStyle/>
          <a:p>
            <a:fld id="{3B024281-7785-B441-962D-09A32D4A4CBF}" type="datetimeFigureOut">
              <a:rPr lang="en-US" smtClean="0"/>
              <a:t>7/21/2021</a:t>
            </a:fld>
            <a:endParaRPr lang="en-US"/>
          </a:p>
        </p:txBody>
      </p:sp>
      <p:sp>
        <p:nvSpPr>
          <p:cNvPr id="6" name="Footer Placeholder 5"/>
          <p:cNvSpPr>
            <a:spLocks noGrp="1"/>
          </p:cNvSpPr>
          <p:nvPr>
            <p:ph type="ftr" sz="quarter" idx="11"/>
          </p:nvPr>
        </p:nvSpPr>
        <p:spPr>
          <a:xfrm>
            <a:off x="2103620" y="6375679"/>
            <a:ext cx="3482179" cy="345796"/>
          </a:xfrm>
        </p:spPr>
        <p:txBody>
          <a:bodyPr/>
          <a:lstStyle/>
          <a:p>
            <a:endParaRPr lang="en-US"/>
          </a:p>
        </p:txBody>
      </p:sp>
      <p:sp>
        <p:nvSpPr>
          <p:cNvPr id="7" name="Slide Number Placeholder 6"/>
          <p:cNvSpPr>
            <a:spLocks noGrp="1"/>
          </p:cNvSpPr>
          <p:nvPr>
            <p:ph type="sldNum" sz="quarter" idx="12"/>
          </p:nvPr>
        </p:nvSpPr>
        <p:spPr>
          <a:xfrm>
            <a:off x="5691014" y="6375679"/>
            <a:ext cx="1232456" cy="345796"/>
          </a:xfrm>
        </p:spPr>
        <p:txBody>
          <a:bodyPr/>
          <a:lstStyle/>
          <a:p>
            <a:fld id="{2BD6B0AF-BC53-A94B-A7F8-A7D97BDB160C}" type="slidenum">
              <a:rPr lang="en-US" smtClean="0"/>
              <a:t>‹#›</a:t>
            </a:fld>
            <a:endParaRPr lang="en-US"/>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92748513"/>
      </p:ext>
    </p:extLst>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en-GB"/>
              <a:t>Click to edit Master title style</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a:xfrm>
            <a:off x="765950" y="6375679"/>
            <a:ext cx="1232456" cy="348462"/>
          </a:xfrm>
        </p:spPr>
        <p:txBody>
          <a:bodyPr/>
          <a:lstStyle/>
          <a:p>
            <a:fld id="{3B024281-7785-B441-962D-09A32D4A4CBF}" type="datetimeFigureOut">
              <a:rPr lang="en-US" smtClean="0"/>
              <a:t>7/21/2021</a:t>
            </a:fld>
            <a:endParaRPr lang="en-US"/>
          </a:p>
        </p:txBody>
      </p:sp>
      <p:sp>
        <p:nvSpPr>
          <p:cNvPr id="6" name="Footer Placeholder 5"/>
          <p:cNvSpPr>
            <a:spLocks noGrp="1"/>
          </p:cNvSpPr>
          <p:nvPr>
            <p:ph type="ftr" sz="quarter" idx="11"/>
          </p:nvPr>
        </p:nvSpPr>
        <p:spPr>
          <a:xfrm>
            <a:off x="2103621" y="6375679"/>
            <a:ext cx="3482178" cy="345796"/>
          </a:xfrm>
        </p:spPr>
        <p:txBody>
          <a:bodyPr/>
          <a:lstStyle/>
          <a:p>
            <a:endParaRPr lang="en-US"/>
          </a:p>
        </p:txBody>
      </p:sp>
      <p:sp>
        <p:nvSpPr>
          <p:cNvPr id="7" name="Slide Number Placeholder 6"/>
          <p:cNvSpPr>
            <a:spLocks noGrp="1"/>
          </p:cNvSpPr>
          <p:nvPr>
            <p:ph type="sldNum" sz="quarter" idx="12"/>
          </p:nvPr>
        </p:nvSpPr>
        <p:spPr>
          <a:xfrm>
            <a:off x="5687568" y="6375679"/>
            <a:ext cx="1234440" cy="345796"/>
          </a:xfrm>
        </p:spPr>
        <p:txBody>
          <a:bodyPr/>
          <a:lstStyle/>
          <a:p>
            <a:fld id="{2BD6B0AF-BC53-A94B-A7F8-A7D97BDB160C}" type="slidenum">
              <a:rPr lang="en-US" smtClean="0"/>
              <a:t>‹#›</a:t>
            </a:fld>
            <a:endParaRPr lang="en-US"/>
          </a:p>
        </p:txBody>
      </p:sp>
    </p:spTree>
    <p:extLst>
      <p:ext uri="{BB962C8B-B14F-4D97-AF65-F5344CB8AC3E}">
        <p14:creationId xmlns:p14="http://schemas.microsoft.com/office/powerpoint/2010/main" val="5362177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en-GB"/>
              <a:t>Click to edit Master title style</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3B024281-7785-B441-962D-09A32D4A4CBF}" type="datetimeFigureOut">
              <a:rPr lang="en-US" smtClean="0"/>
              <a:t>7/21/2021</a:t>
            </a:fld>
            <a:endParaRPr lang="en-US"/>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US"/>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2BD6B0AF-BC53-A94B-A7F8-A7D97BDB160C}" type="slidenum">
              <a:rPr lang="en-US" smtClean="0"/>
              <a:t>‹#›</a:t>
            </a:fld>
            <a:endParaRPr lang="en-US"/>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62651103"/>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7.JPG"/></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extBox 2">
            <a:extLst>
              <a:ext uri="{FF2B5EF4-FFF2-40B4-BE49-F238E27FC236}">
                <a16:creationId xmlns:a16="http://schemas.microsoft.com/office/drawing/2014/main" id="{96512098-696F-7A4F-B6F6-045AC4C1925F}"/>
              </a:ext>
            </a:extLst>
          </p:cNvPr>
          <p:cNvSpPr txBox="1">
            <a:spLocks noChangeArrowheads="1"/>
          </p:cNvSpPr>
          <p:nvPr/>
        </p:nvSpPr>
        <p:spPr bwMode="auto">
          <a:xfrm>
            <a:off x="1569308" y="2075937"/>
            <a:ext cx="9625913" cy="3693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Font typeface="Wingdings 3" pitchFamily="2"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itchFamily="2"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itchFamily="2"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itchFamily="2"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itchFamily="2" charset="2"/>
              <a:buChar char=""/>
              <a:defRPr sz="1200">
                <a:solidFill>
                  <a:srgbClr val="404040"/>
                </a:solidFill>
                <a:latin typeface="Century Gothic" panose="020B0502020202020204" pitchFamily="34" charset="0"/>
              </a:defRPr>
            </a:lvl9pPr>
          </a:lstStyle>
          <a:p>
            <a:pPr algn="ctr" eaLnBrk="1" hangingPunct="1">
              <a:spcBef>
                <a:spcPct val="0"/>
              </a:spcBef>
              <a:buClrTx/>
              <a:buFontTx/>
              <a:buNone/>
            </a:pPr>
            <a:r>
              <a:rPr lang="en-US" altLang="en-US" sz="3200" dirty="0">
                <a:solidFill>
                  <a:schemeClr val="tx1"/>
                </a:solidFill>
                <a:latin typeface="Comic Sans MS" panose="030F0902030302020204" pitchFamily="66" charset="0"/>
              </a:rPr>
              <a:t>Saving Animals Adventurer e-</a:t>
            </a:r>
            <a:r>
              <a:rPr lang="en-US" altLang="en-US" sz="3200" dirty="0" err="1">
                <a:solidFill>
                  <a:schemeClr val="tx1"/>
                </a:solidFill>
                <a:latin typeface="Comic Sans MS" panose="030F0902030302020204" pitchFamily="66" charset="0"/>
              </a:rPr>
              <a:t>Honour</a:t>
            </a:r>
            <a:endParaRPr lang="en-US" altLang="en-US" sz="3200" dirty="0">
              <a:solidFill>
                <a:schemeClr val="tx1"/>
              </a:solidFill>
              <a:latin typeface="Comic Sans MS" panose="030F0902030302020204" pitchFamily="66" charset="0"/>
            </a:endParaRPr>
          </a:p>
          <a:p>
            <a:pPr algn="ctr" eaLnBrk="1" hangingPunct="1">
              <a:spcBef>
                <a:spcPct val="0"/>
              </a:spcBef>
              <a:buClrTx/>
              <a:buFontTx/>
              <a:buNone/>
            </a:pPr>
            <a:endParaRPr lang="en-US" altLang="en-US" sz="3200" dirty="0">
              <a:solidFill>
                <a:schemeClr val="accent2"/>
              </a:solidFill>
              <a:latin typeface="Comic Sans MS" panose="030F0902030302020204" pitchFamily="66" charset="0"/>
            </a:endParaRPr>
          </a:p>
          <a:p>
            <a:pPr algn="ctr" eaLnBrk="1" hangingPunct="1">
              <a:spcBef>
                <a:spcPct val="0"/>
              </a:spcBef>
              <a:buClrTx/>
              <a:buFontTx/>
              <a:buNone/>
            </a:pPr>
            <a:r>
              <a:rPr lang="en-GB" altLang="en-US" sz="2000" dirty="0">
                <a:solidFill>
                  <a:schemeClr val="tx1"/>
                </a:solidFill>
                <a:latin typeface="Arial" panose="020B0604020202020204" pitchFamily="34" charset="0"/>
              </a:rPr>
              <a:t>British Union Conference Adventist Youth UK &amp; Ireland </a:t>
            </a:r>
          </a:p>
          <a:p>
            <a:pPr algn="ctr" eaLnBrk="1" hangingPunct="1">
              <a:spcBef>
                <a:spcPct val="0"/>
              </a:spcBef>
              <a:buClrTx/>
              <a:buFontTx/>
              <a:buNone/>
            </a:pPr>
            <a:endParaRPr lang="en-US" altLang="en-US" dirty="0">
              <a:solidFill>
                <a:schemeClr val="accent2"/>
              </a:solidFill>
              <a:latin typeface="Comic Sans MS" panose="030F0902030302020204" pitchFamily="66" charset="0"/>
            </a:endParaRPr>
          </a:p>
          <a:p>
            <a:pPr algn="r" eaLnBrk="1" hangingPunct="1">
              <a:spcBef>
                <a:spcPct val="0"/>
              </a:spcBef>
              <a:buClrTx/>
              <a:buFontTx/>
              <a:buNone/>
            </a:pPr>
            <a:endParaRPr lang="en-US" altLang="en-US" sz="1100" dirty="0">
              <a:solidFill>
                <a:schemeClr val="tx1"/>
              </a:solidFill>
              <a:latin typeface="Arial" panose="020B0604020202020204" pitchFamily="34" charset="0"/>
            </a:endParaRPr>
          </a:p>
          <a:p>
            <a:pPr algn="r" eaLnBrk="1" hangingPunct="1">
              <a:spcBef>
                <a:spcPct val="0"/>
              </a:spcBef>
              <a:buClrTx/>
              <a:buFontTx/>
              <a:buNone/>
            </a:pPr>
            <a:endParaRPr lang="en-US" altLang="en-US" sz="1100" dirty="0">
              <a:solidFill>
                <a:schemeClr val="tx1"/>
              </a:solidFill>
              <a:latin typeface="Arial" panose="020B0604020202020204" pitchFamily="34" charset="0"/>
            </a:endParaRPr>
          </a:p>
          <a:p>
            <a:pPr algn="r" eaLnBrk="1" hangingPunct="1">
              <a:spcBef>
                <a:spcPct val="0"/>
              </a:spcBef>
              <a:buClrTx/>
              <a:buFontTx/>
              <a:buNone/>
            </a:pPr>
            <a:endParaRPr lang="en-US" altLang="en-US" sz="1100" dirty="0">
              <a:solidFill>
                <a:schemeClr val="tx1"/>
              </a:solidFill>
              <a:latin typeface="Arial" panose="020B0604020202020204" pitchFamily="34" charset="0"/>
            </a:endParaRPr>
          </a:p>
          <a:p>
            <a:pPr algn="r" eaLnBrk="1" hangingPunct="1">
              <a:spcBef>
                <a:spcPct val="0"/>
              </a:spcBef>
              <a:buClrTx/>
              <a:buFontTx/>
              <a:buNone/>
            </a:pPr>
            <a:endParaRPr lang="en-US" altLang="en-US" sz="1100" dirty="0">
              <a:solidFill>
                <a:schemeClr val="tx1"/>
              </a:solidFill>
              <a:latin typeface="Arial" panose="020B0604020202020204" pitchFamily="34" charset="0"/>
            </a:endParaRPr>
          </a:p>
          <a:p>
            <a:pPr algn="r" eaLnBrk="1" hangingPunct="1">
              <a:spcBef>
                <a:spcPct val="0"/>
              </a:spcBef>
              <a:buClrTx/>
              <a:buFontTx/>
              <a:buNone/>
            </a:pPr>
            <a:endParaRPr lang="en-US" altLang="en-US" sz="1100" dirty="0">
              <a:solidFill>
                <a:schemeClr val="tx1"/>
              </a:solidFill>
              <a:latin typeface="Arial" panose="020B0604020202020204" pitchFamily="34" charset="0"/>
            </a:endParaRPr>
          </a:p>
          <a:p>
            <a:pPr algn="r" eaLnBrk="1" hangingPunct="1">
              <a:spcBef>
                <a:spcPct val="0"/>
              </a:spcBef>
              <a:buClrTx/>
              <a:buFontTx/>
              <a:buNone/>
            </a:pPr>
            <a:endParaRPr lang="en-US" altLang="en-US" sz="1100" dirty="0">
              <a:solidFill>
                <a:schemeClr val="tx1"/>
              </a:solidFill>
              <a:latin typeface="Arial" panose="020B0604020202020204" pitchFamily="34" charset="0"/>
            </a:endParaRPr>
          </a:p>
          <a:p>
            <a:pPr algn="r" eaLnBrk="1" hangingPunct="1">
              <a:spcBef>
                <a:spcPct val="0"/>
              </a:spcBef>
              <a:buClrTx/>
              <a:buFontTx/>
              <a:buNone/>
            </a:pPr>
            <a:endParaRPr lang="en-US" altLang="en-US" sz="1100" dirty="0">
              <a:solidFill>
                <a:schemeClr val="tx1"/>
              </a:solidFill>
              <a:latin typeface="Arial" panose="020B0604020202020204" pitchFamily="34" charset="0"/>
            </a:endParaRPr>
          </a:p>
          <a:p>
            <a:pPr algn="r" eaLnBrk="1" hangingPunct="1">
              <a:spcBef>
                <a:spcPct val="0"/>
              </a:spcBef>
              <a:buClrTx/>
              <a:buFontTx/>
              <a:buNone/>
            </a:pPr>
            <a:endParaRPr lang="en-US" altLang="en-US" sz="1100" dirty="0">
              <a:solidFill>
                <a:schemeClr val="tx1"/>
              </a:solidFill>
              <a:latin typeface="Arial" panose="020B0604020202020204" pitchFamily="34" charset="0"/>
            </a:endParaRPr>
          </a:p>
          <a:p>
            <a:pPr algn="r" eaLnBrk="1" hangingPunct="1">
              <a:spcBef>
                <a:spcPct val="0"/>
              </a:spcBef>
              <a:buClrTx/>
              <a:buFontTx/>
              <a:buNone/>
            </a:pPr>
            <a:endParaRPr lang="en-US" altLang="en-US" sz="1100" dirty="0">
              <a:solidFill>
                <a:schemeClr val="tx1"/>
              </a:solidFill>
              <a:latin typeface="Arial" panose="020B0604020202020204" pitchFamily="34" charset="0"/>
            </a:endParaRPr>
          </a:p>
          <a:p>
            <a:pPr algn="r" eaLnBrk="1" hangingPunct="1">
              <a:spcBef>
                <a:spcPct val="0"/>
              </a:spcBef>
              <a:buClrTx/>
              <a:buFontTx/>
              <a:buNone/>
            </a:pPr>
            <a:endParaRPr lang="en-US" altLang="en-US" sz="1100" dirty="0">
              <a:solidFill>
                <a:schemeClr val="tx1"/>
              </a:solidFill>
              <a:latin typeface="Arial" panose="020B0604020202020204" pitchFamily="34" charset="0"/>
            </a:endParaRPr>
          </a:p>
          <a:p>
            <a:pPr algn="r" eaLnBrk="1" hangingPunct="1">
              <a:spcBef>
                <a:spcPct val="0"/>
              </a:spcBef>
              <a:buClrTx/>
              <a:buFontTx/>
              <a:buNone/>
            </a:pPr>
            <a:endParaRPr lang="en-US" altLang="en-US" sz="1100" dirty="0">
              <a:solidFill>
                <a:schemeClr val="tx1"/>
              </a:solidFill>
              <a:latin typeface="Arial" panose="020B0604020202020204" pitchFamily="34" charset="0"/>
            </a:endParaRPr>
          </a:p>
          <a:p>
            <a:pPr algn="r" eaLnBrk="1" hangingPunct="1">
              <a:spcBef>
                <a:spcPct val="0"/>
              </a:spcBef>
              <a:buClrTx/>
              <a:buFontTx/>
              <a:buNone/>
            </a:pPr>
            <a:r>
              <a:rPr lang="en-US" altLang="en-US" sz="1100" dirty="0">
                <a:solidFill>
                  <a:schemeClr val="tx1"/>
                </a:solidFill>
                <a:latin typeface="Arial" panose="020B0604020202020204" pitchFamily="34" charset="0"/>
              </a:rPr>
              <a:t>By Deyvid Batista</a:t>
            </a:r>
          </a:p>
        </p:txBody>
      </p:sp>
    </p:spTree>
    <p:extLst>
      <p:ext uri="{BB962C8B-B14F-4D97-AF65-F5344CB8AC3E}">
        <p14:creationId xmlns:p14="http://schemas.microsoft.com/office/powerpoint/2010/main" val="35619365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BEB4D7-1FF4-6F40-BB0D-2325A3D0C086}"/>
              </a:ext>
            </a:extLst>
          </p:cNvPr>
          <p:cNvSpPr>
            <a:spLocks noGrp="1"/>
          </p:cNvSpPr>
          <p:nvPr>
            <p:ph idx="1"/>
          </p:nvPr>
        </p:nvSpPr>
        <p:spPr>
          <a:xfrm>
            <a:off x="1261618" y="437323"/>
            <a:ext cx="10178322" cy="3593591"/>
          </a:xfrm>
        </p:spPr>
        <p:txBody>
          <a:bodyPr/>
          <a:lstStyle/>
          <a:p>
            <a:pPr marL="0" indent="0">
              <a:buNone/>
            </a:pPr>
            <a:r>
              <a:rPr lang="en-GB" sz="2400" dirty="0"/>
              <a:t>Whose actions lead to this?</a:t>
            </a:r>
            <a:endParaRPr lang="en-US" sz="2400" dirty="0"/>
          </a:p>
          <a:p>
            <a:endParaRPr lang="en-US" sz="2400" dirty="0"/>
          </a:p>
          <a:p>
            <a:pPr marL="0" indent="0">
              <a:buNone/>
            </a:pPr>
            <a:r>
              <a:rPr lang="en-US" sz="2400" dirty="0">
                <a:solidFill>
                  <a:srgbClr val="FF0000"/>
                </a:solidFill>
              </a:rPr>
              <a:t>a. Human</a:t>
            </a:r>
          </a:p>
          <a:p>
            <a:pPr marL="0" indent="0">
              <a:buNone/>
            </a:pPr>
            <a:r>
              <a:rPr lang="en-US" sz="2400" dirty="0"/>
              <a:t>b. Nature</a:t>
            </a:r>
          </a:p>
          <a:p>
            <a:pPr marL="0" indent="0">
              <a:buNone/>
            </a:pPr>
            <a:endParaRPr lang="en-US" sz="2400" dirty="0"/>
          </a:p>
          <a:p>
            <a:pPr marL="0" indent="0">
              <a:buNone/>
            </a:pPr>
            <a:endParaRPr lang="en-US" sz="2400" dirty="0"/>
          </a:p>
          <a:p>
            <a:pPr marL="0" indent="0">
              <a:buNone/>
            </a:pPr>
            <a:endParaRPr lang="en-US" dirty="0"/>
          </a:p>
        </p:txBody>
      </p:sp>
      <p:pic>
        <p:nvPicPr>
          <p:cNvPr id="5" name="Picture 4" descr="A close up of a sign&#10;&#10;Description automatically generated">
            <a:extLst>
              <a:ext uri="{FF2B5EF4-FFF2-40B4-BE49-F238E27FC236}">
                <a16:creationId xmlns:a16="http://schemas.microsoft.com/office/drawing/2014/main" id="{BA23FFF1-6A27-BF41-9991-45FC7AAA1312}"/>
              </a:ext>
            </a:extLst>
          </p:cNvPr>
          <p:cNvPicPr>
            <a:picLocks noChangeAspect="1"/>
          </p:cNvPicPr>
          <p:nvPr/>
        </p:nvPicPr>
        <p:blipFill>
          <a:blip r:embed="rId2"/>
          <a:stretch>
            <a:fillRect/>
          </a:stretch>
        </p:blipFill>
        <p:spPr>
          <a:xfrm>
            <a:off x="4125097" y="1880838"/>
            <a:ext cx="4300151" cy="4300151"/>
          </a:xfrm>
          <a:prstGeom prst="rect">
            <a:avLst/>
          </a:prstGeom>
        </p:spPr>
      </p:pic>
    </p:spTree>
    <p:extLst>
      <p:ext uri="{BB962C8B-B14F-4D97-AF65-F5344CB8AC3E}">
        <p14:creationId xmlns:p14="http://schemas.microsoft.com/office/powerpoint/2010/main" val="6081030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7F52BD-4CF8-4244-A795-2F647521DB21}"/>
              </a:ext>
            </a:extLst>
          </p:cNvPr>
          <p:cNvSpPr>
            <a:spLocks noGrp="1"/>
          </p:cNvSpPr>
          <p:nvPr>
            <p:ph idx="1"/>
          </p:nvPr>
        </p:nvSpPr>
        <p:spPr>
          <a:xfrm>
            <a:off x="1301106" y="2001796"/>
            <a:ext cx="10178322" cy="3593591"/>
          </a:xfrm>
        </p:spPr>
        <p:txBody>
          <a:bodyPr>
            <a:normAutofit/>
          </a:bodyPr>
          <a:lstStyle/>
          <a:p>
            <a:pPr marL="0" indent="0">
              <a:buNone/>
            </a:pPr>
            <a:r>
              <a:rPr lang="en-GB" sz="2800" dirty="0"/>
              <a:t>2. </a:t>
            </a:r>
            <a:r>
              <a:rPr lang="en-GB" sz="2800" u="sng" dirty="0"/>
              <a:t>Habitat loss</a:t>
            </a:r>
            <a:r>
              <a:rPr lang="en-GB" sz="2800" dirty="0"/>
              <a:t> - more and more land being cleared for farming, natural water sources being extracted or diverted leaving dried out river beds and lakes, mining and the movement of humans have either destroyed the only habitats in which some species can survive.</a:t>
            </a:r>
            <a:endParaRPr lang="en-US" dirty="0"/>
          </a:p>
        </p:txBody>
      </p:sp>
    </p:spTree>
    <p:extLst>
      <p:ext uri="{BB962C8B-B14F-4D97-AF65-F5344CB8AC3E}">
        <p14:creationId xmlns:p14="http://schemas.microsoft.com/office/powerpoint/2010/main" val="3715136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BEB4D7-1FF4-6F40-BB0D-2325A3D0C086}"/>
              </a:ext>
            </a:extLst>
          </p:cNvPr>
          <p:cNvSpPr>
            <a:spLocks noGrp="1"/>
          </p:cNvSpPr>
          <p:nvPr>
            <p:ph idx="1"/>
          </p:nvPr>
        </p:nvSpPr>
        <p:spPr>
          <a:xfrm>
            <a:off x="1261618" y="437323"/>
            <a:ext cx="10178322" cy="3593591"/>
          </a:xfrm>
        </p:spPr>
        <p:txBody>
          <a:bodyPr/>
          <a:lstStyle/>
          <a:p>
            <a:pPr marL="0" indent="0">
              <a:buNone/>
            </a:pPr>
            <a:r>
              <a:rPr lang="en-GB" sz="2400" dirty="0"/>
              <a:t>Whose actions lead to this?</a:t>
            </a:r>
            <a:endParaRPr lang="en-US" sz="2400" dirty="0"/>
          </a:p>
          <a:p>
            <a:endParaRPr lang="en-US" sz="2400" dirty="0"/>
          </a:p>
          <a:p>
            <a:pPr marL="0" indent="0">
              <a:buNone/>
            </a:pPr>
            <a:r>
              <a:rPr lang="en-US" sz="2400" dirty="0"/>
              <a:t>a. Human</a:t>
            </a:r>
          </a:p>
          <a:p>
            <a:pPr marL="0" indent="0">
              <a:buNone/>
            </a:pPr>
            <a:r>
              <a:rPr lang="en-US" sz="2400" dirty="0"/>
              <a:t>b. Nature</a:t>
            </a:r>
          </a:p>
          <a:p>
            <a:pPr marL="0" indent="0">
              <a:buNone/>
            </a:pPr>
            <a:endParaRPr lang="en-US" sz="2400" dirty="0"/>
          </a:p>
          <a:p>
            <a:pPr marL="0" indent="0">
              <a:buNone/>
            </a:pPr>
            <a:endParaRPr lang="en-US" sz="2400" dirty="0"/>
          </a:p>
          <a:p>
            <a:pPr marL="0" indent="0">
              <a:buNone/>
            </a:pPr>
            <a:endParaRPr lang="en-US" dirty="0"/>
          </a:p>
        </p:txBody>
      </p:sp>
      <p:pic>
        <p:nvPicPr>
          <p:cNvPr id="5" name="Picture 4" descr="A close up of a sign&#10;&#10;Description automatically generated">
            <a:extLst>
              <a:ext uri="{FF2B5EF4-FFF2-40B4-BE49-F238E27FC236}">
                <a16:creationId xmlns:a16="http://schemas.microsoft.com/office/drawing/2014/main" id="{BA23FFF1-6A27-BF41-9991-45FC7AAA1312}"/>
              </a:ext>
            </a:extLst>
          </p:cNvPr>
          <p:cNvPicPr>
            <a:picLocks noChangeAspect="1"/>
          </p:cNvPicPr>
          <p:nvPr/>
        </p:nvPicPr>
        <p:blipFill>
          <a:blip r:embed="rId2"/>
          <a:stretch>
            <a:fillRect/>
          </a:stretch>
        </p:blipFill>
        <p:spPr>
          <a:xfrm>
            <a:off x="4125097" y="1880838"/>
            <a:ext cx="4300151" cy="4300151"/>
          </a:xfrm>
          <a:prstGeom prst="rect">
            <a:avLst/>
          </a:prstGeom>
        </p:spPr>
      </p:pic>
    </p:spTree>
    <p:extLst>
      <p:ext uri="{BB962C8B-B14F-4D97-AF65-F5344CB8AC3E}">
        <p14:creationId xmlns:p14="http://schemas.microsoft.com/office/powerpoint/2010/main" val="28558513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BEB4D7-1FF4-6F40-BB0D-2325A3D0C086}"/>
              </a:ext>
            </a:extLst>
          </p:cNvPr>
          <p:cNvSpPr>
            <a:spLocks noGrp="1"/>
          </p:cNvSpPr>
          <p:nvPr>
            <p:ph idx="1"/>
          </p:nvPr>
        </p:nvSpPr>
        <p:spPr>
          <a:xfrm>
            <a:off x="1261618" y="437323"/>
            <a:ext cx="10178322" cy="3593591"/>
          </a:xfrm>
        </p:spPr>
        <p:txBody>
          <a:bodyPr/>
          <a:lstStyle/>
          <a:p>
            <a:pPr marL="0" indent="0">
              <a:buNone/>
            </a:pPr>
            <a:r>
              <a:rPr lang="en-GB" sz="2400" dirty="0"/>
              <a:t>Whose actions lead to this?</a:t>
            </a:r>
            <a:endParaRPr lang="en-US" sz="2400" dirty="0"/>
          </a:p>
          <a:p>
            <a:endParaRPr lang="en-US" sz="2400" dirty="0"/>
          </a:p>
          <a:p>
            <a:pPr marL="0" indent="0">
              <a:buNone/>
            </a:pPr>
            <a:r>
              <a:rPr lang="en-US" sz="2400" dirty="0">
                <a:solidFill>
                  <a:srgbClr val="FF0000"/>
                </a:solidFill>
              </a:rPr>
              <a:t>a. Human</a:t>
            </a:r>
          </a:p>
          <a:p>
            <a:pPr marL="0" indent="0">
              <a:buNone/>
            </a:pPr>
            <a:r>
              <a:rPr lang="en-US" sz="2400" dirty="0"/>
              <a:t>b. Nature</a:t>
            </a:r>
          </a:p>
          <a:p>
            <a:pPr marL="0" indent="0">
              <a:buNone/>
            </a:pPr>
            <a:endParaRPr lang="en-US" sz="2400" dirty="0"/>
          </a:p>
          <a:p>
            <a:pPr marL="0" indent="0">
              <a:buNone/>
            </a:pPr>
            <a:endParaRPr lang="en-US" sz="2400" dirty="0"/>
          </a:p>
          <a:p>
            <a:pPr marL="0" indent="0">
              <a:buNone/>
            </a:pPr>
            <a:endParaRPr lang="en-US" dirty="0"/>
          </a:p>
        </p:txBody>
      </p:sp>
      <p:pic>
        <p:nvPicPr>
          <p:cNvPr id="5" name="Picture 4" descr="A close up of a sign&#10;&#10;Description automatically generated">
            <a:extLst>
              <a:ext uri="{FF2B5EF4-FFF2-40B4-BE49-F238E27FC236}">
                <a16:creationId xmlns:a16="http://schemas.microsoft.com/office/drawing/2014/main" id="{BA23FFF1-6A27-BF41-9991-45FC7AAA1312}"/>
              </a:ext>
            </a:extLst>
          </p:cNvPr>
          <p:cNvPicPr>
            <a:picLocks noChangeAspect="1"/>
          </p:cNvPicPr>
          <p:nvPr/>
        </p:nvPicPr>
        <p:blipFill>
          <a:blip r:embed="rId2"/>
          <a:stretch>
            <a:fillRect/>
          </a:stretch>
        </p:blipFill>
        <p:spPr>
          <a:xfrm>
            <a:off x="4125097" y="1880838"/>
            <a:ext cx="4300151" cy="4300151"/>
          </a:xfrm>
          <a:prstGeom prst="rect">
            <a:avLst/>
          </a:prstGeom>
        </p:spPr>
      </p:pic>
    </p:spTree>
    <p:extLst>
      <p:ext uri="{BB962C8B-B14F-4D97-AF65-F5344CB8AC3E}">
        <p14:creationId xmlns:p14="http://schemas.microsoft.com/office/powerpoint/2010/main" val="14032658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0789E2B-3467-1A4A-9DC2-7C29191DBA39}"/>
              </a:ext>
            </a:extLst>
          </p:cNvPr>
          <p:cNvSpPr>
            <a:spLocks noGrp="1"/>
          </p:cNvSpPr>
          <p:nvPr>
            <p:ph idx="1"/>
          </p:nvPr>
        </p:nvSpPr>
        <p:spPr/>
        <p:txBody>
          <a:bodyPr>
            <a:normAutofit/>
          </a:bodyPr>
          <a:lstStyle/>
          <a:p>
            <a:pPr marL="0" indent="0">
              <a:buNone/>
            </a:pPr>
            <a:r>
              <a:rPr lang="en-GB" sz="2800" dirty="0"/>
              <a:t>3. </a:t>
            </a:r>
            <a:r>
              <a:rPr lang="en-GB" sz="2800" u="sng" dirty="0"/>
              <a:t>High specialization</a:t>
            </a:r>
            <a:r>
              <a:rPr lang="en-GB" sz="2800" dirty="0"/>
              <a:t> - Any changes such as a changing climate or a habitat loss can cause problems. The reason why is because some species have specific habitat requirements. Some animals they know exactly where to hunt, to make an ambush so when things change they cant hunt or do anything else as they don’t know the new place where they live.</a:t>
            </a:r>
          </a:p>
          <a:p>
            <a:pPr marL="0" indent="0">
              <a:buNone/>
            </a:pPr>
            <a:endParaRPr lang="en-GB" sz="2800" dirty="0"/>
          </a:p>
          <a:p>
            <a:pPr marL="0" indent="0">
              <a:buNone/>
            </a:pPr>
            <a:endParaRPr lang="en-GB" sz="2800" dirty="0"/>
          </a:p>
        </p:txBody>
      </p:sp>
    </p:spTree>
    <p:extLst>
      <p:ext uri="{BB962C8B-B14F-4D97-AF65-F5344CB8AC3E}">
        <p14:creationId xmlns:p14="http://schemas.microsoft.com/office/powerpoint/2010/main" val="39815507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BEB4D7-1FF4-6F40-BB0D-2325A3D0C086}"/>
              </a:ext>
            </a:extLst>
          </p:cNvPr>
          <p:cNvSpPr>
            <a:spLocks noGrp="1"/>
          </p:cNvSpPr>
          <p:nvPr>
            <p:ph idx="1"/>
          </p:nvPr>
        </p:nvSpPr>
        <p:spPr>
          <a:xfrm>
            <a:off x="1261618" y="437323"/>
            <a:ext cx="10178322" cy="3593591"/>
          </a:xfrm>
        </p:spPr>
        <p:txBody>
          <a:bodyPr/>
          <a:lstStyle/>
          <a:p>
            <a:pPr marL="0" indent="0">
              <a:buNone/>
            </a:pPr>
            <a:r>
              <a:rPr lang="en-GB" sz="2400" dirty="0"/>
              <a:t>Whose actions lead to this?</a:t>
            </a:r>
            <a:endParaRPr lang="en-US" sz="2400" dirty="0"/>
          </a:p>
          <a:p>
            <a:pPr marL="0" indent="0">
              <a:buNone/>
            </a:pPr>
            <a:r>
              <a:rPr lang="en-US" sz="2400" dirty="0"/>
              <a:t>a. Human</a:t>
            </a:r>
          </a:p>
          <a:p>
            <a:pPr marL="0" indent="0">
              <a:buNone/>
            </a:pPr>
            <a:r>
              <a:rPr lang="en-US" sz="2400" dirty="0"/>
              <a:t>b. Nature</a:t>
            </a:r>
          </a:p>
          <a:p>
            <a:pPr marL="0" indent="0">
              <a:buNone/>
            </a:pPr>
            <a:endParaRPr lang="en-US" sz="2400" dirty="0"/>
          </a:p>
          <a:p>
            <a:pPr marL="0" indent="0">
              <a:buNone/>
            </a:pPr>
            <a:endParaRPr lang="en-US" sz="2400" dirty="0"/>
          </a:p>
          <a:p>
            <a:pPr marL="0" indent="0">
              <a:buNone/>
            </a:pPr>
            <a:endParaRPr lang="en-US" dirty="0"/>
          </a:p>
        </p:txBody>
      </p:sp>
      <p:pic>
        <p:nvPicPr>
          <p:cNvPr id="5" name="Picture 4" descr="A close up of a sign&#10;&#10;Description automatically generated">
            <a:extLst>
              <a:ext uri="{FF2B5EF4-FFF2-40B4-BE49-F238E27FC236}">
                <a16:creationId xmlns:a16="http://schemas.microsoft.com/office/drawing/2014/main" id="{BA23FFF1-6A27-BF41-9991-45FC7AAA1312}"/>
              </a:ext>
            </a:extLst>
          </p:cNvPr>
          <p:cNvPicPr>
            <a:picLocks noChangeAspect="1"/>
          </p:cNvPicPr>
          <p:nvPr/>
        </p:nvPicPr>
        <p:blipFill>
          <a:blip r:embed="rId2"/>
          <a:stretch>
            <a:fillRect/>
          </a:stretch>
        </p:blipFill>
        <p:spPr>
          <a:xfrm>
            <a:off x="4125097" y="1880838"/>
            <a:ext cx="4300151" cy="4300151"/>
          </a:xfrm>
          <a:prstGeom prst="rect">
            <a:avLst/>
          </a:prstGeom>
        </p:spPr>
      </p:pic>
    </p:spTree>
    <p:extLst>
      <p:ext uri="{BB962C8B-B14F-4D97-AF65-F5344CB8AC3E}">
        <p14:creationId xmlns:p14="http://schemas.microsoft.com/office/powerpoint/2010/main" val="6149781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BEB4D7-1FF4-6F40-BB0D-2325A3D0C086}"/>
              </a:ext>
            </a:extLst>
          </p:cNvPr>
          <p:cNvSpPr>
            <a:spLocks noGrp="1"/>
          </p:cNvSpPr>
          <p:nvPr>
            <p:ph idx="1"/>
          </p:nvPr>
        </p:nvSpPr>
        <p:spPr>
          <a:xfrm>
            <a:off x="1261618" y="437323"/>
            <a:ext cx="10178322" cy="3593591"/>
          </a:xfrm>
        </p:spPr>
        <p:txBody>
          <a:bodyPr/>
          <a:lstStyle/>
          <a:p>
            <a:pPr marL="0" indent="0">
              <a:buNone/>
            </a:pPr>
            <a:r>
              <a:rPr lang="en-GB" sz="2400" dirty="0"/>
              <a:t>Whose actions lead to this?</a:t>
            </a:r>
            <a:endParaRPr lang="en-US" sz="2400" dirty="0"/>
          </a:p>
          <a:p>
            <a:pPr marL="0" indent="0">
              <a:buNone/>
            </a:pPr>
            <a:r>
              <a:rPr lang="en-US" sz="2400" dirty="0">
                <a:solidFill>
                  <a:srgbClr val="FF0000"/>
                </a:solidFill>
              </a:rPr>
              <a:t>a. Human</a:t>
            </a:r>
          </a:p>
          <a:p>
            <a:pPr marL="0" indent="0">
              <a:buNone/>
            </a:pPr>
            <a:r>
              <a:rPr lang="en-US" sz="2400" dirty="0"/>
              <a:t>b. Nature</a:t>
            </a:r>
          </a:p>
          <a:p>
            <a:pPr marL="0" indent="0">
              <a:buNone/>
            </a:pPr>
            <a:endParaRPr lang="en-US" sz="2400" dirty="0"/>
          </a:p>
          <a:p>
            <a:pPr marL="0" indent="0">
              <a:buNone/>
            </a:pPr>
            <a:endParaRPr lang="en-US" sz="2400" dirty="0"/>
          </a:p>
          <a:p>
            <a:pPr marL="0" indent="0">
              <a:buNone/>
            </a:pPr>
            <a:endParaRPr lang="en-US" dirty="0"/>
          </a:p>
        </p:txBody>
      </p:sp>
      <p:pic>
        <p:nvPicPr>
          <p:cNvPr id="5" name="Picture 4" descr="A close up of a sign&#10;&#10;Description automatically generated">
            <a:extLst>
              <a:ext uri="{FF2B5EF4-FFF2-40B4-BE49-F238E27FC236}">
                <a16:creationId xmlns:a16="http://schemas.microsoft.com/office/drawing/2014/main" id="{BA23FFF1-6A27-BF41-9991-45FC7AAA1312}"/>
              </a:ext>
            </a:extLst>
          </p:cNvPr>
          <p:cNvPicPr>
            <a:picLocks noChangeAspect="1"/>
          </p:cNvPicPr>
          <p:nvPr/>
        </p:nvPicPr>
        <p:blipFill>
          <a:blip r:embed="rId2"/>
          <a:stretch>
            <a:fillRect/>
          </a:stretch>
        </p:blipFill>
        <p:spPr>
          <a:xfrm>
            <a:off x="4125097" y="1880838"/>
            <a:ext cx="4300151" cy="4300151"/>
          </a:xfrm>
          <a:prstGeom prst="rect">
            <a:avLst/>
          </a:prstGeom>
        </p:spPr>
      </p:pic>
    </p:spTree>
    <p:extLst>
      <p:ext uri="{BB962C8B-B14F-4D97-AF65-F5344CB8AC3E}">
        <p14:creationId xmlns:p14="http://schemas.microsoft.com/office/powerpoint/2010/main" val="5435753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127E210-C5D1-414F-A94F-7BA8AF4877DE}"/>
              </a:ext>
            </a:extLst>
          </p:cNvPr>
          <p:cNvSpPr>
            <a:spLocks noGrp="1"/>
          </p:cNvSpPr>
          <p:nvPr>
            <p:ph idx="1"/>
          </p:nvPr>
        </p:nvSpPr>
        <p:spPr>
          <a:xfrm>
            <a:off x="1251678" y="1804088"/>
            <a:ext cx="10178322" cy="3593591"/>
          </a:xfrm>
        </p:spPr>
        <p:txBody>
          <a:bodyPr>
            <a:normAutofit/>
          </a:bodyPr>
          <a:lstStyle/>
          <a:p>
            <a:pPr marL="0" indent="0">
              <a:buNone/>
            </a:pPr>
            <a:r>
              <a:rPr lang="en-GB" sz="2800" dirty="0"/>
              <a:t>4. </a:t>
            </a:r>
            <a:r>
              <a:rPr lang="en-GB" sz="2800" u="sng" dirty="0"/>
              <a:t>Pollution</a:t>
            </a:r>
            <a:r>
              <a:rPr lang="en-GB" sz="2800" dirty="0"/>
              <a:t> - Although nobody is able to point one specific cause for the recent rapid decline in numbers and extinctions of many species, it appears that much of it is due to pollution. Pollution is something that can not be seen but harm the environment. </a:t>
            </a:r>
          </a:p>
          <a:p>
            <a:pPr marL="0" indent="0">
              <a:buNone/>
            </a:pPr>
            <a:r>
              <a:rPr lang="en-GB" sz="2800" dirty="0"/>
              <a:t>For example, the Peregrine Falcon almost became extinct in Canada when DDT </a:t>
            </a:r>
            <a:r>
              <a:rPr lang="en-GB" sz="3600" dirty="0"/>
              <a:t>(</a:t>
            </a:r>
            <a:r>
              <a:rPr lang="en-GB" sz="2800" dirty="0"/>
              <a:t>chemical compound) was widely used prior to becoming banned in the U.S. and Canada in 1971. </a:t>
            </a:r>
          </a:p>
          <a:p>
            <a:endParaRPr lang="en-US" dirty="0"/>
          </a:p>
        </p:txBody>
      </p:sp>
    </p:spTree>
    <p:extLst>
      <p:ext uri="{BB962C8B-B14F-4D97-AF65-F5344CB8AC3E}">
        <p14:creationId xmlns:p14="http://schemas.microsoft.com/office/powerpoint/2010/main" val="3164009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BEB4D7-1FF4-6F40-BB0D-2325A3D0C086}"/>
              </a:ext>
            </a:extLst>
          </p:cNvPr>
          <p:cNvSpPr>
            <a:spLocks noGrp="1"/>
          </p:cNvSpPr>
          <p:nvPr>
            <p:ph idx="1"/>
          </p:nvPr>
        </p:nvSpPr>
        <p:spPr>
          <a:xfrm>
            <a:off x="1261618" y="437323"/>
            <a:ext cx="10178322" cy="3593591"/>
          </a:xfrm>
        </p:spPr>
        <p:txBody>
          <a:bodyPr/>
          <a:lstStyle/>
          <a:p>
            <a:pPr marL="0" indent="0">
              <a:buNone/>
            </a:pPr>
            <a:r>
              <a:rPr lang="en-GB" sz="2400" dirty="0"/>
              <a:t>Whose actions lead to this?</a:t>
            </a:r>
            <a:endParaRPr lang="en-US" sz="2400" dirty="0"/>
          </a:p>
          <a:p>
            <a:endParaRPr lang="en-US" sz="2400" dirty="0"/>
          </a:p>
          <a:p>
            <a:pPr marL="0" indent="0">
              <a:buNone/>
            </a:pPr>
            <a:r>
              <a:rPr lang="en-US" sz="2400" dirty="0"/>
              <a:t>a. Human</a:t>
            </a:r>
          </a:p>
          <a:p>
            <a:pPr marL="0" indent="0">
              <a:buNone/>
            </a:pPr>
            <a:r>
              <a:rPr lang="en-US" sz="2400" dirty="0"/>
              <a:t>b. Nature</a:t>
            </a:r>
          </a:p>
          <a:p>
            <a:pPr marL="0" indent="0">
              <a:buNone/>
            </a:pPr>
            <a:endParaRPr lang="en-US" sz="2400" dirty="0"/>
          </a:p>
          <a:p>
            <a:pPr marL="0" indent="0">
              <a:buNone/>
            </a:pPr>
            <a:endParaRPr lang="en-US" sz="2400" dirty="0"/>
          </a:p>
          <a:p>
            <a:pPr marL="0" indent="0">
              <a:buNone/>
            </a:pPr>
            <a:endParaRPr lang="en-US" dirty="0"/>
          </a:p>
        </p:txBody>
      </p:sp>
      <p:pic>
        <p:nvPicPr>
          <p:cNvPr id="5" name="Picture 4" descr="A close up of a sign&#10;&#10;Description automatically generated">
            <a:extLst>
              <a:ext uri="{FF2B5EF4-FFF2-40B4-BE49-F238E27FC236}">
                <a16:creationId xmlns:a16="http://schemas.microsoft.com/office/drawing/2014/main" id="{BA23FFF1-6A27-BF41-9991-45FC7AAA1312}"/>
              </a:ext>
            </a:extLst>
          </p:cNvPr>
          <p:cNvPicPr>
            <a:picLocks noChangeAspect="1"/>
          </p:cNvPicPr>
          <p:nvPr/>
        </p:nvPicPr>
        <p:blipFill>
          <a:blip r:embed="rId2"/>
          <a:stretch>
            <a:fillRect/>
          </a:stretch>
        </p:blipFill>
        <p:spPr>
          <a:xfrm>
            <a:off x="4125097" y="1880838"/>
            <a:ext cx="4300151" cy="4300151"/>
          </a:xfrm>
          <a:prstGeom prst="rect">
            <a:avLst/>
          </a:prstGeom>
        </p:spPr>
      </p:pic>
    </p:spTree>
    <p:extLst>
      <p:ext uri="{BB962C8B-B14F-4D97-AF65-F5344CB8AC3E}">
        <p14:creationId xmlns:p14="http://schemas.microsoft.com/office/powerpoint/2010/main" val="8992409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BEB4D7-1FF4-6F40-BB0D-2325A3D0C086}"/>
              </a:ext>
            </a:extLst>
          </p:cNvPr>
          <p:cNvSpPr>
            <a:spLocks noGrp="1"/>
          </p:cNvSpPr>
          <p:nvPr>
            <p:ph idx="1"/>
          </p:nvPr>
        </p:nvSpPr>
        <p:spPr>
          <a:xfrm>
            <a:off x="1261618" y="437323"/>
            <a:ext cx="10178322" cy="3593591"/>
          </a:xfrm>
        </p:spPr>
        <p:txBody>
          <a:bodyPr/>
          <a:lstStyle/>
          <a:p>
            <a:pPr marL="0" indent="0">
              <a:buNone/>
            </a:pPr>
            <a:r>
              <a:rPr lang="en-GB" sz="2400" dirty="0"/>
              <a:t>Whose actions lead to this?</a:t>
            </a:r>
            <a:endParaRPr lang="en-US" sz="2400" dirty="0"/>
          </a:p>
          <a:p>
            <a:endParaRPr lang="en-US" sz="2400" dirty="0"/>
          </a:p>
          <a:p>
            <a:pPr marL="0" indent="0">
              <a:buNone/>
            </a:pPr>
            <a:r>
              <a:rPr lang="en-US" sz="2400" dirty="0">
                <a:solidFill>
                  <a:srgbClr val="FF0000"/>
                </a:solidFill>
              </a:rPr>
              <a:t>a. Human</a:t>
            </a:r>
          </a:p>
          <a:p>
            <a:pPr marL="0" indent="0">
              <a:buNone/>
            </a:pPr>
            <a:r>
              <a:rPr lang="en-US" sz="2400" dirty="0"/>
              <a:t>b. Nature</a:t>
            </a:r>
          </a:p>
          <a:p>
            <a:pPr marL="0" indent="0">
              <a:buNone/>
            </a:pPr>
            <a:endParaRPr lang="en-US" sz="2400" dirty="0"/>
          </a:p>
          <a:p>
            <a:pPr marL="0" indent="0">
              <a:buNone/>
            </a:pPr>
            <a:endParaRPr lang="en-US" sz="2400" dirty="0"/>
          </a:p>
          <a:p>
            <a:pPr marL="0" indent="0">
              <a:buNone/>
            </a:pPr>
            <a:endParaRPr lang="en-US" dirty="0"/>
          </a:p>
        </p:txBody>
      </p:sp>
      <p:pic>
        <p:nvPicPr>
          <p:cNvPr id="5" name="Picture 4" descr="A close up of a sign&#10;&#10;Description automatically generated">
            <a:extLst>
              <a:ext uri="{FF2B5EF4-FFF2-40B4-BE49-F238E27FC236}">
                <a16:creationId xmlns:a16="http://schemas.microsoft.com/office/drawing/2014/main" id="{BA23FFF1-6A27-BF41-9991-45FC7AAA1312}"/>
              </a:ext>
            </a:extLst>
          </p:cNvPr>
          <p:cNvPicPr>
            <a:picLocks noChangeAspect="1"/>
          </p:cNvPicPr>
          <p:nvPr/>
        </p:nvPicPr>
        <p:blipFill>
          <a:blip r:embed="rId2"/>
          <a:stretch>
            <a:fillRect/>
          </a:stretch>
        </p:blipFill>
        <p:spPr>
          <a:xfrm>
            <a:off x="4125097" y="1880838"/>
            <a:ext cx="4300151" cy="4300151"/>
          </a:xfrm>
          <a:prstGeom prst="rect">
            <a:avLst/>
          </a:prstGeom>
        </p:spPr>
      </p:pic>
    </p:spTree>
    <p:extLst>
      <p:ext uri="{BB962C8B-B14F-4D97-AF65-F5344CB8AC3E}">
        <p14:creationId xmlns:p14="http://schemas.microsoft.com/office/powerpoint/2010/main" val="20953923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0A2A7D-DB14-C540-B8E8-0BE182ED4545}"/>
              </a:ext>
            </a:extLst>
          </p:cNvPr>
          <p:cNvSpPr>
            <a:spLocks noGrp="1"/>
          </p:cNvSpPr>
          <p:nvPr>
            <p:ph idx="1"/>
          </p:nvPr>
        </p:nvSpPr>
        <p:spPr>
          <a:xfrm>
            <a:off x="1276392" y="432486"/>
            <a:ext cx="10178322" cy="5931243"/>
          </a:xfrm>
        </p:spPr>
        <p:txBody>
          <a:bodyPr>
            <a:normAutofit/>
          </a:bodyPr>
          <a:lstStyle/>
          <a:p>
            <a:pPr marL="0" indent="0" algn="ctr">
              <a:buNone/>
            </a:pPr>
            <a:r>
              <a:rPr lang="en-GB" sz="3600" dirty="0"/>
              <a:t>Requirements</a:t>
            </a:r>
          </a:p>
          <a:p>
            <a:pPr marL="0" indent="0">
              <a:buNone/>
            </a:pPr>
            <a:endParaRPr lang="en-GB" dirty="0"/>
          </a:p>
          <a:p>
            <a:r>
              <a:rPr lang="en-GB" dirty="0"/>
              <a:t>Why are animals endangered?</a:t>
            </a:r>
          </a:p>
          <a:p>
            <a:r>
              <a:rPr lang="en-GB" dirty="0"/>
              <a:t>What happened to extinct animals? Why?</a:t>
            </a:r>
          </a:p>
          <a:p>
            <a:r>
              <a:rPr lang="en-GB" dirty="0"/>
              <a:t>Identify and name at least 5 extinct animals.</a:t>
            </a:r>
          </a:p>
          <a:p>
            <a:r>
              <a:rPr lang="en-GB" dirty="0"/>
              <a:t>Learn about 5 endangered animals.</a:t>
            </a:r>
          </a:p>
          <a:p>
            <a:r>
              <a:rPr lang="en-GB" dirty="0"/>
              <a:t>How many animals are currently on the endangered species list. Collect pictures of at least 5 endangered animals and name them.</a:t>
            </a:r>
          </a:p>
          <a:p>
            <a:r>
              <a:rPr lang="en-GB" dirty="0"/>
              <a:t>Why save endangered animals?</a:t>
            </a:r>
          </a:p>
          <a:p>
            <a:r>
              <a:rPr lang="en-GB" dirty="0"/>
              <a:t>What can I do to help!? </a:t>
            </a:r>
          </a:p>
          <a:p>
            <a:r>
              <a:rPr lang="en-GB" dirty="0"/>
              <a:t>Make a poster or booklet encouraging people to save endangered animals. Show it to someone.</a:t>
            </a:r>
          </a:p>
          <a:p>
            <a:r>
              <a:rPr lang="en-GB" dirty="0"/>
              <a:t>Memorize Proverbs 12:10 NKJV.</a:t>
            </a:r>
          </a:p>
          <a:p>
            <a:pPr marL="0" indent="0">
              <a:buNone/>
            </a:pPr>
            <a:endParaRPr lang="en-US" dirty="0"/>
          </a:p>
        </p:txBody>
      </p:sp>
    </p:spTree>
    <p:extLst>
      <p:ext uri="{BB962C8B-B14F-4D97-AF65-F5344CB8AC3E}">
        <p14:creationId xmlns:p14="http://schemas.microsoft.com/office/powerpoint/2010/main" val="19914129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C5E377-F210-754E-B6F1-FF43AC3B0797}"/>
              </a:ext>
            </a:extLst>
          </p:cNvPr>
          <p:cNvSpPr>
            <a:spLocks noGrp="1"/>
          </p:cNvSpPr>
          <p:nvPr>
            <p:ph idx="1"/>
          </p:nvPr>
        </p:nvSpPr>
        <p:spPr>
          <a:xfrm>
            <a:off x="1313462" y="1632204"/>
            <a:ext cx="10178322" cy="3593591"/>
          </a:xfrm>
        </p:spPr>
        <p:txBody>
          <a:bodyPr>
            <a:normAutofit/>
          </a:bodyPr>
          <a:lstStyle/>
          <a:p>
            <a:pPr marL="0" indent="0">
              <a:buNone/>
            </a:pPr>
            <a:r>
              <a:rPr lang="en-GB" sz="2800" dirty="0"/>
              <a:t>5. </a:t>
            </a:r>
            <a:r>
              <a:rPr lang="en-GB" sz="2800" u="sng" dirty="0"/>
              <a:t>Invasive species</a:t>
            </a:r>
            <a:r>
              <a:rPr lang="en-GB" sz="2800" dirty="0"/>
              <a:t> - Invasive species (not local to that specific area) are a major cause of loss of diversity of both plants and animals. </a:t>
            </a:r>
          </a:p>
          <a:p>
            <a:pPr marL="0" indent="0">
              <a:buNone/>
            </a:pPr>
            <a:r>
              <a:rPr lang="en-GB" sz="2800" dirty="0"/>
              <a:t>A familiar example is the brown tree snake arriving in Guam on a cargo ship following WWII. The venomous brown snake has reduced the number of local birds, fruit bat and lizard populations.</a:t>
            </a:r>
          </a:p>
          <a:p>
            <a:endParaRPr lang="en-US" dirty="0"/>
          </a:p>
        </p:txBody>
      </p:sp>
    </p:spTree>
    <p:extLst>
      <p:ext uri="{BB962C8B-B14F-4D97-AF65-F5344CB8AC3E}">
        <p14:creationId xmlns:p14="http://schemas.microsoft.com/office/powerpoint/2010/main" val="25295404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BEB4D7-1FF4-6F40-BB0D-2325A3D0C086}"/>
              </a:ext>
            </a:extLst>
          </p:cNvPr>
          <p:cNvSpPr>
            <a:spLocks noGrp="1"/>
          </p:cNvSpPr>
          <p:nvPr>
            <p:ph idx="1"/>
          </p:nvPr>
        </p:nvSpPr>
        <p:spPr>
          <a:xfrm>
            <a:off x="1261618" y="437323"/>
            <a:ext cx="10178322" cy="3593591"/>
          </a:xfrm>
        </p:spPr>
        <p:txBody>
          <a:bodyPr/>
          <a:lstStyle/>
          <a:p>
            <a:pPr marL="0" indent="0">
              <a:buNone/>
            </a:pPr>
            <a:r>
              <a:rPr lang="en-GB" sz="2400" dirty="0"/>
              <a:t>Whose actions lead to this?</a:t>
            </a:r>
            <a:endParaRPr lang="en-US" sz="2400" dirty="0"/>
          </a:p>
          <a:p>
            <a:endParaRPr lang="en-US" sz="2400" dirty="0"/>
          </a:p>
          <a:p>
            <a:pPr marL="0" indent="0">
              <a:buNone/>
            </a:pPr>
            <a:r>
              <a:rPr lang="en-US" sz="2400" dirty="0"/>
              <a:t>a. Human</a:t>
            </a:r>
          </a:p>
          <a:p>
            <a:pPr marL="0" indent="0">
              <a:buNone/>
            </a:pPr>
            <a:r>
              <a:rPr lang="en-US" sz="2400" dirty="0"/>
              <a:t>b. Nature</a:t>
            </a:r>
          </a:p>
          <a:p>
            <a:pPr marL="0" indent="0">
              <a:buNone/>
            </a:pPr>
            <a:endParaRPr lang="en-US" sz="2400" dirty="0"/>
          </a:p>
          <a:p>
            <a:pPr marL="0" indent="0">
              <a:buNone/>
            </a:pPr>
            <a:endParaRPr lang="en-US" sz="2400" dirty="0"/>
          </a:p>
          <a:p>
            <a:pPr marL="0" indent="0">
              <a:buNone/>
            </a:pPr>
            <a:endParaRPr lang="en-US" dirty="0"/>
          </a:p>
        </p:txBody>
      </p:sp>
      <p:pic>
        <p:nvPicPr>
          <p:cNvPr id="5" name="Picture 4" descr="A close up of a sign&#10;&#10;Description automatically generated">
            <a:extLst>
              <a:ext uri="{FF2B5EF4-FFF2-40B4-BE49-F238E27FC236}">
                <a16:creationId xmlns:a16="http://schemas.microsoft.com/office/drawing/2014/main" id="{BA23FFF1-6A27-BF41-9991-45FC7AAA1312}"/>
              </a:ext>
            </a:extLst>
          </p:cNvPr>
          <p:cNvPicPr>
            <a:picLocks noChangeAspect="1"/>
          </p:cNvPicPr>
          <p:nvPr/>
        </p:nvPicPr>
        <p:blipFill>
          <a:blip r:embed="rId2"/>
          <a:stretch>
            <a:fillRect/>
          </a:stretch>
        </p:blipFill>
        <p:spPr>
          <a:xfrm>
            <a:off x="4125097" y="1880838"/>
            <a:ext cx="4300151" cy="4300151"/>
          </a:xfrm>
          <a:prstGeom prst="rect">
            <a:avLst/>
          </a:prstGeom>
        </p:spPr>
      </p:pic>
    </p:spTree>
    <p:extLst>
      <p:ext uri="{BB962C8B-B14F-4D97-AF65-F5344CB8AC3E}">
        <p14:creationId xmlns:p14="http://schemas.microsoft.com/office/powerpoint/2010/main" val="7205213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BEB4D7-1FF4-6F40-BB0D-2325A3D0C086}"/>
              </a:ext>
            </a:extLst>
          </p:cNvPr>
          <p:cNvSpPr>
            <a:spLocks noGrp="1"/>
          </p:cNvSpPr>
          <p:nvPr>
            <p:ph idx="1"/>
          </p:nvPr>
        </p:nvSpPr>
        <p:spPr>
          <a:xfrm>
            <a:off x="1261618" y="437323"/>
            <a:ext cx="10178322" cy="3593591"/>
          </a:xfrm>
        </p:spPr>
        <p:txBody>
          <a:bodyPr/>
          <a:lstStyle/>
          <a:p>
            <a:pPr marL="0" indent="0">
              <a:buNone/>
            </a:pPr>
            <a:r>
              <a:rPr lang="en-GB" sz="2400" dirty="0"/>
              <a:t>Whose actions lead to this?</a:t>
            </a:r>
          </a:p>
          <a:p>
            <a:pPr marL="0" indent="0">
              <a:buNone/>
            </a:pPr>
            <a:endParaRPr lang="en-US" sz="2400" dirty="0"/>
          </a:p>
          <a:p>
            <a:pPr marL="0" indent="0">
              <a:buNone/>
            </a:pPr>
            <a:r>
              <a:rPr lang="en-US" sz="2400" dirty="0"/>
              <a:t>a. Human</a:t>
            </a:r>
          </a:p>
          <a:p>
            <a:pPr marL="0" indent="0">
              <a:buNone/>
            </a:pPr>
            <a:r>
              <a:rPr lang="en-US" sz="2400" dirty="0">
                <a:solidFill>
                  <a:srgbClr val="FF0000"/>
                </a:solidFill>
              </a:rPr>
              <a:t>b. Nature</a:t>
            </a:r>
          </a:p>
          <a:p>
            <a:pPr marL="0" indent="0">
              <a:buNone/>
            </a:pPr>
            <a:endParaRPr lang="en-US" sz="2400" dirty="0"/>
          </a:p>
          <a:p>
            <a:pPr marL="0" indent="0">
              <a:buNone/>
            </a:pPr>
            <a:endParaRPr lang="en-US" sz="2400" dirty="0"/>
          </a:p>
          <a:p>
            <a:pPr marL="0" indent="0">
              <a:buNone/>
            </a:pPr>
            <a:endParaRPr lang="en-US" dirty="0"/>
          </a:p>
        </p:txBody>
      </p:sp>
      <p:pic>
        <p:nvPicPr>
          <p:cNvPr id="5" name="Picture 4" descr="A close up of a sign&#10;&#10;Description automatically generated">
            <a:extLst>
              <a:ext uri="{FF2B5EF4-FFF2-40B4-BE49-F238E27FC236}">
                <a16:creationId xmlns:a16="http://schemas.microsoft.com/office/drawing/2014/main" id="{BA23FFF1-6A27-BF41-9991-45FC7AAA1312}"/>
              </a:ext>
            </a:extLst>
          </p:cNvPr>
          <p:cNvPicPr>
            <a:picLocks noChangeAspect="1"/>
          </p:cNvPicPr>
          <p:nvPr/>
        </p:nvPicPr>
        <p:blipFill>
          <a:blip r:embed="rId2"/>
          <a:stretch>
            <a:fillRect/>
          </a:stretch>
        </p:blipFill>
        <p:spPr>
          <a:xfrm>
            <a:off x="4125097" y="1880838"/>
            <a:ext cx="4300151" cy="4300151"/>
          </a:xfrm>
          <a:prstGeom prst="rect">
            <a:avLst/>
          </a:prstGeom>
        </p:spPr>
      </p:pic>
    </p:spTree>
    <p:extLst>
      <p:ext uri="{BB962C8B-B14F-4D97-AF65-F5344CB8AC3E}">
        <p14:creationId xmlns:p14="http://schemas.microsoft.com/office/powerpoint/2010/main" val="19102816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DD23201-1DAE-8A48-98ED-2B159BA7E14B}"/>
              </a:ext>
            </a:extLst>
          </p:cNvPr>
          <p:cNvSpPr>
            <a:spLocks noGrp="1"/>
          </p:cNvSpPr>
          <p:nvPr>
            <p:ph idx="1"/>
          </p:nvPr>
        </p:nvSpPr>
        <p:spPr>
          <a:xfrm>
            <a:off x="1226965" y="1977082"/>
            <a:ext cx="10178322" cy="3593591"/>
          </a:xfrm>
        </p:spPr>
        <p:txBody>
          <a:bodyPr>
            <a:normAutofit/>
          </a:bodyPr>
          <a:lstStyle/>
          <a:p>
            <a:pPr marL="0" indent="0">
              <a:buNone/>
            </a:pPr>
            <a:r>
              <a:rPr lang="en-GB" sz="2800" dirty="0"/>
              <a:t>6. </a:t>
            </a:r>
            <a:r>
              <a:rPr lang="en-GB" sz="2800" u="sng" dirty="0"/>
              <a:t>Human-wildlife conflict</a:t>
            </a:r>
            <a:r>
              <a:rPr lang="en-GB" sz="2800" dirty="0"/>
              <a:t> - Our population is constantly increasing and more people move into areas where wildlife previously lived. Sadly, farmers feel the need of protecting they plants and animals by hunting animals and killing them.</a:t>
            </a:r>
          </a:p>
          <a:p>
            <a:pPr marL="0" indent="0">
              <a:buNone/>
            </a:pPr>
            <a:endParaRPr lang="en-US" dirty="0"/>
          </a:p>
        </p:txBody>
      </p:sp>
    </p:spTree>
    <p:extLst>
      <p:ext uri="{BB962C8B-B14F-4D97-AF65-F5344CB8AC3E}">
        <p14:creationId xmlns:p14="http://schemas.microsoft.com/office/powerpoint/2010/main" val="13274834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BEB4D7-1FF4-6F40-BB0D-2325A3D0C086}"/>
              </a:ext>
            </a:extLst>
          </p:cNvPr>
          <p:cNvSpPr>
            <a:spLocks noGrp="1"/>
          </p:cNvSpPr>
          <p:nvPr>
            <p:ph idx="1"/>
          </p:nvPr>
        </p:nvSpPr>
        <p:spPr>
          <a:xfrm>
            <a:off x="1261618" y="437323"/>
            <a:ext cx="10178322" cy="3593591"/>
          </a:xfrm>
        </p:spPr>
        <p:txBody>
          <a:bodyPr/>
          <a:lstStyle/>
          <a:p>
            <a:pPr marL="0" indent="0">
              <a:buNone/>
            </a:pPr>
            <a:r>
              <a:rPr lang="en-GB" sz="2400" dirty="0"/>
              <a:t>Whose actions lead to this?</a:t>
            </a:r>
            <a:endParaRPr lang="en-US" sz="2400" dirty="0"/>
          </a:p>
          <a:p>
            <a:endParaRPr lang="en-US" sz="2400" dirty="0"/>
          </a:p>
          <a:p>
            <a:pPr marL="0" indent="0">
              <a:buNone/>
            </a:pPr>
            <a:r>
              <a:rPr lang="en-US" sz="2400" dirty="0"/>
              <a:t>a. Human</a:t>
            </a:r>
          </a:p>
          <a:p>
            <a:pPr marL="0" indent="0">
              <a:buNone/>
            </a:pPr>
            <a:r>
              <a:rPr lang="en-US" sz="2400" dirty="0"/>
              <a:t>b. Nature</a:t>
            </a:r>
          </a:p>
          <a:p>
            <a:pPr marL="0" indent="0">
              <a:buNone/>
            </a:pPr>
            <a:endParaRPr lang="en-US" sz="2400" dirty="0"/>
          </a:p>
          <a:p>
            <a:pPr marL="0" indent="0">
              <a:buNone/>
            </a:pPr>
            <a:endParaRPr lang="en-US" sz="2400" dirty="0"/>
          </a:p>
          <a:p>
            <a:pPr marL="0" indent="0">
              <a:buNone/>
            </a:pPr>
            <a:endParaRPr lang="en-US" dirty="0"/>
          </a:p>
        </p:txBody>
      </p:sp>
      <p:pic>
        <p:nvPicPr>
          <p:cNvPr id="5" name="Picture 4" descr="A close up of a sign&#10;&#10;Description automatically generated">
            <a:extLst>
              <a:ext uri="{FF2B5EF4-FFF2-40B4-BE49-F238E27FC236}">
                <a16:creationId xmlns:a16="http://schemas.microsoft.com/office/drawing/2014/main" id="{BA23FFF1-6A27-BF41-9991-45FC7AAA1312}"/>
              </a:ext>
            </a:extLst>
          </p:cNvPr>
          <p:cNvPicPr>
            <a:picLocks noChangeAspect="1"/>
          </p:cNvPicPr>
          <p:nvPr/>
        </p:nvPicPr>
        <p:blipFill>
          <a:blip r:embed="rId2"/>
          <a:stretch>
            <a:fillRect/>
          </a:stretch>
        </p:blipFill>
        <p:spPr>
          <a:xfrm>
            <a:off x="4125097" y="1880838"/>
            <a:ext cx="4300151" cy="4300151"/>
          </a:xfrm>
          <a:prstGeom prst="rect">
            <a:avLst/>
          </a:prstGeom>
        </p:spPr>
      </p:pic>
    </p:spTree>
    <p:extLst>
      <p:ext uri="{BB962C8B-B14F-4D97-AF65-F5344CB8AC3E}">
        <p14:creationId xmlns:p14="http://schemas.microsoft.com/office/powerpoint/2010/main" val="34791672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BEB4D7-1FF4-6F40-BB0D-2325A3D0C086}"/>
              </a:ext>
            </a:extLst>
          </p:cNvPr>
          <p:cNvSpPr>
            <a:spLocks noGrp="1"/>
          </p:cNvSpPr>
          <p:nvPr>
            <p:ph idx="1"/>
          </p:nvPr>
        </p:nvSpPr>
        <p:spPr>
          <a:xfrm>
            <a:off x="1186011" y="455427"/>
            <a:ext cx="10178322" cy="3593591"/>
          </a:xfrm>
        </p:spPr>
        <p:txBody>
          <a:bodyPr/>
          <a:lstStyle/>
          <a:p>
            <a:pPr marL="0" indent="0">
              <a:buNone/>
            </a:pPr>
            <a:r>
              <a:rPr lang="en-GB" sz="2400" dirty="0"/>
              <a:t>Whose actions lead to this?</a:t>
            </a:r>
            <a:endParaRPr lang="en-US" sz="2400" dirty="0"/>
          </a:p>
          <a:p>
            <a:endParaRPr lang="en-US" sz="2400" dirty="0"/>
          </a:p>
          <a:p>
            <a:pPr marL="0" indent="0">
              <a:buNone/>
            </a:pPr>
            <a:r>
              <a:rPr lang="en-US" sz="2400" dirty="0">
                <a:solidFill>
                  <a:srgbClr val="FF0000"/>
                </a:solidFill>
              </a:rPr>
              <a:t>a. Human</a:t>
            </a:r>
          </a:p>
          <a:p>
            <a:pPr marL="0" indent="0">
              <a:buNone/>
            </a:pPr>
            <a:r>
              <a:rPr lang="en-US" sz="2400" dirty="0"/>
              <a:t>b. Nature</a:t>
            </a:r>
          </a:p>
          <a:p>
            <a:pPr marL="0" indent="0">
              <a:buNone/>
            </a:pPr>
            <a:endParaRPr lang="en-US" sz="2400" dirty="0"/>
          </a:p>
          <a:p>
            <a:pPr marL="0" indent="0">
              <a:buNone/>
            </a:pPr>
            <a:endParaRPr lang="en-US" sz="2400" dirty="0"/>
          </a:p>
          <a:p>
            <a:pPr marL="0" indent="0">
              <a:buNone/>
            </a:pPr>
            <a:endParaRPr lang="en-US" dirty="0"/>
          </a:p>
        </p:txBody>
      </p:sp>
      <p:pic>
        <p:nvPicPr>
          <p:cNvPr id="5" name="Picture 4" descr="A close up of a sign&#10;&#10;Description automatically generated">
            <a:extLst>
              <a:ext uri="{FF2B5EF4-FFF2-40B4-BE49-F238E27FC236}">
                <a16:creationId xmlns:a16="http://schemas.microsoft.com/office/drawing/2014/main" id="{BA23FFF1-6A27-BF41-9991-45FC7AAA1312}"/>
              </a:ext>
            </a:extLst>
          </p:cNvPr>
          <p:cNvPicPr>
            <a:picLocks noChangeAspect="1"/>
          </p:cNvPicPr>
          <p:nvPr/>
        </p:nvPicPr>
        <p:blipFill>
          <a:blip r:embed="rId2"/>
          <a:stretch>
            <a:fillRect/>
          </a:stretch>
        </p:blipFill>
        <p:spPr>
          <a:xfrm>
            <a:off x="4125097" y="1880838"/>
            <a:ext cx="4300151" cy="4300151"/>
          </a:xfrm>
          <a:prstGeom prst="rect">
            <a:avLst/>
          </a:prstGeom>
        </p:spPr>
      </p:pic>
    </p:spTree>
    <p:extLst>
      <p:ext uri="{BB962C8B-B14F-4D97-AF65-F5344CB8AC3E}">
        <p14:creationId xmlns:p14="http://schemas.microsoft.com/office/powerpoint/2010/main" val="1833352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DE14AC8-A697-7D4B-ADB0-59AA0732D1DC}"/>
              </a:ext>
            </a:extLst>
          </p:cNvPr>
          <p:cNvSpPr>
            <a:spLocks noGrp="1"/>
          </p:cNvSpPr>
          <p:nvPr>
            <p:ph idx="1"/>
          </p:nvPr>
        </p:nvSpPr>
        <p:spPr/>
        <p:txBody>
          <a:bodyPr>
            <a:normAutofit/>
          </a:bodyPr>
          <a:lstStyle/>
          <a:p>
            <a:pPr marL="0" indent="0">
              <a:buNone/>
            </a:pPr>
            <a:r>
              <a:rPr lang="en-GB" sz="2800" dirty="0"/>
              <a:t>7. </a:t>
            </a:r>
            <a:r>
              <a:rPr lang="en-GB" sz="2800" u="sng" dirty="0"/>
              <a:t>Disease</a:t>
            </a:r>
            <a:r>
              <a:rPr lang="en-GB" sz="2800" dirty="0"/>
              <a:t> - Diseases kill humans and animals alike. The Ebola virus killed 5,000 critically endangered western gorillas between 2002 and 2003 at the </a:t>
            </a:r>
            <a:r>
              <a:rPr lang="en-GB" sz="2800" dirty="0" err="1"/>
              <a:t>Lossi</a:t>
            </a:r>
            <a:r>
              <a:rPr lang="en-GB" sz="2800" dirty="0"/>
              <a:t> Sanctuary and other hundreds of gorillas in the </a:t>
            </a:r>
            <a:r>
              <a:rPr lang="en-GB" sz="2800" dirty="0" err="1"/>
              <a:t>Odzala-Kokoua</a:t>
            </a:r>
            <a:r>
              <a:rPr lang="en-GB" sz="2800" dirty="0"/>
              <a:t> National Park in 2003-2004.</a:t>
            </a:r>
          </a:p>
          <a:p>
            <a:endParaRPr lang="en-US" dirty="0"/>
          </a:p>
        </p:txBody>
      </p:sp>
    </p:spTree>
    <p:extLst>
      <p:ext uri="{BB962C8B-B14F-4D97-AF65-F5344CB8AC3E}">
        <p14:creationId xmlns:p14="http://schemas.microsoft.com/office/powerpoint/2010/main" val="28509277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BEB4D7-1FF4-6F40-BB0D-2325A3D0C086}"/>
              </a:ext>
            </a:extLst>
          </p:cNvPr>
          <p:cNvSpPr>
            <a:spLocks noGrp="1"/>
          </p:cNvSpPr>
          <p:nvPr>
            <p:ph idx="1"/>
          </p:nvPr>
        </p:nvSpPr>
        <p:spPr>
          <a:xfrm>
            <a:off x="1261618" y="437323"/>
            <a:ext cx="10178322" cy="3593591"/>
          </a:xfrm>
        </p:spPr>
        <p:txBody>
          <a:bodyPr/>
          <a:lstStyle/>
          <a:p>
            <a:pPr marL="0" indent="0">
              <a:buNone/>
            </a:pPr>
            <a:r>
              <a:rPr lang="en-GB" sz="2400" dirty="0"/>
              <a:t>Whose actions lead to this?</a:t>
            </a:r>
            <a:endParaRPr lang="en-US" sz="2400" dirty="0"/>
          </a:p>
          <a:p>
            <a:endParaRPr lang="en-US" sz="2400" dirty="0"/>
          </a:p>
          <a:p>
            <a:endParaRPr lang="en-US" sz="2400" dirty="0"/>
          </a:p>
          <a:p>
            <a:pPr marL="0" indent="0">
              <a:buNone/>
            </a:pPr>
            <a:r>
              <a:rPr lang="en-US" sz="2400" dirty="0"/>
              <a:t>a. Human</a:t>
            </a:r>
          </a:p>
          <a:p>
            <a:pPr marL="0" indent="0">
              <a:buNone/>
            </a:pPr>
            <a:r>
              <a:rPr lang="en-US" sz="2400" dirty="0"/>
              <a:t>b. Nature</a:t>
            </a:r>
          </a:p>
          <a:p>
            <a:pPr marL="0" indent="0">
              <a:buNone/>
            </a:pPr>
            <a:endParaRPr lang="en-US" sz="2400" dirty="0"/>
          </a:p>
          <a:p>
            <a:pPr marL="0" indent="0">
              <a:buNone/>
            </a:pPr>
            <a:endParaRPr lang="en-US" sz="2400" dirty="0"/>
          </a:p>
          <a:p>
            <a:pPr marL="0" indent="0">
              <a:buNone/>
            </a:pPr>
            <a:endParaRPr lang="en-US" dirty="0"/>
          </a:p>
        </p:txBody>
      </p:sp>
      <p:pic>
        <p:nvPicPr>
          <p:cNvPr id="5" name="Picture 4" descr="A close up of a sign&#10;&#10;Description automatically generated">
            <a:extLst>
              <a:ext uri="{FF2B5EF4-FFF2-40B4-BE49-F238E27FC236}">
                <a16:creationId xmlns:a16="http://schemas.microsoft.com/office/drawing/2014/main" id="{BA23FFF1-6A27-BF41-9991-45FC7AAA1312}"/>
              </a:ext>
            </a:extLst>
          </p:cNvPr>
          <p:cNvPicPr>
            <a:picLocks noChangeAspect="1"/>
          </p:cNvPicPr>
          <p:nvPr/>
        </p:nvPicPr>
        <p:blipFill>
          <a:blip r:embed="rId2"/>
          <a:stretch>
            <a:fillRect/>
          </a:stretch>
        </p:blipFill>
        <p:spPr>
          <a:xfrm>
            <a:off x="4125097" y="1880838"/>
            <a:ext cx="4300151" cy="4300151"/>
          </a:xfrm>
          <a:prstGeom prst="rect">
            <a:avLst/>
          </a:prstGeom>
        </p:spPr>
      </p:pic>
    </p:spTree>
    <p:extLst>
      <p:ext uri="{BB962C8B-B14F-4D97-AF65-F5344CB8AC3E}">
        <p14:creationId xmlns:p14="http://schemas.microsoft.com/office/powerpoint/2010/main" val="10919794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BEB4D7-1FF4-6F40-BB0D-2325A3D0C086}"/>
              </a:ext>
            </a:extLst>
          </p:cNvPr>
          <p:cNvSpPr>
            <a:spLocks noGrp="1"/>
          </p:cNvSpPr>
          <p:nvPr>
            <p:ph idx="1"/>
          </p:nvPr>
        </p:nvSpPr>
        <p:spPr>
          <a:xfrm>
            <a:off x="1261618" y="437323"/>
            <a:ext cx="10178322" cy="3593591"/>
          </a:xfrm>
        </p:spPr>
        <p:txBody>
          <a:bodyPr/>
          <a:lstStyle/>
          <a:p>
            <a:pPr marL="0" indent="0">
              <a:buNone/>
            </a:pPr>
            <a:r>
              <a:rPr lang="en-GB" sz="2400" dirty="0"/>
              <a:t>Whose actions lead to this?</a:t>
            </a:r>
            <a:endParaRPr lang="en-US" sz="2400" dirty="0"/>
          </a:p>
          <a:p>
            <a:endParaRPr lang="en-US" sz="2400" dirty="0"/>
          </a:p>
          <a:p>
            <a:pPr marL="0" indent="0">
              <a:buNone/>
            </a:pPr>
            <a:r>
              <a:rPr lang="en-US" sz="2400" dirty="0">
                <a:solidFill>
                  <a:srgbClr val="FF0000"/>
                </a:solidFill>
              </a:rPr>
              <a:t>a. Human</a:t>
            </a:r>
          </a:p>
          <a:p>
            <a:pPr marL="0" indent="0">
              <a:buNone/>
            </a:pPr>
            <a:r>
              <a:rPr lang="en-US" sz="2400" dirty="0">
                <a:solidFill>
                  <a:srgbClr val="FF0000"/>
                </a:solidFill>
              </a:rPr>
              <a:t>b. Nature</a:t>
            </a:r>
          </a:p>
          <a:p>
            <a:pPr marL="0" indent="0">
              <a:buNone/>
            </a:pPr>
            <a:endParaRPr lang="en-US" sz="2400" dirty="0"/>
          </a:p>
          <a:p>
            <a:pPr marL="0" indent="0">
              <a:buNone/>
            </a:pPr>
            <a:endParaRPr lang="en-US" sz="2400" dirty="0"/>
          </a:p>
          <a:p>
            <a:pPr marL="0" indent="0">
              <a:buNone/>
            </a:pPr>
            <a:endParaRPr lang="en-US" dirty="0"/>
          </a:p>
        </p:txBody>
      </p:sp>
      <p:pic>
        <p:nvPicPr>
          <p:cNvPr id="5" name="Picture 4" descr="A close up of a sign&#10;&#10;Description automatically generated">
            <a:extLst>
              <a:ext uri="{FF2B5EF4-FFF2-40B4-BE49-F238E27FC236}">
                <a16:creationId xmlns:a16="http://schemas.microsoft.com/office/drawing/2014/main" id="{BA23FFF1-6A27-BF41-9991-45FC7AAA1312}"/>
              </a:ext>
            </a:extLst>
          </p:cNvPr>
          <p:cNvPicPr>
            <a:picLocks noChangeAspect="1"/>
          </p:cNvPicPr>
          <p:nvPr/>
        </p:nvPicPr>
        <p:blipFill>
          <a:blip r:embed="rId2"/>
          <a:stretch>
            <a:fillRect/>
          </a:stretch>
        </p:blipFill>
        <p:spPr>
          <a:xfrm>
            <a:off x="4125097" y="1880838"/>
            <a:ext cx="4300151" cy="4300151"/>
          </a:xfrm>
          <a:prstGeom prst="rect">
            <a:avLst/>
          </a:prstGeom>
        </p:spPr>
      </p:pic>
    </p:spTree>
    <p:extLst>
      <p:ext uri="{BB962C8B-B14F-4D97-AF65-F5344CB8AC3E}">
        <p14:creationId xmlns:p14="http://schemas.microsoft.com/office/powerpoint/2010/main" val="2640789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7AADE7C-D363-EB49-A845-4A5379140315}"/>
              </a:ext>
            </a:extLst>
          </p:cNvPr>
          <p:cNvSpPr>
            <a:spLocks noGrp="1"/>
          </p:cNvSpPr>
          <p:nvPr>
            <p:ph idx="1"/>
          </p:nvPr>
        </p:nvSpPr>
        <p:spPr>
          <a:xfrm>
            <a:off x="1226965" y="1791730"/>
            <a:ext cx="10178322" cy="3593591"/>
          </a:xfrm>
        </p:spPr>
        <p:txBody>
          <a:bodyPr>
            <a:normAutofit/>
          </a:bodyPr>
          <a:lstStyle/>
          <a:p>
            <a:pPr marL="0" indent="0">
              <a:buNone/>
            </a:pPr>
            <a:r>
              <a:rPr lang="en-GB" sz="2800" dirty="0"/>
              <a:t>8. </a:t>
            </a:r>
            <a:r>
              <a:rPr lang="en-GB" sz="2800" u="sng" dirty="0"/>
              <a:t>Low birth rate</a:t>
            </a:r>
            <a:r>
              <a:rPr lang="en-GB" sz="2800" dirty="0"/>
              <a:t> - Some species do not reproduce very often, and they may have few babies each time when they breed. Other species may take a number of years until they are able to reproduce, reducing their opportunity to breed over their lifetime.</a:t>
            </a:r>
          </a:p>
          <a:p>
            <a:pPr marL="0" indent="0">
              <a:buNone/>
            </a:pPr>
            <a:endParaRPr lang="en-US" dirty="0"/>
          </a:p>
        </p:txBody>
      </p:sp>
    </p:spTree>
    <p:extLst>
      <p:ext uri="{BB962C8B-B14F-4D97-AF65-F5344CB8AC3E}">
        <p14:creationId xmlns:p14="http://schemas.microsoft.com/office/powerpoint/2010/main" val="14923418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9" name="Freeform 6">
            <a:extLst>
              <a:ext uri="{FF2B5EF4-FFF2-40B4-BE49-F238E27FC236}">
                <a16:creationId xmlns:a16="http://schemas.microsoft.com/office/drawing/2014/main" id="{BB8C1D0E-0B06-46C9-A8BD-A8E13FF993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11" name="Rectangle 10">
            <a:extLst>
              <a:ext uri="{FF2B5EF4-FFF2-40B4-BE49-F238E27FC236}">
                <a16:creationId xmlns:a16="http://schemas.microsoft.com/office/drawing/2014/main" id="{7D1ADC4A-8537-4084-99C7-F8D378A64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415DEDD7-7B31-4EF1-B7C7-5AEE3208CC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1" y="0"/>
            <a:ext cx="1219199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4ED14049-EB10-4147-A87E-49A55649AB95}"/>
              </a:ext>
            </a:extLst>
          </p:cNvPr>
          <p:cNvSpPr txBox="1"/>
          <p:nvPr/>
        </p:nvSpPr>
        <p:spPr>
          <a:xfrm>
            <a:off x="644849" y="954923"/>
            <a:ext cx="5875694" cy="4504620"/>
          </a:xfrm>
          <a:prstGeom prst="rect">
            <a:avLst/>
          </a:prstGeom>
        </p:spPr>
        <p:txBody>
          <a:bodyPr vert="horz" lIns="91440" tIns="45720" rIns="91440" bIns="45720" rtlCol="0" anchor="ctr">
            <a:normAutofit/>
          </a:bodyPr>
          <a:lstStyle/>
          <a:p>
            <a:pPr algn="ctr" defTabSz="914400">
              <a:lnSpc>
                <a:spcPct val="90000"/>
              </a:lnSpc>
              <a:spcBef>
                <a:spcPct val="0"/>
              </a:spcBef>
              <a:spcAft>
                <a:spcPts val="600"/>
              </a:spcAft>
            </a:pPr>
            <a:r>
              <a:rPr lang="en-US" sz="9600" cap="all" spc="800" dirty="0">
                <a:solidFill>
                  <a:schemeClr val="tx2"/>
                </a:solidFill>
                <a:latin typeface="+mj-lt"/>
                <a:ea typeface="+mj-ea"/>
                <a:cs typeface="+mj-cs"/>
              </a:rPr>
              <a:t>Kakapo</a:t>
            </a:r>
          </a:p>
        </p:txBody>
      </p:sp>
      <p:sp>
        <p:nvSpPr>
          <p:cNvPr id="15" name="Freeform: Shape 14">
            <a:extLst>
              <a:ext uri="{FF2B5EF4-FFF2-40B4-BE49-F238E27FC236}">
                <a16:creationId xmlns:a16="http://schemas.microsoft.com/office/drawing/2014/main" id="{3242CC7A-3D6E-47A4-B9D1-860978459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6174" y="0"/>
            <a:ext cx="5282519" cy="6858000"/>
          </a:xfrm>
          <a:custGeom>
            <a:avLst/>
            <a:gdLst>
              <a:gd name="connsiteX0" fmla="*/ 189795 w 5282519"/>
              <a:gd name="connsiteY0" fmla="*/ 0 h 6858000"/>
              <a:gd name="connsiteX1" fmla="*/ 5282519 w 5282519"/>
              <a:gd name="connsiteY1" fmla="*/ 0 h 6858000"/>
              <a:gd name="connsiteX2" fmla="*/ 5282519 w 5282519"/>
              <a:gd name="connsiteY2" fmla="*/ 6858000 h 6858000"/>
              <a:gd name="connsiteX3" fmla="*/ 189795 w 5282519"/>
              <a:gd name="connsiteY3" fmla="*/ 6858000 h 6858000"/>
              <a:gd name="connsiteX4" fmla="*/ 184756 w 5282519"/>
              <a:gd name="connsiteY4" fmla="*/ 6791325 h 6858000"/>
              <a:gd name="connsiteX5" fmla="*/ 176358 w 5282519"/>
              <a:gd name="connsiteY5" fmla="*/ 6735762 h 6858000"/>
              <a:gd name="connsiteX6" fmla="*/ 166281 w 5282519"/>
              <a:gd name="connsiteY6" fmla="*/ 6683375 h 6858000"/>
              <a:gd name="connsiteX7" fmla="*/ 149485 w 5282519"/>
              <a:gd name="connsiteY7" fmla="*/ 6640512 h 6858000"/>
              <a:gd name="connsiteX8" fmla="*/ 132689 w 5282519"/>
              <a:gd name="connsiteY8" fmla="*/ 6597650 h 6858000"/>
              <a:gd name="connsiteX9" fmla="*/ 112534 w 5282519"/>
              <a:gd name="connsiteY9" fmla="*/ 6561137 h 6858000"/>
              <a:gd name="connsiteX10" fmla="*/ 92379 w 5282519"/>
              <a:gd name="connsiteY10" fmla="*/ 6523037 h 6858000"/>
              <a:gd name="connsiteX11" fmla="*/ 73903 w 5282519"/>
              <a:gd name="connsiteY11" fmla="*/ 6488112 h 6858000"/>
              <a:gd name="connsiteX12" fmla="*/ 55427 w 5282519"/>
              <a:gd name="connsiteY12" fmla="*/ 6448425 h 6858000"/>
              <a:gd name="connsiteX13" fmla="*/ 38632 w 5282519"/>
              <a:gd name="connsiteY13" fmla="*/ 6407150 h 6858000"/>
              <a:gd name="connsiteX14" fmla="*/ 23515 w 5282519"/>
              <a:gd name="connsiteY14" fmla="*/ 6361112 h 6858000"/>
              <a:gd name="connsiteX15" fmla="*/ 11758 w 5282519"/>
              <a:gd name="connsiteY15" fmla="*/ 6311900 h 6858000"/>
              <a:gd name="connsiteX16" fmla="*/ 3359 w 5282519"/>
              <a:gd name="connsiteY16" fmla="*/ 6251575 h 6858000"/>
              <a:gd name="connsiteX17" fmla="*/ 0 w 5282519"/>
              <a:gd name="connsiteY17" fmla="*/ 6183312 h 6858000"/>
              <a:gd name="connsiteX18" fmla="*/ 3359 w 5282519"/>
              <a:gd name="connsiteY18" fmla="*/ 6113462 h 6858000"/>
              <a:gd name="connsiteX19" fmla="*/ 11758 w 5282519"/>
              <a:gd name="connsiteY19" fmla="*/ 6056312 h 6858000"/>
              <a:gd name="connsiteX20" fmla="*/ 23515 w 5282519"/>
              <a:gd name="connsiteY20" fmla="*/ 6003925 h 6858000"/>
              <a:gd name="connsiteX21" fmla="*/ 38632 w 5282519"/>
              <a:gd name="connsiteY21" fmla="*/ 5956300 h 6858000"/>
              <a:gd name="connsiteX22" fmla="*/ 55427 w 5282519"/>
              <a:gd name="connsiteY22" fmla="*/ 5915025 h 6858000"/>
              <a:gd name="connsiteX23" fmla="*/ 75583 w 5282519"/>
              <a:gd name="connsiteY23" fmla="*/ 5876925 h 6858000"/>
              <a:gd name="connsiteX24" fmla="*/ 95738 w 5282519"/>
              <a:gd name="connsiteY24" fmla="*/ 5840412 h 6858000"/>
              <a:gd name="connsiteX25" fmla="*/ 115893 w 5282519"/>
              <a:gd name="connsiteY25" fmla="*/ 5802312 h 6858000"/>
              <a:gd name="connsiteX26" fmla="*/ 134368 w 5282519"/>
              <a:gd name="connsiteY26" fmla="*/ 5762625 h 6858000"/>
              <a:gd name="connsiteX27" fmla="*/ 152844 w 5282519"/>
              <a:gd name="connsiteY27" fmla="*/ 5721350 h 6858000"/>
              <a:gd name="connsiteX28" fmla="*/ 167960 w 5282519"/>
              <a:gd name="connsiteY28" fmla="*/ 5675312 h 6858000"/>
              <a:gd name="connsiteX29" fmla="*/ 178038 w 5282519"/>
              <a:gd name="connsiteY29" fmla="*/ 5622925 h 6858000"/>
              <a:gd name="connsiteX30" fmla="*/ 188115 w 5282519"/>
              <a:gd name="connsiteY30" fmla="*/ 5562600 h 6858000"/>
              <a:gd name="connsiteX31" fmla="*/ 189795 w 5282519"/>
              <a:gd name="connsiteY31" fmla="*/ 5494337 h 6858000"/>
              <a:gd name="connsiteX32" fmla="*/ 188115 w 5282519"/>
              <a:gd name="connsiteY32" fmla="*/ 5426075 h 6858000"/>
              <a:gd name="connsiteX33" fmla="*/ 178038 w 5282519"/>
              <a:gd name="connsiteY33" fmla="*/ 5365750 h 6858000"/>
              <a:gd name="connsiteX34" fmla="*/ 167960 w 5282519"/>
              <a:gd name="connsiteY34" fmla="*/ 5313362 h 6858000"/>
              <a:gd name="connsiteX35" fmla="*/ 152844 w 5282519"/>
              <a:gd name="connsiteY35" fmla="*/ 5268912 h 6858000"/>
              <a:gd name="connsiteX36" fmla="*/ 134368 w 5282519"/>
              <a:gd name="connsiteY36" fmla="*/ 5226050 h 6858000"/>
              <a:gd name="connsiteX37" fmla="*/ 115893 w 5282519"/>
              <a:gd name="connsiteY37" fmla="*/ 5186362 h 6858000"/>
              <a:gd name="connsiteX38" fmla="*/ 95738 w 5282519"/>
              <a:gd name="connsiteY38" fmla="*/ 5149850 h 6858000"/>
              <a:gd name="connsiteX39" fmla="*/ 75583 w 5282519"/>
              <a:gd name="connsiteY39" fmla="*/ 5114925 h 6858000"/>
              <a:gd name="connsiteX40" fmla="*/ 55427 w 5282519"/>
              <a:gd name="connsiteY40" fmla="*/ 5075237 h 6858000"/>
              <a:gd name="connsiteX41" fmla="*/ 38632 w 5282519"/>
              <a:gd name="connsiteY41" fmla="*/ 5033962 h 6858000"/>
              <a:gd name="connsiteX42" fmla="*/ 23515 w 5282519"/>
              <a:gd name="connsiteY42" fmla="*/ 4987925 h 6858000"/>
              <a:gd name="connsiteX43" fmla="*/ 11758 w 5282519"/>
              <a:gd name="connsiteY43" fmla="*/ 4935537 h 6858000"/>
              <a:gd name="connsiteX44" fmla="*/ 3359 w 5282519"/>
              <a:gd name="connsiteY44" fmla="*/ 4875212 h 6858000"/>
              <a:gd name="connsiteX45" fmla="*/ 0 w 5282519"/>
              <a:gd name="connsiteY45" fmla="*/ 4806950 h 6858000"/>
              <a:gd name="connsiteX46" fmla="*/ 3359 w 5282519"/>
              <a:gd name="connsiteY46" fmla="*/ 4738687 h 6858000"/>
              <a:gd name="connsiteX47" fmla="*/ 11758 w 5282519"/>
              <a:gd name="connsiteY47" fmla="*/ 4678362 h 6858000"/>
              <a:gd name="connsiteX48" fmla="*/ 23515 w 5282519"/>
              <a:gd name="connsiteY48" fmla="*/ 4625975 h 6858000"/>
              <a:gd name="connsiteX49" fmla="*/ 38632 w 5282519"/>
              <a:gd name="connsiteY49" fmla="*/ 4579937 h 6858000"/>
              <a:gd name="connsiteX50" fmla="*/ 55427 w 5282519"/>
              <a:gd name="connsiteY50" fmla="*/ 4537075 h 6858000"/>
              <a:gd name="connsiteX51" fmla="*/ 75583 w 5282519"/>
              <a:gd name="connsiteY51" fmla="*/ 4498975 h 6858000"/>
              <a:gd name="connsiteX52" fmla="*/ 115893 w 5282519"/>
              <a:gd name="connsiteY52" fmla="*/ 4424362 h 6858000"/>
              <a:gd name="connsiteX53" fmla="*/ 134368 w 5282519"/>
              <a:gd name="connsiteY53" fmla="*/ 4386262 h 6858000"/>
              <a:gd name="connsiteX54" fmla="*/ 152844 w 5282519"/>
              <a:gd name="connsiteY54" fmla="*/ 4343400 h 6858000"/>
              <a:gd name="connsiteX55" fmla="*/ 167960 w 5282519"/>
              <a:gd name="connsiteY55" fmla="*/ 4297362 h 6858000"/>
              <a:gd name="connsiteX56" fmla="*/ 178038 w 5282519"/>
              <a:gd name="connsiteY56" fmla="*/ 4244975 h 6858000"/>
              <a:gd name="connsiteX57" fmla="*/ 188115 w 5282519"/>
              <a:gd name="connsiteY57" fmla="*/ 4186237 h 6858000"/>
              <a:gd name="connsiteX58" fmla="*/ 189795 w 5282519"/>
              <a:gd name="connsiteY58" fmla="*/ 4116387 h 6858000"/>
              <a:gd name="connsiteX59" fmla="*/ 188115 w 5282519"/>
              <a:gd name="connsiteY59" fmla="*/ 4048125 h 6858000"/>
              <a:gd name="connsiteX60" fmla="*/ 178038 w 5282519"/>
              <a:gd name="connsiteY60" fmla="*/ 3987800 h 6858000"/>
              <a:gd name="connsiteX61" fmla="*/ 167960 w 5282519"/>
              <a:gd name="connsiteY61" fmla="*/ 3935412 h 6858000"/>
              <a:gd name="connsiteX62" fmla="*/ 152844 w 5282519"/>
              <a:gd name="connsiteY62" fmla="*/ 3890962 h 6858000"/>
              <a:gd name="connsiteX63" fmla="*/ 134368 w 5282519"/>
              <a:gd name="connsiteY63" fmla="*/ 3848100 h 6858000"/>
              <a:gd name="connsiteX64" fmla="*/ 115893 w 5282519"/>
              <a:gd name="connsiteY64" fmla="*/ 3811587 h 6858000"/>
              <a:gd name="connsiteX65" fmla="*/ 75583 w 5282519"/>
              <a:gd name="connsiteY65" fmla="*/ 3736975 h 6858000"/>
              <a:gd name="connsiteX66" fmla="*/ 55427 w 5282519"/>
              <a:gd name="connsiteY66" fmla="*/ 3697287 h 6858000"/>
              <a:gd name="connsiteX67" fmla="*/ 38632 w 5282519"/>
              <a:gd name="connsiteY67" fmla="*/ 3656012 h 6858000"/>
              <a:gd name="connsiteX68" fmla="*/ 23515 w 5282519"/>
              <a:gd name="connsiteY68" fmla="*/ 3609975 h 6858000"/>
              <a:gd name="connsiteX69" fmla="*/ 11758 w 5282519"/>
              <a:gd name="connsiteY69" fmla="*/ 3557587 h 6858000"/>
              <a:gd name="connsiteX70" fmla="*/ 3359 w 5282519"/>
              <a:gd name="connsiteY70" fmla="*/ 3497262 h 6858000"/>
              <a:gd name="connsiteX71" fmla="*/ 0 w 5282519"/>
              <a:gd name="connsiteY71" fmla="*/ 3427412 h 6858000"/>
              <a:gd name="connsiteX72" fmla="*/ 3359 w 5282519"/>
              <a:gd name="connsiteY72" fmla="*/ 3360737 h 6858000"/>
              <a:gd name="connsiteX73" fmla="*/ 11758 w 5282519"/>
              <a:gd name="connsiteY73" fmla="*/ 3300412 h 6858000"/>
              <a:gd name="connsiteX74" fmla="*/ 23515 w 5282519"/>
              <a:gd name="connsiteY74" fmla="*/ 3248025 h 6858000"/>
              <a:gd name="connsiteX75" fmla="*/ 38632 w 5282519"/>
              <a:gd name="connsiteY75" fmla="*/ 3201987 h 6858000"/>
              <a:gd name="connsiteX76" fmla="*/ 55427 w 5282519"/>
              <a:gd name="connsiteY76" fmla="*/ 3160712 h 6858000"/>
              <a:gd name="connsiteX77" fmla="*/ 75583 w 5282519"/>
              <a:gd name="connsiteY77" fmla="*/ 3121025 h 6858000"/>
              <a:gd name="connsiteX78" fmla="*/ 95738 w 5282519"/>
              <a:gd name="connsiteY78" fmla="*/ 3084512 h 6858000"/>
              <a:gd name="connsiteX79" fmla="*/ 115893 w 5282519"/>
              <a:gd name="connsiteY79" fmla="*/ 3046412 h 6858000"/>
              <a:gd name="connsiteX80" fmla="*/ 134368 w 5282519"/>
              <a:gd name="connsiteY80" fmla="*/ 3009900 h 6858000"/>
              <a:gd name="connsiteX81" fmla="*/ 152844 w 5282519"/>
              <a:gd name="connsiteY81" fmla="*/ 2967037 h 6858000"/>
              <a:gd name="connsiteX82" fmla="*/ 167960 w 5282519"/>
              <a:gd name="connsiteY82" fmla="*/ 2922587 h 6858000"/>
              <a:gd name="connsiteX83" fmla="*/ 178038 w 5282519"/>
              <a:gd name="connsiteY83" fmla="*/ 2868612 h 6858000"/>
              <a:gd name="connsiteX84" fmla="*/ 188115 w 5282519"/>
              <a:gd name="connsiteY84" fmla="*/ 2809875 h 6858000"/>
              <a:gd name="connsiteX85" fmla="*/ 189795 w 5282519"/>
              <a:gd name="connsiteY85" fmla="*/ 2741612 h 6858000"/>
              <a:gd name="connsiteX86" fmla="*/ 188115 w 5282519"/>
              <a:gd name="connsiteY86" fmla="*/ 2671762 h 6858000"/>
              <a:gd name="connsiteX87" fmla="*/ 178038 w 5282519"/>
              <a:gd name="connsiteY87" fmla="*/ 2613025 h 6858000"/>
              <a:gd name="connsiteX88" fmla="*/ 167960 w 5282519"/>
              <a:gd name="connsiteY88" fmla="*/ 2560637 h 6858000"/>
              <a:gd name="connsiteX89" fmla="*/ 152844 w 5282519"/>
              <a:gd name="connsiteY89" fmla="*/ 2513012 h 6858000"/>
              <a:gd name="connsiteX90" fmla="*/ 134368 w 5282519"/>
              <a:gd name="connsiteY90" fmla="*/ 2471737 h 6858000"/>
              <a:gd name="connsiteX91" fmla="*/ 115893 w 5282519"/>
              <a:gd name="connsiteY91" fmla="*/ 2433637 h 6858000"/>
              <a:gd name="connsiteX92" fmla="*/ 95738 w 5282519"/>
              <a:gd name="connsiteY92" fmla="*/ 2395537 h 6858000"/>
              <a:gd name="connsiteX93" fmla="*/ 75583 w 5282519"/>
              <a:gd name="connsiteY93" fmla="*/ 2359025 h 6858000"/>
              <a:gd name="connsiteX94" fmla="*/ 55427 w 5282519"/>
              <a:gd name="connsiteY94" fmla="*/ 2319337 h 6858000"/>
              <a:gd name="connsiteX95" fmla="*/ 38632 w 5282519"/>
              <a:gd name="connsiteY95" fmla="*/ 2278062 h 6858000"/>
              <a:gd name="connsiteX96" fmla="*/ 23515 w 5282519"/>
              <a:gd name="connsiteY96" fmla="*/ 2232025 h 6858000"/>
              <a:gd name="connsiteX97" fmla="*/ 11758 w 5282519"/>
              <a:gd name="connsiteY97" fmla="*/ 2179637 h 6858000"/>
              <a:gd name="connsiteX98" fmla="*/ 3359 w 5282519"/>
              <a:gd name="connsiteY98" fmla="*/ 2119312 h 6858000"/>
              <a:gd name="connsiteX99" fmla="*/ 0 w 5282519"/>
              <a:gd name="connsiteY99" fmla="*/ 2051050 h 6858000"/>
              <a:gd name="connsiteX100" fmla="*/ 3359 w 5282519"/>
              <a:gd name="connsiteY100" fmla="*/ 1982787 h 6858000"/>
              <a:gd name="connsiteX101" fmla="*/ 11758 w 5282519"/>
              <a:gd name="connsiteY101" fmla="*/ 1922462 h 6858000"/>
              <a:gd name="connsiteX102" fmla="*/ 23515 w 5282519"/>
              <a:gd name="connsiteY102" fmla="*/ 1870075 h 6858000"/>
              <a:gd name="connsiteX103" fmla="*/ 38632 w 5282519"/>
              <a:gd name="connsiteY103" fmla="*/ 1824037 h 6858000"/>
              <a:gd name="connsiteX104" fmla="*/ 55427 w 5282519"/>
              <a:gd name="connsiteY104" fmla="*/ 1782762 h 6858000"/>
              <a:gd name="connsiteX105" fmla="*/ 75583 w 5282519"/>
              <a:gd name="connsiteY105" fmla="*/ 1743075 h 6858000"/>
              <a:gd name="connsiteX106" fmla="*/ 95738 w 5282519"/>
              <a:gd name="connsiteY106" fmla="*/ 1708150 h 6858000"/>
              <a:gd name="connsiteX107" fmla="*/ 115893 w 5282519"/>
              <a:gd name="connsiteY107" fmla="*/ 1671637 h 6858000"/>
              <a:gd name="connsiteX108" fmla="*/ 134368 w 5282519"/>
              <a:gd name="connsiteY108" fmla="*/ 1631950 h 6858000"/>
              <a:gd name="connsiteX109" fmla="*/ 152844 w 5282519"/>
              <a:gd name="connsiteY109" fmla="*/ 1589087 h 6858000"/>
              <a:gd name="connsiteX110" fmla="*/ 167960 w 5282519"/>
              <a:gd name="connsiteY110" fmla="*/ 1544637 h 6858000"/>
              <a:gd name="connsiteX111" fmla="*/ 178038 w 5282519"/>
              <a:gd name="connsiteY111" fmla="*/ 1492250 h 6858000"/>
              <a:gd name="connsiteX112" fmla="*/ 188115 w 5282519"/>
              <a:gd name="connsiteY112" fmla="*/ 1431925 h 6858000"/>
              <a:gd name="connsiteX113" fmla="*/ 189795 w 5282519"/>
              <a:gd name="connsiteY113" fmla="*/ 1363662 h 6858000"/>
              <a:gd name="connsiteX114" fmla="*/ 188115 w 5282519"/>
              <a:gd name="connsiteY114" fmla="*/ 1295400 h 6858000"/>
              <a:gd name="connsiteX115" fmla="*/ 178038 w 5282519"/>
              <a:gd name="connsiteY115" fmla="*/ 1235075 h 6858000"/>
              <a:gd name="connsiteX116" fmla="*/ 167960 w 5282519"/>
              <a:gd name="connsiteY116" fmla="*/ 1182687 h 6858000"/>
              <a:gd name="connsiteX117" fmla="*/ 152844 w 5282519"/>
              <a:gd name="connsiteY117" fmla="*/ 1136650 h 6858000"/>
              <a:gd name="connsiteX118" fmla="*/ 134368 w 5282519"/>
              <a:gd name="connsiteY118" fmla="*/ 1095375 h 6858000"/>
              <a:gd name="connsiteX119" fmla="*/ 115893 w 5282519"/>
              <a:gd name="connsiteY119" fmla="*/ 1055687 h 6858000"/>
              <a:gd name="connsiteX120" fmla="*/ 95738 w 5282519"/>
              <a:gd name="connsiteY120" fmla="*/ 1017587 h 6858000"/>
              <a:gd name="connsiteX121" fmla="*/ 75583 w 5282519"/>
              <a:gd name="connsiteY121" fmla="*/ 981075 h 6858000"/>
              <a:gd name="connsiteX122" fmla="*/ 55427 w 5282519"/>
              <a:gd name="connsiteY122" fmla="*/ 942975 h 6858000"/>
              <a:gd name="connsiteX123" fmla="*/ 38632 w 5282519"/>
              <a:gd name="connsiteY123" fmla="*/ 901700 h 6858000"/>
              <a:gd name="connsiteX124" fmla="*/ 23515 w 5282519"/>
              <a:gd name="connsiteY124" fmla="*/ 854075 h 6858000"/>
              <a:gd name="connsiteX125" fmla="*/ 11758 w 5282519"/>
              <a:gd name="connsiteY125" fmla="*/ 801687 h 6858000"/>
              <a:gd name="connsiteX126" fmla="*/ 3359 w 5282519"/>
              <a:gd name="connsiteY126" fmla="*/ 744537 h 6858000"/>
              <a:gd name="connsiteX127" fmla="*/ 0 w 5282519"/>
              <a:gd name="connsiteY127" fmla="*/ 673100 h 6858000"/>
              <a:gd name="connsiteX128" fmla="*/ 3359 w 5282519"/>
              <a:gd name="connsiteY128" fmla="*/ 606425 h 6858000"/>
              <a:gd name="connsiteX129" fmla="*/ 11758 w 5282519"/>
              <a:gd name="connsiteY129" fmla="*/ 546100 h 6858000"/>
              <a:gd name="connsiteX130" fmla="*/ 23515 w 5282519"/>
              <a:gd name="connsiteY130" fmla="*/ 496887 h 6858000"/>
              <a:gd name="connsiteX131" fmla="*/ 38632 w 5282519"/>
              <a:gd name="connsiteY131" fmla="*/ 450850 h 6858000"/>
              <a:gd name="connsiteX132" fmla="*/ 55427 w 5282519"/>
              <a:gd name="connsiteY132" fmla="*/ 409575 h 6858000"/>
              <a:gd name="connsiteX133" fmla="*/ 73903 w 5282519"/>
              <a:gd name="connsiteY133" fmla="*/ 369887 h 6858000"/>
              <a:gd name="connsiteX134" fmla="*/ 92379 w 5282519"/>
              <a:gd name="connsiteY134" fmla="*/ 334962 h 6858000"/>
              <a:gd name="connsiteX135" fmla="*/ 112534 w 5282519"/>
              <a:gd name="connsiteY135" fmla="*/ 296862 h 6858000"/>
              <a:gd name="connsiteX136" fmla="*/ 132689 w 5282519"/>
              <a:gd name="connsiteY136" fmla="*/ 260350 h 6858000"/>
              <a:gd name="connsiteX137" fmla="*/ 149485 w 5282519"/>
              <a:gd name="connsiteY137" fmla="*/ 217487 h 6858000"/>
              <a:gd name="connsiteX138" fmla="*/ 166281 w 5282519"/>
              <a:gd name="connsiteY138" fmla="*/ 174625 h 6858000"/>
              <a:gd name="connsiteX139" fmla="*/ 176358 w 5282519"/>
              <a:gd name="connsiteY139" fmla="*/ 122237 h 6858000"/>
              <a:gd name="connsiteX140" fmla="*/ 184756 w 5282519"/>
              <a:gd name="connsiteY140" fmla="*/ 666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5282519" h="6858000">
                <a:moveTo>
                  <a:pt x="189795" y="0"/>
                </a:moveTo>
                <a:lnTo>
                  <a:pt x="5282519" y="0"/>
                </a:lnTo>
                <a:lnTo>
                  <a:pt x="5282519" y="6858000"/>
                </a:lnTo>
                <a:lnTo>
                  <a:pt x="189795" y="6858000"/>
                </a:lnTo>
                <a:lnTo>
                  <a:pt x="184756" y="6791325"/>
                </a:lnTo>
                <a:lnTo>
                  <a:pt x="176358" y="6735762"/>
                </a:lnTo>
                <a:lnTo>
                  <a:pt x="166281" y="6683375"/>
                </a:lnTo>
                <a:lnTo>
                  <a:pt x="149485" y="6640512"/>
                </a:lnTo>
                <a:lnTo>
                  <a:pt x="132689" y="6597650"/>
                </a:lnTo>
                <a:lnTo>
                  <a:pt x="112534" y="6561137"/>
                </a:lnTo>
                <a:lnTo>
                  <a:pt x="92379" y="6523037"/>
                </a:lnTo>
                <a:lnTo>
                  <a:pt x="73903" y="6488112"/>
                </a:lnTo>
                <a:lnTo>
                  <a:pt x="55427" y="6448425"/>
                </a:lnTo>
                <a:lnTo>
                  <a:pt x="38632" y="6407150"/>
                </a:lnTo>
                <a:lnTo>
                  <a:pt x="23515" y="6361112"/>
                </a:lnTo>
                <a:lnTo>
                  <a:pt x="11758" y="6311900"/>
                </a:lnTo>
                <a:lnTo>
                  <a:pt x="3359" y="6251575"/>
                </a:lnTo>
                <a:lnTo>
                  <a:pt x="0" y="6183312"/>
                </a:lnTo>
                <a:lnTo>
                  <a:pt x="3359" y="6113462"/>
                </a:lnTo>
                <a:lnTo>
                  <a:pt x="11758" y="6056312"/>
                </a:lnTo>
                <a:lnTo>
                  <a:pt x="23515" y="6003925"/>
                </a:lnTo>
                <a:lnTo>
                  <a:pt x="38632" y="5956300"/>
                </a:lnTo>
                <a:lnTo>
                  <a:pt x="55427" y="5915025"/>
                </a:lnTo>
                <a:lnTo>
                  <a:pt x="75583" y="5876925"/>
                </a:lnTo>
                <a:lnTo>
                  <a:pt x="95738" y="5840412"/>
                </a:lnTo>
                <a:lnTo>
                  <a:pt x="115893" y="5802312"/>
                </a:lnTo>
                <a:lnTo>
                  <a:pt x="134368" y="5762625"/>
                </a:lnTo>
                <a:lnTo>
                  <a:pt x="152844" y="5721350"/>
                </a:lnTo>
                <a:lnTo>
                  <a:pt x="167960" y="5675312"/>
                </a:lnTo>
                <a:lnTo>
                  <a:pt x="178038" y="5622925"/>
                </a:lnTo>
                <a:lnTo>
                  <a:pt x="188115" y="5562600"/>
                </a:lnTo>
                <a:lnTo>
                  <a:pt x="189795" y="5494337"/>
                </a:lnTo>
                <a:lnTo>
                  <a:pt x="188115" y="5426075"/>
                </a:lnTo>
                <a:lnTo>
                  <a:pt x="178038" y="5365750"/>
                </a:lnTo>
                <a:lnTo>
                  <a:pt x="167960" y="5313362"/>
                </a:lnTo>
                <a:lnTo>
                  <a:pt x="152844" y="5268912"/>
                </a:lnTo>
                <a:lnTo>
                  <a:pt x="134368" y="5226050"/>
                </a:lnTo>
                <a:lnTo>
                  <a:pt x="115893" y="5186362"/>
                </a:lnTo>
                <a:lnTo>
                  <a:pt x="95738" y="5149850"/>
                </a:lnTo>
                <a:lnTo>
                  <a:pt x="75583" y="5114925"/>
                </a:lnTo>
                <a:lnTo>
                  <a:pt x="55427" y="5075237"/>
                </a:lnTo>
                <a:lnTo>
                  <a:pt x="38632" y="5033962"/>
                </a:lnTo>
                <a:lnTo>
                  <a:pt x="23515" y="4987925"/>
                </a:lnTo>
                <a:lnTo>
                  <a:pt x="11758" y="4935537"/>
                </a:lnTo>
                <a:lnTo>
                  <a:pt x="3359" y="4875212"/>
                </a:lnTo>
                <a:lnTo>
                  <a:pt x="0" y="4806950"/>
                </a:lnTo>
                <a:lnTo>
                  <a:pt x="3359" y="4738687"/>
                </a:lnTo>
                <a:lnTo>
                  <a:pt x="11758" y="4678362"/>
                </a:lnTo>
                <a:lnTo>
                  <a:pt x="23515" y="4625975"/>
                </a:lnTo>
                <a:lnTo>
                  <a:pt x="38632" y="4579937"/>
                </a:lnTo>
                <a:lnTo>
                  <a:pt x="55427" y="4537075"/>
                </a:lnTo>
                <a:lnTo>
                  <a:pt x="75583" y="4498975"/>
                </a:lnTo>
                <a:lnTo>
                  <a:pt x="115893" y="4424362"/>
                </a:lnTo>
                <a:lnTo>
                  <a:pt x="134368" y="4386262"/>
                </a:lnTo>
                <a:lnTo>
                  <a:pt x="152844" y="4343400"/>
                </a:lnTo>
                <a:lnTo>
                  <a:pt x="167960" y="4297362"/>
                </a:lnTo>
                <a:lnTo>
                  <a:pt x="178038" y="4244975"/>
                </a:lnTo>
                <a:lnTo>
                  <a:pt x="188115" y="4186237"/>
                </a:lnTo>
                <a:lnTo>
                  <a:pt x="189795" y="4116387"/>
                </a:lnTo>
                <a:lnTo>
                  <a:pt x="188115" y="4048125"/>
                </a:lnTo>
                <a:lnTo>
                  <a:pt x="178038" y="3987800"/>
                </a:lnTo>
                <a:lnTo>
                  <a:pt x="167960" y="3935412"/>
                </a:lnTo>
                <a:lnTo>
                  <a:pt x="152844" y="3890962"/>
                </a:lnTo>
                <a:lnTo>
                  <a:pt x="134368" y="3848100"/>
                </a:lnTo>
                <a:lnTo>
                  <a:pt x="115893" y="3811587"/>
                </a:lnTo>
                <a:lnTo>
                  <a:pt x="75583" y="3736975"/>
                </a:lnTo>
                <a:lnTo>
                  <a:pt x="55427" y="3697287"/>
                </a:lnTo>
                <a:lnTo>
                  <a:pt x="38632" y="3656012"/>
                </a:lnTo>
                <a:lnTo>
                  <a:pt x="23515" y="3609975"/>
                </a:lnTo>
                <a:lnTo>
                  <a:pt x="11758" y="3557587"/>
                </a:lnTo>
                <a:lnTo>
                  <a:pt x="3359" y="3497262"/>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descr="A close up of a bird&#10;&#10;Description automatically generated">
            <a:extLst>
              <a:ext uri="{FF2B5EF4-FFF2-40B4-BE49-F238E27FC236}">
                <a16:creationId xmlns:a16="http://schemas.microsoft.com/office/drawing/2014/main" id="{C1570A22-0282-0B4A-84A3-2C2E7DD664D6}"/>
              </a:ext>
            </a:extLst>
          </p:cNvPr>
          <p:cNvPicPr>
            <a:picLocks noChangeAspect="1"/>
          </p:cNvPicPr>
          <p:nvPr/>
        </p:nvPicPr>
        <p:blipFill rotWithShape="1">
          <a:blip r:embed="rId2"/>
          <a:srcRect l="29479" r="19298"/>
          <a:stretch/>
        </p:blipFill>
        <p:spPr>
          <a:xfrm>
            <a:off x="6909481" y="10"/>
            <a:ext cx="5282519" cy="6857990"/>
          </a:xfrm>
          <a:custGeom>
            <a:avLst/>
            <a:gdLst/>
            <a:ahLst/>
            <a:cxnLst/>
            <a:rect l="l" t="t" r="r" b="b"/>
            <a:pathLst>
              <a:path w="5282519" h="6858000">
                <a:moveTo>
                  <a:pt x="189795" y="0"/>
                </a:moveTo>
                <a:lnTo>
                  <a:pt x="5282519" y="0"/>
                </a:lnTo>
                <a:lnTo>
                  <a:pt x="5282519" y="6858000"/>
                </a:lnTo>
                <a:lnTo>
                  <a:pt x="189795" y="6858000"/>
                </a:lnTo>
                <a:lnTo>
                  <a:pt x="184756" y="6791325"/>
                </a:lnTo>
                <a:lnTo>
                  <a:pt x="176358" y="6735762"/>
                </a:lnTo>
                <a:lnTo>
                  <a:pt x="166281" y="6683375"/>
                </a:lnTo>
                <a:lnTo>
                  <a:pt x="149485" y="6640512"/>
                </a:lnTo>
                <a:lnTo>
                  <a:pt x="132689" y="6597650"/>
                </a:lnTo>
                <a:lnTo>
                  <a:pt x="112534" y="6561137"/>
                </a:lnTo>
                <a:lnTo>
                  <a:pt x="92379" y="6523037"/>
                </a:lnTo>
                <a:lnTo>
                  <a:pt x="73903" y="6488112"/>
                </a:lnTo>
                <a:lnTo>
                  <a:pt x="55427" y="6448425"/>
                </a:lnTo>
                <a:lnTo>
                  <a:pt x="38632" y="6407150"/>
                </a:lnTo>
                <a:lnTo>
                  <a:pt x="23515" y="6361112"/>
                </a:lnTo>
                <a:lnTo>
                  <a:pt x="11758" y="6311900"/>
                </a:lnTo>
                <a:lnTo>
                  <a:pt x="3359" y="6251575"/>
                </a:lnTo>
                <a:lnTo>
                  <a:pt x="0" y="6183312"/>
                </a:lnTo>
                <a:lnTo>
                  <a:pt x="3359" y="6113462"/>
                </a:lnTo>
                <a:lnTo>
                  <a:pt x="11758" y="6056312"/>
                </a:lnTo>
                <a:lnTo>
                  <a:pt x="23515" y="6003925"/>
                </a:lnTo>
                <a:lnTo>
                  <a:pt x="38632" y="5956300"/>
                </a:lnTo>
                <a:lnTo>
                  <a:pt x="55427" y="5915025"/>
                </a:lnTo>
                <a:lnTo>
                  <a:pt x="75583" y="5876925"/>
                </a:lnTo>
                <a:lnTo>
                  <a:pt x="95738" y="5840412"/>
                </a:lnTo>
                <a:lnTo>
                  <a:pt x="115893" y="5802312"/>
                </a:lnTo>
                <a:lnTo>
                  <a:pt x="134368" y="5762625"/>
                </a:lnTo>
                <a:lnTo>
                  <a:pt x="152844" y="5721350"/>
                </a:lnTo>
                <a:lnTo>
                  <a:pt x="167960" y="5675312"/>
                </a:lnTo>
                <a:lnTo>
                  <a:pt x="178038" y="5622925"/>
                </a:lnTo>
                <a:lnTo>
                  <a:pt x="188115" y="5562600"/>
                </a:lnTo>
                <a:lnTo>
                  <a:pt x="189795" y="5494337"/>
                </a:lnTo>
                <a:lnTo>
                  <a:pt x="188115" y="5426075"/>
                </a:lnTo>
                <a:lnTo>
                  <a:pt x="178038" y="5365750"/>
                </a:lnTo>
                <a:lnTo>
                  <a:pt x="167960" y="5313362"/>
                </a:lnTo>
                <a:lnTo>
                  <a:pt x="152844" y="5268912"/>
                </a:lnTo>
                <a:lnTo>
                  <a:pt x="134368" y="5226050"/>
                </a:lnTo>
                <a:lnTo>
                  <a:pt x="115893" y="5186362"/>
                </a:lnTo>
                <a:lnTo>
                  <a:pt x="95738" y="5149850"/>
                </a:lnTo>
                <a:lnTo>
                  <a:pt x="75583" y="5114925"/>
                </a:lnTo>
                <a:lnTo>
                  <a:pt x="55427" y="5075237"/>
                </a:lnTo>
                <a:lnTo>
                  <a:pt x="38632" y="5033962"/>
                </a:lnTo>
                <a:lnTo>
                  <a:pt x="23515" y="4987925"/>
                </a:lnTo>
                <a:lnTo>
                  <a:pt x="11758" y="4935537"/>
                </a:lnTo>
                <a:lnTo>
                  <a:pt x="3359" y="4875212"/>
                </a:lnTo>
                <a:lnTo>
                  <a:pt x="0" y="4806950"/>
                </a:lnTo>
                <a:lnTo>
                  <a:pt x="3359" y="4738687"/>
                </a:lnTo>
                <a:lnTo>
                  <a:pt x="11758" y="4678362"/>
                </a:lnTo>
                <a:lnTo>
                  <a:pt x="23515" y="4625975"/>
                </a:lnTo>
                <a:lnTo>
                  <a:pt x="38632" y="4579937"/>
                </a:lnTo>
                <a:lnTo>
                  <a:pt x="55427" y="4537075"/>
                </a:lnTo>
                <a:lnTo>
                  <a:pt x="75583" y="4498975"/>
                </a:lnTo>
                <a:lnTo>
                  <a:pt x="115893" y="4424362"/>
                </a:lnTo>
                <a:lnTo>
                  <a:pt x="134368" y="4386262"/>
                </a:lnTo>
                <a:lnTo>
                  <a:pt x="152844" y="4343400"/>
                </a:lnTo>
                <a:lnTo>
                  <a:pt x="167960" y="4297362"/>
                </a:lnTo>
                <a:lnTo>
                  <a:pt x="178038" y="4244975"/>
                </a:lnTo>
                <a:lnTo>
                  <a:pt x="188115" y="4186237"/>
                </a:lnTo>
                <a:lnTo>
                  <a:pt x="189795" y="4116387"/>
                </a:lnTo>
                <a:lnTo>
                  <a:pt x="188115" y="4048125"/>
                </a:lnTo>
                <a:lnTo>
                  <a:pt x="178038" y="3987800"/>
                </a:lnTo>
                <a:lnTo>
                  <a:pt x="167960" y="3935412"/>
                </a:lnTo>
                <a:lnTo>
                  <a:pt x="152844" y="3890962"/>
                </a:lnTo>
                <a:lnTo>
                  <a:pt x="134368" y="3848100"/>
                </a:lnTo>
                <a:lnTo>
                  <a:pt x="115893" y="3811587"/>
                </a:lnTo>
                <a:lnTo>
                  <a:pt x="75583" y="3736975"/>
                </a:lnTo>
                <a:lnTo>
                  <a:pt x="55427" y="3697287"/>
                </a:lnTo>
                <a:lnTo>
                  <a:pt x="38632" y="3656012"/>
                </a:lnTo>
                <a:lnTo>
                  <a:pt x="23515" y="3609975"/>
                </a:lnTo>
                <a:lnTo>
                  <a:pt x="11758" y="3557587"/>
                </a:lnTo>
                <a:lnTo>
                  <a:pt x="3359" y="3497262"/>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close/>
              </a:path>
            </a:pathLst>
          </a:custGeom>
        </p:spPr>
      </p:pic>
      <p:sp>
        <p:nvSpPr>
          <p:cNvPr id="5" name="TextBox 4">
            <a:extLst>
              <a:ext uri="{FF2B5EF4-FFF2-40B4-BE49-F238E27FC236}">
                <a16:creationId xmlns:a16="http://schemas.microsoft.com/office/drawing/2014/main" id="{A1875838-0B0F-D449-8CE4-EBD1963A9EB5}"/>
              </a:ext>
            </a:extLst>
          </p:cNvPr>
          <p:cNvSpPr txBox="1"/>
          <p:nvPr/>
        </p:nvSpPr>
        <p:spPr>
          <a:xfrm>
            <a:off x="951470" y="4411362"/>
            <a:ext cx="5016844" cy="1477328"/>
          </a:xfrm>
          <a:prstGeom prst="rect">
            <a:avLst/>
          </a:prstGeom>
          <a:noFill/>
        </p:spPr>
        <p:txBody>
          <a:bodyPr wrap="square" rtlCol="0">
            <a:spAutoFit/>
          </a:bodyPr>
          <a:lstStyle/>
          <a:p>
            <a:r>
              <a:rPr lang="en-GB" sz="2400" dirty="0"/>
              <a:t>They are critically endangered with only around 140 individuals remaining, each one with an individual name.</a:t>
            </a:r>
          </a:p>
          <a:p>
            <a:r>
              <a:rPr lang="en-GB" dirty="0"/>
              <a:t> </a:t>
            </a:r>
            <a:endParaRPr lang="en-US" dirty="0"/>
          </a:p>
        </p:txBody>
      </p:sp>
    </p:spTree>
    <p:extLst>
      <p:ext uri="{BB962C8B-B14F-4D97-AF65-F5344CB8AC3E}">
        <p14:creationId xmlns:p14="http://schemas.microsoft.com/office/powerpoint/2010/main" val="40176902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BEB4D7-1FF4-6F40-BB0D-2325A3D0C086}"/>
              </a:ext>
            </a:extLst>
          </p:cNvPr>
          <p:cNvSpPr>
            <a:spLocks noGrp="1"/>
          </p:cNvSpPr>
          <p:nvPr>
            <p:ph idx="1"/>
          </p:nvPr>
        </p:nvSpPr>
        <p:spPr>
          <a:xfrm>
            <a:off x="1261618" y="437323"/>
            <a:ext cx="10178322" cy="3593591"/>
          </a:xfrm>
        </p:spPr>
        <p:txBody>
          <a:bodyPr/>
          <a:lstStyle/>
          <a:p>
            <a:pPr marL="0" indent="0">
              <a:buNone/>
            </a:pPr>
            <a:r>
              <a:rPr lang="en-GB" sz="2400" dirty="0"/>
              <a:t>Whose actions lead to this?</a:t>
            </a:r>
            <a:endParaRPr lang="en-US" sz="2400" dirty="0"/>
          </a:p>
          <a:p>
            <a:endParaRPr lang="en-US" sz="2400" dirty="0"/>
          </a:p>
          <a:p>
            <a:pPr marL="0" indent="0">
              <a:buNone/>
            </a:pPr>
            <a:r>
              <a:rPr lang="en-US" sz="2400" dirty="0"/>
              <a:t>a. Human</a:t>
            </a:r>
          </a:p>
          <a:p>
            <a:pPr marL="0" indent="0">
              <a:buNone/>
            </a:pPr>
            <a:r>
              <a:rPr lang="en-US" sz="2400" dirty="0"/>
              <a:t>b. Nature</a:t>
            </a:r>
          </a:p>
          <a:p>
            <a:pPr marL="0" indent="0">
              <a:buNone/>
            </a:pPr>
            <a:endParaRPr lang="en-US" sz="2400" dirty="0"/>
          </a:p>
          <a:p>
            <a:pPr marL="0" indent="0">
              <a:buNone/>
            </a:pPr>
            <a:endParaRPr lang="en-US" sz="2400" dirty="0"/>
          </a:p>
          <a:p>
            <a:pPr marL="0" indent="0">
              <a:buNone/>
            </a:pPr>
            <a:endParaRPr lang="en-US" dirty="0"/>
          </a:p>
        </p:txBody>
      </p:sp>
      <p:pic>
        <p:nvPicPr>
          <p:cNvPr id="5" name="Picture 4" descr="A close up of a sign&#10;&#10;Description automatically generated">
            <a:extLst>
              <a:ext uri="{FF2B5EF4-FFF2-40B4-BE49-F238E27FC236}">
                <a16:creationId xmlns:a16="http://schemas.microsoft.com/office/drawing/2014/main" id="{BA23FFF1-6A27-BF41-9991-45FC7AAA1312}"/>
              </a:ext>
            </a:extLst>
          </p:cNvPr>
          <p:cNvPicPr>
            <a:picLocks noChangeAspect="1"/>
          </p:cNvPicPr>
          <p:nvPr/>
        </p:nvPicPr>
        <p:blipFill>
          <a:blip r:embed="rId2"/>
          <a:stretch>
            <a:fillRect/>
          </a:stretch>
        </p:blipFill>
        <p:spPr>
          <a:xfrm>
            <a:off x="4125097" y="1880838"/>
            <a:ext cx="4300151" cy="4300151"/>
          </a:xfrm>
          <a:prstGeom prst="rect">
            <a:avLst/>
          </a:prstGeom>
        </p:spPr>
      </p:pic>
    </p:spTree>
    <p:extLst>
      <p:ext uri="{BB962C8B-B14F-4D97-AF65-F5344CB8AC3E}">
        <p14:creationId xmlns:p14="http://schemas.microsoft.com/office/powerpoint/2010/main" val="23590544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BEB4D7-1FF4-6F40-BB0D-2325A3D0C086}"/>
              </a:ext>
            </a:extLst>
          </p:cNvPr>
          <p:cNvSpPr>
            <a:spLocks noGrp="1"/>
          </p:cNvSpPr>
          <p:nvPr>
            <p:ph idx="1"/>
          </p:nvPr>
        </p:nvSpPr>
        <p:spPr>
          <a:xfrm>
            <a:off x="1261618" y="437323"/>
            <a:ext cx="10178322" cy="3593591"/>
          </a:xfrm>
        </p:spPr>
        <p:txBody>
          <a:bodyPr/>
          <a:lstStyle/>
          <a:p>
            <a:pPr marL="0" indent="0">
              <a:buNone/>
            </a:pPr>
            <a:r>
              <a:rPr lang="en-GB" sz="2400" dirty="0"/>
              <a:t>Whose actions lead to this?</a:t>
            </a:r>
            <a:endParaRPr lang="en-US" sz="2400" dirty="0"/>
          </a:p>
          <a:p>
            <a:pPr marL="0" indent="0">
              <a:buNone/>
            </a:pPr>
            <a:endParaRPr lang="en-US" sz="2400" dirty="0"/>
          </a:p>
          <a:p>
            <a:pPr marL="0" indent="0">
              <a:buNone/>
            </a:pPr>
            <a:r>
              <a:rPr lang="en-US" sz="2400" dirty="0"/>
              <a:t>a. Human</a:t>
            </a:r>
          </a:p>
          <a:p>
            <a:pPr marL="0" indent="0">
              <a:buNone/>
            </a:pPr>
            <a:r>
              <a:rPr lang="en-US" sz="2400" dirty="0">
                <a:solidFill>
                  <a:srgbClr val="FF0000"/>
                </a:solidFill>
              </a:rPr>
              <a:t>b. Nature</a:t>
            </a:r>
          </a:p>
          <a:p>
            <a:pPr marL="0" indent="0">
              <a:buNone/>
            </a:pPr>
            <a:endParaRPr lang="en-US" sz="2400" dirty="0"/>
          </a:p>
          <a:p>
            <a:pPr marL="0" indent="0">
              <a:buNone/>
            </a:pPr>
            <a:endParaRPr lang="en-US" sz="2400" dirty="0"/>
          </a:p>
          <a:p>
            <a:pPr marL="0" indent="0">
              <a:buNone/>
            </a:pPr>
            <a:endParaRPr lang="en-US" dirty="0"/>
          </a:p>
        </p:txBody>
      </p:sp>
      <p:pic>
        <p:nvPicPr>
          <p:cNvPr id="5" name="Picture 4" descr="A close up of a sign&#10;&#10;Description automatically generated">
            <a:extLst>
              <a:ext uri="{FF2B5EF4-FFF2-40B4-BE49-F238E27FC236}">
                <a16:creationId xmlns:a16="http://schemas.microsoft.com/office/drawing/2014/main" id="{BA23FFF1-6A27-BF41-9991-45FC7AAA1312}"/>
              </a:ext>
            </a:extLst>
          </p:cNvPr>
          <p:cNvPicPr>
            <a:picLocks noChangeAspect="1"/>
          </p:cNvPicPr>
          <p:nvPr/>
        </p:nvPicPr>
        <p:blipFill>
          <a:blip r:embed="rId2"/>
          <a:stretch>
            <a:fillRect/>
          </a:stretch>
        </p:blipFill>
        <p:spPr>
          <a:xfrm>
            <a:off x="4125097" y="1880838"/>
            <a:ext cx="4300151" cy="4300151"/>
          </a:xfrm>
          <a:prstGeom prst="rect">
            <a:avLst/>
          </a:prstGeom>
        </p:spPr>
      </p:pic>
    </p:spTree>
    <p:extLst>
      <p:ext uri="{BB962C8B-B14F-4D97-AF65-F5344CB8AC3E}">
        <p14:creationId xmlns:p14="http://schemas.microsoft.com/office/powerpoint/2010/main" val="8674740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3217EEB-C256-ED45-9121-6130BB818E4C}"/>
              </a:ext>
            </a:extLst>
          </p:cNvPr>
          <p:cNvSpPr>
            <a:spLocks noGrp="1"/>
          </p:cNvSpPr>
          <p:nvPr>
            <p:ph idx="1"/>
          </p:nvPr>
        </p:nvSpPr>
        <p:spPr>
          <a:xfrm>
            <a:off x="1301105" y="1507526"/>
            <a:ext cx="10178322" cy="3593591"/>
          </a:xfrm>
        </p:spPr>
        <p:txBody>
          <a:bodyPr>
            <a:normAutofit/>
          </a:bodyPr>
          <a:lstStyle/>
          <a:p>
            <a:pPr marL="0" indent="0">
              <a:buNone/>
            </a:pPr>
            <a:r>
              <a:rPr lang="en-GB" sz="2800" dirty="0"/>
              <a:t>9. </a:t>
            </a:r>
            <a:r>
              <a:rPr lang="en-GB" sz="2800" u="sng" dirty="0"/>
              <a:t>Genetic vulnerability</a:t>
            </a:r>
            <a:r>
              <a:rPr lang="en-GB" sz="2800" dirty="0"/>
              <a:t> - Some species are not too strong to changes in the environment they live.</a:t>
            </a:r>
          </a:p>
          <a:p>
            <a:pPr marL="0" indent="0">
              <a:buNone/>
            </a:pPr>
            <a:r>
              <a:rPr lang="en-GB" sz="2800" dirty="0"/>
              <a:t>For example, if a population does not have a gene that is resistant to a certain disease, that disease may wipe out the entire population suddenly. </a:t>
            </a:r>
            <a:endParaRPr lang="en-US" dirty="0"/>
          </a:p>
        </p:txBody>
      </p:sp>
    </p:spTree>
    <p:extLst>
      <p:ext uri="{BB962C8B-B14F-4D97-AF65-F5344CB8AC3E}">
        <p14:creationId xmlns:p14="http://schemas.microsoft.com/office/powerpoint/2010/main" val="15070406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BEB4D7-1FF4-6F40-BB0D-2325A3D0C086}"/>
              </a:ext>
            </a:extLst>
          </p:cNvPr>
          <p:cNvSpPr>
            <a:spLocks noGrp="1"/>
          </p:cNvSpPr>
          <p:nvPr>
            <p:ph idx="1"/>
          </p:nvPr>
        </p:nvSpPr>
        <p:spPr>
          <a:xfrm>
            <a:off x="1261618" y="437323"/>
            <a:ext cx="10178322" cy="3593591"/>
          </a:xfrm>
        </p:spPr>
        <p:txBody>
          <a:bodyPr/>
          <a:lstStyle/>
          <a:p>
            <a:pPr marL="0" indent="0">
              <a:buNone/>
            </a:pPr>
            <a:r>
              <a:rPr lang="en-GB" sz="2400" dirty="0"/>
              <a:t>Whose actions lead to this?</a:t>
            </a:r>
            <a:endParaRPr lang="en-US" sz="2400" dirty="0"/>
          </a:p>
          <a:p>
            <a:pPr marL="0" indent="0">
              <a:buNone/>
            </a:pPr>
            <a:endParaRPr lang="en-US" sz="2400" dirty="0"/>
          </a:p>
          <a:p>
            <a:pPr marL="0" indent="0">
              <a:buNone/>
            </a:pPr>
            <a:r>
              <a:rPr lang="en-US" sz="2400" dirty="0"/>
              <a:t>a. Human</a:t>
            </a:r>
          </a:p>
          <a:p>
            <a:pPr marL="0" indent="0">
              <a:buNone/>
            </a:pPr>
            <a:r>
              <a:rPr lang="en-US" sz="2400" dirty="0"/>
              <a:t>b. Nature</a:t>
            </a:r>
          </a:p>
          <a:p>
            <a:pPr marL="0" indent="0">
              <a:buNone/>
            </a:pPr>
            <a:endParaRPr lang="en-US" sz="2400" dirty="0"/>
          </a:p>
          <a:p>
            <a:pPr marL="0" indent="0">
              <a:buNone/>
            </a:pPr>
            <a:endParaRPr lang="en-US" sz="2400" dirty="0"/>
          </a:p>
          <a:p>
            <a:pPr marL="0" indent="0">
              <a:buNone/>
            </a:pPr>
            <a:endParaRPr lang="en-US" dirty="0"/>
          </a:p>
        </p:txBody>
      </p:sp>
      <p:pic>
        <p:nvPicPr>
          <p:cNvPr id="5" name="Picture 4" descr="A close up of a sign&#10;&#10;Description automatically generated">
            <a:extLst>
              <a:ext uri="{FF2B5EF4-FFF2-40B4-BE49-F238E27FC236}">
                <a16:creationId xmlns:a16="http://schemas.microsoft.com/office/drawing/2014/main" id="{BA23FFF1-6A27-BF41-9991-45FC7AAA1312}"/>
              </a:ext>
            </a:extLst>
          </p:cNvPr>
          <p:cNvPicPr>
            <a:picLocks noChangeAspect="1"/>
          </p:cNvPicPr>
          <p:nvPr/>
        </p:nvPicPr>
        <p:blipFill>
          <a:blip r:embed="rId2"/>
          <a:stretch>
            <a:fillRect/>
          </a:stretch>
        </p:blipFill>
        <p:spPr>
          <a:xfrm>
            <a:off x="4125097" y="1880838"/>
            <a:ext cx="4300151" cy="4300151"/>
          </a:xfrm>
          <a:prstGeom prst="rect">
            <a:avLst/>
          </a:prstGeom>
        </p:spPr>
      </p:pic>
    </p:spTree>
    <p:extLst>
      <p:ext uri="{BB962C8B-B14F-4D97-AF65-F5344CB8AC3E}">
        <p14:creationId xmlns:p14="http://schemas.microsoft.com/office/powerpoint/2010/main" val="19877775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BEB4D7-1FF4-6F40-BB0D-2325A3D0C086}"/>
              </a:ext>
            </a:extLst>
          </p:cNvPr>
          <p:cNvSpPr>
            <a:spLocks noGrp="1"/>
          </p:cNvSpPr>
          <p:nvPr>
            <p:ph idx="1"/>
          </p:nvPr>
        </p:nvSpPr>
        <p:spPr>
          <a:xfrm>
            <a:off x="1261618" y="437323"/>
            <a:ext cx="10178322" cy="3593591"/>
          </a:xfrm>
        </p:spPr>
        <p:txBody>
          <a:bodyPr/>
          <a:lstStyle/>
          <a:p>
            <a:pPr marL="0" indent="0">
              <a:buNone/>
            </a:pPr>
            <a:r>
              <a:rPr lang="en-GB" sz="2400" dirty="0"/>
              <a:t>Whose actions lead to this?</a:t>
            </a:r>
            <a:endParaRPr lang="en-US" sz="2400" dirty="0"/>
          </a:p>
          <a:p>
            <a:endParaRPr lang="en-US" sz="2400" dirty="0"/>
          </a:p>
          <a:p>
            <a:pPr marL="0" indent="0">
              <a:buNone/>
            </a:pPr>
            <a:r>
              <a:rPr lang="en-US" sz="2400" dirty="0"/>
              <a:t>a. Human</a:t>
            </a:r>
          </a:p>
          <a:p>
            <a:pPr marL="0" indent="0">
              <a:buNone/>
            </a:pPr>
            <a:r>
              <a:rPr lang="en-US" sz="2400" dirty="0">
                <a:solidFill>
                  <a:srgbClr val="FF0000"/>
                </a:solidFill>
              </a:rPr>
              <a:t>b. Nature</a:t>
            </a:r>
          </a:p>
          <a:p>
            <a:pPr marL="0" indent="0">
              <a:buNone/>
            </a:pPr>
            <a:endParaRPr lang="en-US" sz="2400" dirty="0"/>
          </a:p>
          <a:p>
            <a:pPr marL="0" indent="0">
              <a:buNone/>
            </a:pPr>
            <a:endParaRPr lang="en-US" sz="2400" dirty="0"/>
          </a:p>
          <a:p>
            <a:pPr marL="0" indent="0">
              <a:buNone/>
            </a:pPr>
            <a:endParaRPr lang="en-US" dirty="0"/>
          </a:p>
        </p:txBody>
      </p:sp>
      <p:pic>
        <p:nvPicPr>
          <p:cNvPr id="5" name="Picture 4" descr="A close up of a sign&#10;&#10;Description automatically generated">
            <a:extLst>
              <a:ext uri="{FF2B5EF4-FFF2-40B4-BE49-F238E27FC236}">
                <a16:creationId xmlns:a16="http://schemas.microsoft.com/office/drawing/2014/main" id="{BA23FFF1-6A27-BF41-9991-45FC7AAA1312}"/>
              </a:ext>
            </a:extLst>
          </p:cNvPr>
          <p:cNvPicPr>
            <a:picLocks noChangeAspect="1"/>
          </p:cNvPicPr>
          <p:nvPr/>
        </p:nvPicPr>
        <p:blipFill>
          <a:blip r:embed="rId2"/>
          <a:stretch>
            <a:fillRect/>
          </a:stretch>
        </p:blipFill>
        <p:spPr>
          <a:xfrm>
            <a:off x="4125097" y="1880838"/>
            <a:ext cx="4300151" cy="4300151"/>
          </a:xfrm>
          <a:prstGeom prst="rect">
            <a:avLst/>
          </a:prstGeom>
        </p:spPr>
      </p:pic>
    </p:spTree>
    <p:extLst>
      <p:ext uri="{BB962C8B-B14F-4D97-AF65-F5344CB8AC3E}">
        <p14:creationId xmlns:p14="http://schemas.microsoft.com/office/powerpoint/2010/main" val="16899249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E18E984-BA4D-F24C-9384-2CE635461F70}"/>
              </a:ext>
            </a:extLst>
          </p:cNvPr>
          <p:cNvSpPr>
            <a:spLocks noGrp="1"/>
          </p:cNvSpPr>
          <p:nvPr>
            <p:ph idx="1"/>
          </p:nvPr>
        </p:nvSpPr>
        <p:spPr>
          <a:xfrm>
            <a:off x="1301105" y="1632204"/>
            <a:ext cx="10178322" cy="3593591"/>
          </a:xfrm>
        </p:spPr>
        <p:txBody>
          <a:bodyPr>
            <a:normAutofit fontScale="92500" lnSpcReduction="10000"/>
          </a:bodyPr>
          <a:lstStyle/>
          <a:p>
            <a:pPr marL="0" indent="0">
              <a:buNone/>
            </a:pPr>
            <a:r>
              <a:rPr lang="en-GB" sz="2800" dirty="0"/>
              <a:t>10. </a:t>
            </a:r>
            <a:r>
              <a:rPr lang="en-GB" sz="2800" u="sng" dirty="0"/>
              <a:t>Small population</a:t>
            </a:r>
            <a:r>
              <a:rPr lang="en-GB" sz="2800" dirty="0"/>
              <a:t> - Some species can be found only in certain areas. If there are only a limited number of individuals of a species that are in existence to begin with, and the environment changes, there is a lower probability that such a species will survive in the future.</a:t>
            </a:r>
          </a:p>
          <a:p>
            <a:pPr marL="0" indent="0">
              <a:buNone/>
            </a:pPr>
            <a:r>
              <a:rPr lang="en-GB" sz="2800" dirty="0"/>
              <a:t>Rare species can easily become extinct in the face of hunting. The Sumatran Tiger is an example of a rare species that was over hunted to the point of extinction, as there were a very limited number of individuals to begin with.</a:t>
            </a:r>
          </a:p>
          <a:p>
            <a:endParaRPr lang="en-US" dirty="0"/>
          </a:p>
        </p:txBody>
      </p:sp>
    </p:spTree>
    <p:extLst>
      <p:ext uri="{BB962C8B-B14F-4D97-AF65-F5344CB8AC3E}">
        <p14:creationId xmlns:p14="http://schemas.microsoft.com/office/powerpoint/2010/main" val="35944741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BEB4D7-1FF4-6F40-BB0D-2325A3D0C086}"/>
              </a:ext>
            </a:extLst>
          </p:cNvPr>
          <p:cNvSpPr>
            <a:spLocks noGrp="1"/>
          </p:cNvSpPr>
          <p:nvPr>
            <p:ph idx="1"/>
          </p:nvPr>
        </p:nvSpPr>
        <p:spPr>
          <a:xfrm>
            <a:off x="1261618" y="437323"/>
            <a:ext cx="10178322" cy="3593591"/>
          </a:xfrm>
        </p:spPr>
        <p:txBody>
          <a:bodyPr/>
          <a:lstStyle/>
          <a:p>
            <a:pPr marL="0" indent="0">
              <a:buNone/>
            </a:pPr>
            <a:r>
              <a:rPr lang="en-GB" sz="2400" dirty="0"/>
              <a:t>Whose actions lead to this?</a:t>
            </a:r>
            <a:endParaRPr lang="en-US" sz="2400" dirty="0"/>
          </a:p>
          <a:p>
            <a:endParaRPr lang="en-US" sz="2400" dirty="0"/>
          </a:p>
          <a:p>
            <a:pPr marL="0" indent="0">
              <a:buNone/>
            </a:pPr>
            <a:r>
              <a:rPr lang="en-US" sz="2400" dirty="0"/>
              <a:t>a. Human</a:t>
            </a:r>
          </a:p>
          <a:p>
            <a:pPr marL="0" indent="0">
              <a:buNone/>
            </a:pPr>
            <a:r>
              <a:rPr lang="en-US" sz="2400" dirty="0"/>
              <a:t>b. Nature</a:t>
            </a:r>
          </a:p>
          <a:p>
            <a:pPr marL="0" indent="0">
              <a:buNone/>
            </a:pPr>
            <a:endParaRPr lang="en-US" sz="2400" dirty="0"/>
          </a:p>
          <a:p>
            <a:pPr marL="0" indent="0">
              <a:buNone/>
            </a:pPr>
            <a:endParaRPr lang="en-US" sz="2400" dirty="0"/>
          </a:p>
          <a:p>
            <a:pPr marL="0" indent="0">
              <a:buNone/>
            </a:pPr>
            <a:endParaRPr lang="en-US" dirty="0"/>
          </a:p>
        </p:txBody>
      </p:sp>
      <p:pic>
        <p:nvPicPr>
          <p:cNvPr id="5" name="Picture 4" descr="A close up of a sign&#10;&#10;Description automatically generated">
            <a:extLst>
              <a:ext uri="{FF2B5EF4-FFF2-40B4-BE49-F238E27FC236}">
                <a16:creationId xmlns:a16="http://schemas.microsoft.com/office/drawing/2014/main" id="{BA23FFF1-6A27-BF41-9991-45FC7AAA1312}"/>
              </a:ext>
            </a:extLst>
          </p:cNvPr>
          <p:cNvPicPr>
            <a:picLocks noChangeAspect="1"/>
          </p:cNvPicPr>
          <p:nvPr/>
        </p:nvPicPr>
        <p:blipFill>
          <a:blip r:embed="rId2"/>
          <a:stretch>
            <a:fillRect/>
          </a:stretch>
        </p:blipFill>
        <p:spPr>
          <a:xfrm>
            <a:off x="4125097" y="1880838"/>
            <a:ext cx="4300151" cy="4300151"/>
          </a:xfrm>
          <a:prstGeom prst="rect">
            <a:avLst/>
          </a:prstGeom>
        </p:spPr>
      </p:pic>
    </p:spTree>
    <p:extLst>
      <p:ext uri="{BB962C8B-B14F-4D97-AF65-F5344CB8AC3E}">
        <p14:creationId xmlns:p14="http://schemas.microsoft.com/office/powerpoint/2010/main" val="23990716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BEB4D7-1FF4-6F40-BB0D-2325A3D0C086}"/>
              </a:ext>
            </a:extLst>
          </p:cNvPr>
          <p:cNvSpPr>
            <a:spLocks noGrp="1"/>
          </p:cNvSpPr>
          <p:nvPr>
            <p:ph idx="1"/>
          </p:nvPr>
        </p:nvSpPr>
        <p:spPr>
          <a:xfrm>
            <a:off x="1261618" y="437323"/>
            <a:ext cx="10178322" cy="3593591"/>
          </a:xfrm>
        </p:spPr>
        <p:txBody>
          <a:bodyPr/>
          <a:lstStyle/>
          <a:p>
            <a:pPr marL="0" indent="0">
              <a:buNone/>
            </a:pPr>
            <a:r>
              <a:rPr lang="en-GB" sz="2400" dirty="0"/>
              <a:t>Whose actions lead to this?</a:t>
            </a:r>
            <a:endParaRPr lang="en-US" sz="2400" dirty="0"/>
          </a:p>
          <a:p>
            <a:pPr marL="0" indent="0">
              <a:buNone/>
            </a:pPr>
            <a:endParaRPr lang="en-US" sz="2400" dirty="0"/>
          </a:p>
          <a:p>
            <a:pPr marL="0" indent="0">
              <a:buNone/>
            </a:pPr>
            <a:r>
              <a:rPr lang="en-US" sz="2400" dirty="0">
                <a:solidFill>
                  <a:srgbClr val="FF0000"/>
                </a:solidFill>
              </a:rPr>
              <a:t>a. Human</a:t>
            </a:r>
          </a:p>
          <a:p>
            <a:pPr marL="0" indent="0">
              <a:buNone/>
            </a:pPr>
            <a:r>
              <a:rPr lang="en-US" sz="2400" dirty="0"/>
              <a:t>b. Nature</a:t>
            </a:r>
          </a:p>
          <a:p>
            <a:pPr marL="0" indent="0">
              <a:buNone/>
            </a:pPr>
            <a:endParaRPr lang="en-US" sz="2400" dirty="0"/>
          </a:p>
          <a:p>
            <a:pPr marL="0" indent="0">
              <a:buNone/>
            </a:pPr>
            <a:endParaRPr lang="en-US" sz="2400" dirty="0"/>
          </a:p>
          <a:p>
            <a:pPr marL="0" indent="0">
              <a:buNone/>
            </a:pPr>
            <a:endParaRPr lang="en-US" dirty="0"/>
          </a:p>
        </p:txBody>
      </p:sp>
      <p:pic>
        <p:nvPicPr>
          <p:cNvPr id="5" name="Picture 4" descr="A close up of a sign&#10;&#10;Description automatically generated">
            <a:extLst>
              <a:ext uri="{FF2B5EF4-FFF2-40B4-BE49-F238E27FC236}">
                <a16:creationId xmlns:a16="http://schemas.microsoft.com/office/drawing/2014/main" id="{BA23FFF1-6A27-BF41-9991-45FC7AAA1312}"/>
              </a:ext>
            </a:extLst>
          </p:cNvPr>
          <p:cNvPicPr>
            <a:picLocks noChangeAspect="1"/>
          </p:cNvPicPr>
          <p:nvPr/>
        </p:nvPicPr>
        <p:blipFill>
          <a:blip r:embed="rId2"/>
          <a:stretch>
            <a:fillRect/>
          </a:stretch>
        </p:blipFill>
        <p:spPr>
          <a:xfrm>
            <a:off x="4125097" y="1880838"/>
            <a:ext cx="4300151" cy="4300151"/>
          </a:xfrm>
          <a:prstGeom prst="rect">
            <a:avLst/>
          </a:prstGeom>
        </p:spPr>
      </p:pic>
    </p:spTree>
    <p:extLst>
      <p:ext uri="{BB962C8B-B14F-4D97-AF65-F5344CB8AC3E}">
        <p14:creationId xmlns:p14="http://schemas.microsoft.com/office/powerpoint/2010/main" val="41153113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263DFB7-DA13-D949-9228-F9B3E8DA9E2D}"/>
              </a:ext>
            </a:extLst>
          </p:cNvPr>
          <p:cNvSpPr>
            <a:spLocks noGrp="1"/>
          </p:cNvSpPr>
          <p:nvPr>
            <p:ph idx="1"/>
          </p:nvPr>
        </p:nvSpPr>
        <p:spPr>
          <a:xfrm>
            <a:off x="1226964" y="1396314"/>
            <a:ext cx="10178322" cy="5113473"/>
          </a:xfrm>
        </p:spPr>
        <p:txBody>
          <a:bodyPr>
            <a:normAutofit fontScale="92500" lnSpcReduction="20000"/>
          </a:bodyPr>
          <a:lstStyle/>
          <a:p>
            <a:pPr marL="0" indent="0" algn="ctr">
              <a:buNone/>
            </a:pPr>
            <a:r>
              <a:rPr lang="en-US" sz="4800" dirty="0"/>
              <a:t>Quiz Time!</a:t>
            </a:r>
          </a:p>
          <a:p>
            <a:pPr marL="0" indent="0" algn="ctr">
              <a:buNone/>
            </a:pPr>
            <a:endParaRPr lang="en-US" sz="4800" dirty="0"/>
          </a:p>
          <a:p>
            <a:pPr marL="0" indent="0" algn="ctr">
              <a:buNone/>
            </a:pPr>
            <a:r>
              <a:rPr lang="en-US" sz="28700" dirty="0"/>
              <a:t>?</a:t>
            </a:r>
          </a:p>
        </p:txBody>
      </p:sp>
    </p:spTree>
    <p:extLst>
      <p:ext uri="{BB962C8B-B14F-4D97-AF65-F5344CB8AC3E}">
        <p14:creationId xmlns:p14="http://schemas.microsoft.com/office/powerpoint/2010/main" val="35018932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mall dog looking at the camera&#10;&#10;Description automatically generated">
            <a:extLst>
              <a:ext uri="{FF2B5EF4-FFF2-40B4-BE49-F238E27FC236}">
                <a16:creationId xmlns:a16="http://schemas.microsoft.com/office/drawing/2014/main" id="{18CE50BF-B3F7-524B-921D-90377FA563DB}"/>
              </a:ext>
            </a:extLst>
          </p:cNvPr>
          <p:cNvPicPr>
            <a:picLocks noGrp="1" noChangeAspect="1"/>
          </p:cNvPicPr>
          <p:nvPr>
            <p:ph idx="1"/>
          </p:nvPr>
        </p:nvPicPr>
        <p:blipFill>
          <a:blip r:embed="rId2"/>
          <a:stretch>
            <a:fillRect/>
          </a:stretch>
        </p:blipFill>
        <p:spPr>
          <a:xfrm>
            <a:off x="7071893" y="3981731"/>
            <a:ext cx="3632200" cy="2235200"/>
          </a:xfrm>
        </p:spPr>
      </p:pic>
      <p:pic>
        <p:nvPicPr>
          <p:cNvPr id="7" name="Picture 6" descr="A close up of an animal&#10;&#10;Description automatically generated">
            <a:extLst>
              <a:ext uri="{FF2B5EF4-FFF2-40B4-BE49-F238E27FC236}">
                <a16:creationId xmlns:a16="http://schemas.microsoft.com/office/drawing/2014/main" id="{9027CA8C-C6F2-BF42-95F8-56EC259677EB}"/>
              </a:ext>
            </a:extLst>
          </p:cNvPr>
          <p:cNvPicPr>
            <a:picLocks noChangeAspect="1"/>
          </p:cNvPicPr>
          <p:nvPr/>
        </p:nvPicPr>
        <p:blipFill>
          <a:blip r:embed="rId3"/>
          <a:stretch>
            <a:fillRect/>
          </a:stretch>
        </p:blipFill>
        <p:spPr>
          <a:xfrm>
            <a:off x="6096000" y="203335"/>
            <a:ext cx="4608093" cy="3225665"/>
          </a:xfrm>
          <a:prstGeom prst="rect">
            <a:avLst/>
          </a:prstGeom>
        </p:spPr>
      </p:pic>
      <p:pic>
        <p:nvPicPr>
          <p:cNvPr id="9" name="Picture 8" descr="A close up of an animal&#10;&#10;Description automatically generated">
            <a:extLst>
              <a:ext uri="{FF2B5EF4-FFF2-40B4-BE49-F238E27FC236}">
                <a16:creationId xmlns:a16="http://schemas.microsoft.com/office/drawing/2014/main" id="{24DFB50E-283F-9742-AA95-40492BE9D259}"/>
              </a:ext>
            </a:extLst>
          </p:cNvPr>
          <p:cNvPicPr>
            <a:picLocks noChangeAspect="1"/>
          </p:cNvPicPr>
          <p:nvPr/>
        </p:nvPicPr>
        <p:blipFill>
          <a:blip r:embed="rId4"/>
          <a:stretch>
            <a:fillRect/>
          </a:stretch>
        </p:blipFill>
        <p:spPr>
          <a:xfrm>
            <a:off x="1487907" y="3594501"/>
            <a:ext cx="4608093" cy="3009661"/>
          </a:xfrm>
          <a:prstGeom prst="rect">
            <a:avLst/>
          </a:prstGeom>
        </p:spPr>
      </p:pic>
      <p:pic>
        <p:nvPicPr>
          <p:cNvPr id="11" name="Picture 10" descr="A cat lying on a bed&#10;&#10;Description automatically generated">
            <a:extLst>
              <a:ext uri="{FF2B5EF4-FFF2-40B4-BE49-F238E27FC236}">
                <a16:creationId xmlns:a16="http://schemas.microsoft.com/office/drawing/2014/main" id="{6DD39591-2716-3F4D-A544-DC46EDA6A198}"/>
              </a:ext>
            </a:extLst>
          </p:cNvPr>
          <p:cNvPicPr>
            <a:picLocks noChangeAspect="1"/>
          </p:cNvPicPr>
          <p:nvPr/>
        </p:nvPicPr>
        <p:blipFill>
          <a:blip r:embed="rId5"/>
          <a:stretch>
            <a:fillRect/>
          </a:stretch>
        </p:blipFill>
        <p:spPr>
          <a:xfrm>
            <a:off x="1487907" y="253838"/>
            <a:ext cx="3508687" cy="2894667"/>
          </a:xfrm>
          <a:prstGeom prst="rect">
            <a:avLst/>
          </a:prstGeom>
        </p:spPr>
      </p:pic>
    </p:spTree>
    <p:extLst>
      <p:ext uri="{BB962C8B-B14F-4D97-AF65-F5344CB8AC3E}">
        <p14:creationId xmlns:p14="http://schemas.microsoft.com/office/powerpoint/2010/main" val="12411555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9" name="Freeform 6">
            <a:extLst>
              <a:ext uri="{FF2B5EF4-FFF2-40B4-BE49-F238E27FC236}">
                <a16:creationId xmlns:a16="http://schemas.microsoft.com/office/drawing/2014/main" id="{BB8C1D0E-0B06-46C9-A8BD-A8E13FF993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11" name="Rectangle 10">
            <a:extLst>
              <a:ext uri="{FF2B5EF4-FFF2-40B4-BE49-F238E27FC236}">
                <a16:creationId xmlns:a16="http://schemas.microsoft.com/office/drawing/2014/main" id="{7D1ADC4A-8537-4084-99C7-F8D378A64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D0E6FD24-FC15-4419-B4F8-87A6F572CC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919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673B26FA-A9A0-6746-AFCC-FA0B53211AF4}"/>
              </a:ext>
            </a:extLst>
          </p:cNvPr>
          <p:cNvSpPr txBox="1"/>
          <p:nvPr/>
        </p:nvSpPr>
        <p:spPr>
          <a:xfrm>
            <a:off x="5799184" y="1098388"/>
            <a:ext cx="6035040" cy="4394988"/>
          </a:xfrm>
          <a:prstGeom prst="rect">
            <a:avLst/>
          </a:prstGeom>
        </p:spPr>
        <p:txBody>
          <a:bodyPr vert="horz" lIns="91440" tIns="45720" rIns="91440" bIns="45720" rtlCol="0" anchor="ctr">
            <a:normAutofit/>
          </a:bodyPr>
          <a:lstStyle/>
          <a:p>
            <a:pPr algn="ctr" defTabSz="914400">
              <a:lnSpc>
                <a:spcPct val="90000"/>
              </a:lnSpc>
              <a:spcBef>
                <a:spcPct val="0"/>
              </a:spcBef>
              <a:spcAft>
                <a:spcPts val="600"/>
              </a:spcAft>
            </a:pPr>
            <a:r>
              <a:rPr lang="en-US" sz="10000" cap="all" spc="800">
                <a:solidFill>
                  <a:schemeClr val="tx2"/>
                </a:solidFill>
                <a:latin typeface="+mj-lt"/>
                <a:ea typeface="+mj-ea"/>
                <a:cs typeface="+mj-cs"/>
              </a:rPr>
              <a:t>Amur Leopard</a:t>
            </a:r>
          </a:p>
        </p:txBody>
      </p:sp>
      <p:pic>
        <p:nvPicPr>
          <p:cNvPr id="3" name="Picture 2" descr="A cat sitting on top of a leopard&#10;&#10;Description automatically generated">
            <a:extLst>
              <a:ext uri="{FF2B5EF4-FFF2-40B4-BE49-F238E27FC236}">
                <a16:creationId xmlns:a16="http://schemas.microsoft.com/office/drawing/2014/main" id="{01952E6C-A44D-E747-A84D-9DE56F759EFC}"/>
              </a:ext>
            </a:extLst>
          </p:cNvPr>
          <p:cNvPicPr>
            <a:picLocks noChangeAspect="1"/>
          </p:cNvPicPr>
          <p:nvPr/>
        </p:nvPicPr>
        <p:blipFill rotWithShape="1">
          <a:blip r:embed="rId2"/>
          <a:srcRect l="20495" r="18503" b="2"/>
          <a:stretch/>
        </p:blipFill>
        <p:spPr>
          <a:xfrm>
            <a:off x="368543" y="440725"/>
            <a:ext cx="4994031" cy="4911969"/>
          </a:xfrm>
          <a:prstGeom prst="rect">
            <a:avLst/>
          </a:prstGeom>
        </p:spPr>
      </p:pic>
      <p:sp>
        <p:nvSpPr>
          <p:cNvPr id="15" name="Freeform 14">
            <a:extLst>
              <a:ext uri="{FF2B5EF4-FFF2-40B4-BE49-F238E27FC236}">
                <a16:creationId xmlns:a16="http://schemas.microsoft.com/office/drawing/2014/main" id="{F90D41EE-859E-4D0B-8464-D44C2B4D6E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 y="0"/>
            <a:ext cx="5362575" cy="6858000"/>
          </a:xfrm>
          <a:custGeom>
            <a:avLst/>
            <a:gdLst>
              <a:gd name="connsiteX0" fmla="*/ 0 w 5362575"/>
              <a:gd name="connsiteY0" fmla="*/ 0 h 6858000"/>
              <a:gd name="connsiteX1" fmla="*/ 5362575 w 5362575"/>
              <a:gd name="connsiteY1" fmla="*/ 0 h 6858000"/>
              <a:gd name="connsiteX2" fmla="*/ 5362575 w 5362575"/>
              <a:gd name="connsiteY2" fmla="*/ 6858000 h 6858000"/>
              <a:gd name="connsiteX3" fmla="*/ 0 w 5362575"/>
              <a:gd name="connsiteY3" fmla="*/ 6858000 h 6858000"/>
              <a:gd name="connsiteX4" fmla="*/ 0 w 5362575"/>
              <a:gd name="connsiteY4" fmla="*/ 0 h 6858000"/>
              <a:gd name="connsiteX5" fmla="*/ 2681287 w 5362575"/>
              <a:gd name="connsiteY5" fmla="*/ 857250 h 6858000"/>
              <a:gd name="connsiteX6" fmla="*/ 2636249 w 5362575"/>
              <a:gd name="connsiteY6" fmla="*/ 861472 h 6858000"/>
              <a:gd name="connsiteX7" fmla="*/ 2592618 w 5362575"/>
              <a:gd name="connsiteY7" fmla="*/ 872732 h 6858000"/>
              <a:gd name="connsiteX8" fmla="*/ 2550395 w 5362575"/>
              <a:gd name="connsiteY8" fmla="*/ 889621 h 6858000"/>
              <a:gd name="connsiteX9" fmla="*/ 2506764 w 5362575"/>
              <a:gd name="connsiteY9" fmla="*/ 910733 h 6858000"/>
              <a:gd name="connsiteX10" fmla="*/ 2465948 w 5362575"/>
              <a:gd name="connsiteY10" fmla="*/ 934660 h 6858000"/>
              <a:gd name="connsiteX11" fmla="*/ 2423725 w 5362575"/>
              <a:gd name="connsiteY11" fmla="*/ 959994 h 6858000"/>
              <a:gd name="connsiteX12" fmla="*/ 2381501 w 5362575"/>
              <a:gd name="connsiteY12" fmla="*/ 982513 h 6858000"/>
              <a:gd name="connsiteX13" fmla="*/ 2339278 w 5362575"/>
              <a:gd name="connsiteY13" fmla="*/ 1005032 h 6858000"/>
              <a:gd name="connsiteX14" fmla="*/ 2297055 w 5362575"/>
              <a:gd name="connsiteY14" fmla="*/ 1021921 h 6858000"/>
              <a:gd name="connsiteX15" fmla="*/ 2253424 w 5362575"/>
              <a:gd name="connsiteY15" fmla="*/ 1033181 h 6858000"/>
              <a:gd name="connsiteX16" fmla="*/ 2209793 w 5362575"/>
              <a:gd name="connsiteY16" fmla="*/ 1038811 h 6858000"/>
              <a:gd name="connsiteX17" fmla="*/ 2163347 w 5362575"/>
              <a:gd name="connsiteY17" fmla="*/ 1038811 h 6858000"/>
              <a:gd name="connsiteX18" fmla="*/ 2115494 w 5362575"/>
              <a:gd name="connsiteY18" fmla="*/ 1035996 h 6858000"/>
              <a:gd name="connsiteX19" fmla="*/ 2067641 w 5362575"/>
              <a:gd name="connsiteY19" fmla="*/ 1030366 h 6858000"/>
              <a:gd name="connsiteX20" fmla="*/ 2019788 w 5362575"/>
              <a:gd name="connsiteY20" fmla="*/ 1023329 h 6858000"/>
              <a:gd name="connsiteX21" fmla="*/ 1971934 w 5362575"/>
              <a:gd name="connsiteY21" fmla="*/ 1017699 h 6858000"/>
              <a:gd name="connsiteX22" fmla="*/ 1924081 w 5362575"/>
              <a:gd name="connsiteY22" fmla="*/ 1013477 h 6858000"/>
              <a:gd name="connsiteX23" fmla="*/ 1879043 w 5362575"/>
              <a:gd name="connsiteY23" fmla="*/ 1014884 h 6858000"/>
              <a:gd name="connsiteX24" fmla="*/ 1835412 w 5362575"/>
              <a:gd name="connsiteY24" fmla="*/ 1020514 h 6858000"/>
              <a:gd name="connsiteX25" fmla="*/ 1793189 w 5362575"/>
              <a:gd name="connsiteY25" fmla="*/ 1033181 h 6858000"/>
              <a:gd name="connsiteX26" fmla="*/ 1758003 w 5362575"/>
              <a:gd name="connsiteY26" fmla="*/ 1051478 h 6858000"/>
              <a:gd name="connsiteX27" fmla="*/ 1724224 w 5362575"/>
              <a:gd name="connsiteY27" fmla="*/ 1075404 h 6858000"/>
              <a:gd name="connsiteX28" fmla="*/ 1694668 w 5362575"/>
              <a:gd name="connsiteY28" fmla="*/ 1103553 h 6858000"/>
              <a:gd name="connsiteX29" fmla="*/ 1665111 w 5362575"/>
              <a:gd name="connsiteY29" fmla="*/ 1135924 h 6858000"/>
              <a:gd name="connsiteX30" fmla="*/ 1638370 w 5362575"/>
              <a:gd name="connsiteY30" fmla="*/ 1169703 h 6858000"/>
              <a:gd name="connsiteX31" fmla="*/ 1611628 w 5362575"/>
              <a:gd name="connsiteY31" fmla="*/ 1204889 h 6858000"/>
              <a:gd name="connsiteX32" fmla="*/ 1584887 w 5362575"/>
              <a:gd name="connsiteY32" fmla="*/ 1240075 h 6858000"/>
              <a:gd name="connsiteX33" fmla="*/ 1558145 w 5362575"/>
              <a:gd name="connsiteY33" fmla="*/ 1273854 h 6858000"/>
              <a:gd name="connsiteX34" fmla="*/ 1529996 w 5362575"/>
              <a:gd name="connsiteY34" fmla="*/ 1306225 h 6858000"/>
              <a:gd name="connsiteX35" fmla="*/ 1497625 w 5362575"/>
              <a:gd name="connsiteY35" fmla="*/ 1334374 h 6858000"/>
              <a:gd name="connsiteX36" fmla="*/ 1466661 w 5362575"/>
              <a:gd name="connsiteY36" fmla="*/ 1359708 h 6858000"/>
              <a:gd name="connsiteX37" fmla="*/ 1431475 w 5362575"/>
              <a:gd name="connsiteY37" fmla="*/ 1379412 h 6858000"/>
              <a:gd name="connsiteX38" fmla="*/ 1393474 w 5362575"/>
              <a:gd name="connsiteY38" fmla="*/ 1396302 h 6858000"/>
              <a:gd name="connsiteX39" fmla="*/ 1352658 w 5362575"/>
              <a:gd name="connsiteY39" fmla="*/ 1410376 h 6858000"/>
              <a:gd name="connsiteX40" fmla="*/ 1310435 w 5362575"/>
              <a:gd name="connsiteY40" fmla="*/ 1423043 h 6858000"/>
              <a:gd name="connsiteX41" fmla="*/ 1268212 w 5362575"/>
              <a:gd name="connsiteY41" fmla="*/ 1434303 h 6858000"/>
              <a:gd name="connsiteX42" fmla="*/ 1224581 w 5362575"/>
              <a:gd name="connsiteY42" fmla="*/ 1445562 h 6858000"/>
              <a:gd name="connsiteX43" fmla="*/ 1183765 w 5362575"/>
              <a:gd name="connsiteY43" fmla="*/ 1458229 h 6858000"/>
              <a:gd name="connsiteX44" fmla="*/ 1142949 w 5362575"/>
              <a:gd name="connsiteY44" fmla="*/ 1472304 h 6858000"/>
              <a:gd name="connsiteX45" fmla="*/ 1104948 w 5362575"/>
              <a:gd name="connsiteY45" fmla="*/ 1489193 h 6858000"/>
              <a:gd name="connsiteX46" fmla="*/ 1071169 w 5362575"/>
              <a:gd name="connsiteY46" fmla="*/ 1510305 h 6858000"/>
              <a:gd name="connsiteX47" fmla="*/ 1040205 w 5362575"/>
              <a:gd name="connsiteY47" fmla="*/ 1535639 h 6858000"/>
              <a:gd name="connsiteX48" fmla="*/ 1014871 w 5362575"/>
              <a:gd name="connsiteY48" fmla="*/ 1566603 h 6858000"/>
              <a:gd name="connsiteX49" fmla="*/ 993760 w 5362575"/>
              <a:gd name="connsiteY49" fmla="*/ 1600381 h 6858000"/>
              <a:gd name="connsiteX50" fmla="*/ 976870 w 5362575"/>
              <a:gd name="connsiteY50" fmla="*/ 1638382 h 6858000"/>
              <a:gd name="connsiteX51" fmla="*/ 962796 w 5362575"/>
              <a:gd name="connsiteY51" fmla="*/ 1679198 h 6858000"/>
              <a:gd name="connsiteX52" fmla="*/ 950129 w 5362575"/>
              <a:gd name="connsiteY52" fmla="*/ 1720014 h 6858000"/>
              <a:gd name="connsiteX53" fmla="*/ 938869 w 5362575"/>
              <a:gd name="connsiteY53" fmla="*/ 1763645 h 6858000"/>
              <a:gd name="connsiteX54" fmla="*/ 927610 w 5362575"/>
              <a:gd name="connsiteY54" fmla="*/ 1805868 h 6858000"/>
              <a:gd name="connsiteX55" fmla="*/ 914943 w 5362575"/>
              <a:gd name="connsiteY55" fmla="*/ 1848092 h 6858000"/>
              <a:gd name="connsiteX56" fmla="*/ 900868 w 5362575"/>
              <a:gd name="connsiteY56" fmla="*/ 1888908 h 6858000"/>
              <a:gd name="connsiteX57" fmla="*/ 883979 w 5362575"/>
              <a:gd name="connsiteY57" fmla="*/ 1926909 h 6858000"/>
              <a:gd name="connsiteX58" fmla="*/ 864275 w 5362575"/>
              <a:gd name="connsiteY58" fmla="*/ 1962095 h 6858000"/>
              <a:gd name="connsiteX59" fmla="*/ 838941 w 5362575"/>
              <a:gd name="connsiteY59" fmla="*/ 1993059 h 6858000"/>
              <a:gd name="connsiteX60" fmla="*/ 810792 w 5362575"/>
              <a:gd name="connsiteY60" fmla="*/ 2025430 h 6858000"/>
              <a:gd name="connsiteX61" fmla="*/ 778420 w 5362575"/>
              <a:gd name="connsiteY61" fmla="*/ 2053579 h 6858000"/>
              <a:gd name="connsiteX62" fmla="*/ 743234 w 5362575"/>
              <a:gd name="connsiteY62" fmla="*/ 2080320 h 6858000"/>
              <a:gd name="connsiteX63" fmla="*/ 708048 w 5362575"/>
              <a:gd name="connsiteY63" fmla="*/ 2107062 h 6858000"/>
              <a:gd name="connsiteX64" fmla="*/ 672862 w 5362575"/>
              <a:gd name="connsiteY64" fmla="*/ 2133803 h 6858000"/>
              <a:gd name="connsiteX65" fmla="*/ 639083 w 5362575"/>
              <a:gd name="connsiteY65" fmla="*/ 2160545 h 6858000"/>
              <a:gd name="connsiteX66" fmla="*/ 606712 w 5362575"/>
              <a:gd name="connsiteY66" fmla="*/ 2190101 h 6858000"/>
              <a:gd name="connsiteX67" fmla="*/ 578563 w 5362575"/>
              <a:gd name="connsiteY67" fmla="*/ 2219658 h 6858000"/>
              <a:gd name="connsiteX68" fmla="*/ 554637 w 5362575"/>
              <a:gd name="connsiteY68" fmla="*/ 2253436 h 6858000"/>
              <a:gd name="connsiteX69" fmla="*/ 536340 w 5362575"/>
              <a:gd name="connsiteY69" fmla="*/ 2288622 h 6858000"/>
              <a:gd name="connsiteX70" fmla="*/ 523673 w 5362575"/>
              <a:gd name="connsiteY70" fmla="*/ 2330846 h 6858000"/>
              <a:gd name="connsiteX71" fmla="*/ 518043 w 5362575"/>
              <a:gd name="connsiteY71" fmla="*/ 2374477 h 6858000"/>
              <a:gd name="connsiteX72" fmla="*/ 516635 w 5362575"/>
              <a:gd name="connsiteY72" fmla="*/ 2419515 h 6858000"/>
              <a:gd name="connsiteX73" fmla="*/ 520858 w 5362575"/>
              <a:gd name="connsiteY73" fmla="*/ 2467368 h 6858000"/>
              <a:gd name="connsiteX74" fmla="*/ 526488 w 5362575"/>
              <a:gd name="connsiteY74" fmla="*/ 2515221 h 6858000"/>
              <a:gd name="connsiteX75" fmla="*/ 533525 w 5362575"/>
              <a:gd name="connsiteY75" fmla="*/ 2563074 h 6858000"/>
              <a:gd name="connsiteX76" fmla="*/ 539155 w 5362575"/>
              <a:gd name="connsiteY76" fmla="*/ 2610927 h 6858000"/>
              <a:gd name="connsiteX77" fmla="*/ 541970 w 5362575"/>
              <a:gd name="connsiteY77" fmla="*/ 2658781 h 6858000"/>
              <a:gd name="connsiteX78" fmla="*/ 541970 w 5362575"/>
              <a:gd name="connsiteY78" fmla="*/ 2705226 h 6858000"/>
              <a:gd name="connsiteX79" fmla="*/ 536340 w 5362575"/>
              <a:gd name="connsiteY79" fmla="*/ 2748857 h 6858000"/>
              <a:gd name="connsiteX80" fmla="*/ 525080 w 5362575"/>
              <a:gd name="connsiteY80" fmla="*/ 2792488 h 6858000"/>
              <a:gd name="connsiteX81" fmla="*/ 508191 w 5362575"/>
              <a:gd name="connsiteY81" fmla="*/ 2833304 h 6858000"/>
              <a:gd name="connsiteX82" fmla="*/ 487079 w 5362575"/>
              <a:gd name="connsiteY82" fmla="*/ 2875527 h 6858000"/>
              <a:gd name="connsiteX83" fmla="*/ 463153 w 5362575"/>
              <a:gd name="connsiteY83" fmla="*/ 2917751 h 6858000"/>
              <a:gd name="connsiteX84" fmla="*/ 437819 w 5362575"/>
              <a:gd name="connsiteY84" fmla="*/ 2959974 h 6858000"/>
              <a:gd name="connsiteX85" fmla="*/ 413892 w 5362575"/>
              <a:gd name="connsiteY85" fmla="*/ 3000790 h 6858000"/>
              <a:gd name="connsiteX86" fmla="*/ 392780 w 5362575"/>
              <a:gd name="connsiteY86" fmla="*/ 3044421 h 6858000"/>
              <a:gd name="connsiteX87" fmla="*/ 375891 w 5362575"/>
              <a:gd name="connsiteY87" fmla="*/ 3086644 h 6858000"/>
              <a:gd name="connsiteX88" fmla="*/ 364631 w 5362575"/>
              <a:gd name="connsiteY88" fmla="*/ 3130275 h 6858000"/>
              <a:gd name="connsiteX89" fmla="*/ 360409 w 5362575"/>
              <a:gd name="connsiteY89" fmla="*/ 3175313 h 6858000"/>
              <a:gd name="connsiteX90" fmla="*/ 364631 w 5362575"/>
              <a:gd name="connsiteY90" fmla="*/ 3220351 h 6858000"/>
              <a:gd name="connsiteX91" fmla="*/ 375891 w 5362575"/>
              <a:gd name="connsiteY91" fmla="*/ 3263982 h 6858000"/>
              <a:gd name="connsiteX92" fmla="*/ 392780 w 5362575"/>
              <a:gd name="connsiteY92" fmla="*/ 3306206 h 6858000"/>
              <a:gd name="connsiteX93" fmla="*/ 413892 w 5362575"/>
              <a:gd name="connsiteY93" fmla="*/ 3349836 h 6858000"/>
              <a:gd name="connsiteX94" fmla="*/ 437819 w 5362575"/>
              <a:gd name="connsiteY94" fmla="*/ 3390652 h 6858000"/>
              <a:gd name="connsiteX95" fmla="*/ 463153 w 5362575"/>
              <a:gd name="connsiteY95" fmla="*/ 3432876 h 6858000"/>
              <a:gd name="connsiteX96" fmla="*/ 487079 w 5362575"/>
              <a:gd name="connsiteY96" fmla="*/ 3475099 h 6858000"/>
              <a:gd name="connsiteX97" fmla="*/ 508191 w 5362575"/>
              <a:gd name="connsiteY97" fmla="*/ 3517322 h 6858000"/>
              <a:gd name="connsiteX98" fmla="*/ 525080 w 5362575"/>
              <a:gd name="connsiteY98" fmla="*/ 3558138 h 6858000"/>
              <a:gd name="connsiteX99" fmla="*/ 536340 w 5362575"/>
              <a:gd name="connsiteY99" fmla="*/ 3601769 h 6858000"/>
              <a:gd name="connsiteX100" fmla="*/ 541970 w 5362575"/>
              <a:gd name="connsiteY100" fmla="*/ 3645400 h 6858000"/>
              <a:gd name="connsiteX101" fmla="*/ 541970 w 5362575"/>
              <a:gd name="connsiteY101" fmla="*/ 3691846 h 6858000"/>
              <a:gd name="connsiteX102" fmla="*/ 539155 w 5362575"/>
              <a:gd name="connsiteY102" fmla="*/ 3739699 h 6858000"/>
              <a:gd name="connsiteX103" fmla="*/ 533525 w 5362575"/>
              <a:gd name="connsiteY103" fmla="*/ 3787552 h 6858000"/>
              <a:gd name="connsiteX104" fmla="*/ 526488 w 5362575"/>
              <a:gd name="connsiteY104" fmla="*/ 3835405 h 6858000"/>
              <a:gd name="connsiteX105" fmla="*/ 520858 w 5362575"/>
              <a:gd name="connsiteY105" fmla="*/ 3883258 h 6858000"/>
              <a:gd name="connsiteX106" fmla="*/ 516635 w 5362575"/>
              <a:gd name="connsiteY106" fmla="*/ 3931111 h 6858000"/>
              <a:gd name="connsiteX107" fmla="*/ 518043 w 5362575"/>
              <a:gd name="connsiteY107" fmla="*/ 3976150 h 6858000"/>
              <a:gd name="connsiteX108" fmla="*/ 523673 w 5362575"/>
              <a:gd name="connsiteY108" fmla="*/ 4019781 h 6858000"/>
              <a:gd name="connsiteX109" fmla="*/ 536340 w 5362575"/>
              <a:gd name="connsiteY109" fmla="*/ 4062004 h 6858000"/>
              <a:gd name="connsiteX110" fmla="*/ 554637 w 5362575"/>
              <a:gd name="connsiteY110" fmla="*/ 4097190 h 6858000"/>
              <a:gd name="connsiteX111" fmla="*/ 578563 w 5362575"/>
              <a:gd name="connsiteY111" fmla="*/ 4130969 h 6858000"/>
              <a:gd name="connsiteX112" fmla="*/ 606712 w 5362575"/>
              <a:gd name="connsiteY112" fmla="*/ 4160525 h 6858000"/>
              <a:gd name="connsiteX113" fmla="*/ 639083 w 5362575"/>
              <a:gd name="connsiteY113" fmla="*/ 4190081 h 6858000"/>
              <a:gd name="connsiteX114" fmla="*/ 672862 w 5362575"/>
              <a:gd name="connsiteY114" fmla="*/ 4216823 h 6858000"/>
              <a:gd name="connsiteX115" fmla="*/ 708048 w 5362575"/>
              <a:gd name="connsiteY115" fmla="*/ 4243564 h 6858000"/>
              <a:gd name="connsiteX116" fmla="*/ 743234 w 5362575"/>
              <a:gd name="connsiteY116" fmla="*/ 4270306 h 6858000"/>
              <a:gd name="connsiteX117" fmla="*/ 778420 w 5362575"/>
              <a:gd name="connsiteY117" fmla="*/ 4297047 h 6858000"/>
              <a:gd name="connsiteX118" fmla="*/ 810792 w 5362575"/>
              <a:gd name="connsiteY118" fmla="*/ 4325196 h 6858000"/>
              <a:gd name="connsiteX119" fmla="*/ 838941 w 5362575"/>
              <a:gd name="connsiteY119" fmla="*/ 4357567 h 6858000"/>
              <a:gd name="connsiteX120" fmla="*/ 864275 w 5362575"/>
              <a:gd name="connsiteY120" fmla="*/ 4388531 h 6858000"/>
              <a:gd name="connsiteX121" fmla="*/ 883979 w 5362575"/>
              <a:gd name="connsiteY121" fmla="*/ 4423717 h 6858000"/>
              <a:gd name="connsiteX122" fmla="*/ 900868 w 5362575"/>
              <a:gd name="connsiteY122" fmla="*/ 4461718 h 6858000"/>
              <a:gd name="connsiteX123" fmla="*/ 914943 w 5362575"/>
              <a:gd name="connsiteY123" fmla="*/ 4502534 h 6858000"/>
              <a:gd name="connsiteX124" fmla="*/ 927610 w 5362575"/>
              <a:gd name="connsiteY124" fmla="*/ 4544758 h 6858000"/>
              <a:gd name="connsiteX125" fmla="*/ 938869 w 5362575"/>
              <a:gd name="connsiteY125" fmla="*/ 4586981 h 6858000"/>
              <a:gd name="connsiteX126" fmla="*/ 950129 w 5362575"/>
              <a:gd name="connsiteY126" fmla="*/ 4630612 h 6858000"/>
              <a:gd name="connsiteX127" fmla="*/ 962796 w 5362575"/>
              <a:gd name="connsiteY127" fmla="*/ 4671428 h 6858000"/>
              <a:gd name="connsiteX128" fmla="*/ 976870 w 5362575"/>
              <a:gd name="connsiteY128" fmla="*/ 4712244 h 6858000"/>
              <a:gd name="connsiteX129" fmla="*/ 993760 w 5362575"/>
              <a:gd name="connsiteY129" fmla="*/ 4750245 h 6858000"/>
              <a:gd name="connsiteX130" fmla="*/ 1014871 w 5362575"/>
              <a:gd name="connsiteY130" fmla="*/ 4784024 h 6858000"/>
              <a:gd name="connsiteX131" fmla="*/ 1040205 w 5362575"/>
              <a:gd name="connsiteY131" fmla="*/ 4814987 h 6858000"/>
              <a:gd name="connsiteX132" fmla="*/ 1071169 w 5362575"/>
              <a:gd name="connsiteY132" fmla="*/ 4840321 h 6858000"/>
              <a:gd name="connsiteX133" fmla="*/ 1104948 w 5362575"/>
              <a:gd name="connsiteY133" fmla="*/ 4861433 h 6858000"/>
              <a:gd name="connsiteX134" fmla="*/ 1142949 w 5362575"/>
              <a:gd name="connsiteY134" fmla="*/ 4878322 h 6858000"/>
              <a:gd name="connsiteX135" fmla="*/ 1183765 w 5362575"/>
              <a:gd name="connsiteY135" fmla="*/ 4892397 h 6858000"/>
              <a:gd name="connsiteX136" fmla="*/ 1224581 w 5362575"/>
              <a:gd name="connsiteY136" fmla="*/ 4905064 h 6858000"/>
              <a:gd name="connsiteX137" fmla="*/ 1268212 w 5362575"/>
              <a:gd name="connsiteY137" fmla="*/ 4916323 h 6858000"/>
              <a:gd name="connsiteX138" fmla="*/ 1310435 w 5362575"/>
              <a:gd name="connsiteY138" fmla="*/ 4927583 h 6858000"/>
              <a:gd name="connsiteX139" fmla="*/ 1352658 w 5362575"/>
              <a:gd name="connsiteY139" fmla="*/ 4940250 h 6858000"/>
              <a:gd name="connsiteX140" fmla="*/ 1393474 w 5362575"/>
              <a:gd name="connsiteY140" fmla="*/ 4954324 h 6858000"/>
              <a:gd name="connsiteX141" fmla="*/ 1431475 w 5362575"/>
              <a:gd name="connsiteY141" fmla="*/ 4971214 h 6858000"/>
              <a:gd name="connsiteX142" fmla="*/ 1466661 w 5362575"/>
              <a:gd name="connsiteY142" fmla="*/ 4990918 h 6858000"/>
              <a:gd name="connsiteX143" fmla="*/ 1497625 w 5362575"/>
              <a:gd name="connsiteY143" fmla="*/ 5016252 h 6858000"/>
              <a:gd name="connsiteX144" fmla="*/ 1529996 w 5362575"/>
              <a:gd name="connsiteY144" fmla="*/ 5044401 h 6858000"/>
              <a:gd name="connsiteX145" fmla="*/ 1558145 w 5362575"/>
              <a:gd name="connsiteY145" fmla="*/ 5076772 h 6858000"/>
              <a:gd name="connsiteX146" fmla="*/ 1584887 w 5362575"/>
              <a:gd name="connsiteY146" fmla="*/ 5110551 h 6858000"/>
              <a:gd name="connsiteX147" fmla="*/ 1611628 w 5362575"/>
              <a:gd name="connsiteY147" fmla="*/ 5145737 h 6858000"/>
              <a:gd name="connsiteX148" fmla="*/ 1638370 w 5362575"/>
              <a:gd name="connsiteY148" fmla="*/ 5180923 h 6858000"/>
              <a:gd name="connsiteX149" fmla="*/ 1665111 w 5362575"/>
              <a:gd name="connsiteY149" fmla="*/ 5214702 h 6858000"/>
              <a:gd name="connsiteX150" fmla="*/ 1694668 w 5362575"/>
              <a:gd name="connsiteY150" fmla="*/ 5247073 h 6858000"/>
              <a:gd name="connsiteX151" fmla="*/ 1724224 w 5362575"/>
              <a:gd name="connsiteY151" fmla="*/ 5275222 h 6858000"/>
              <a:gd name="connsiteX152" fmla="*/ 1758003 w 5362575"/>
              <a:gd name="connsiteY152" fmla="*/ 5299149 h 6858000"/>
              <a:gd name="connsiteX153" fmla="*/ 1793189 w 5362575"/>
              <a:gd name="connsiteY153" fmla="*/ 5317446 h 6858000"/>
              <a:gd name="connsiteX154" fmla="*/ 1835412 w 5362575"/>
              <a:gd name="connsiteY154" fmla="*/ 5330113 h 6858000"/>
              <a:gd name="connsiteX155" fmla="*/ 1879043 w 5362575"/>
              <a:gd name="connsiteY155" fmla="*/ 5335742 h 6858000"/>
              <a:gd name="connsiteX156" fmla="*/ 1924081 w 5362575"/>
              <a:gd name="connsiteY156" fmla="*/ 5337150 h 6858000"/>
              <a:gd name="connsiteX157" fmla="*/ 1971934 w 5362575"/>
              <a:gd name="connsiteY157" fmla="*/ 5332927 h 6858000"/>
              <a:gd name="connsiteX158" fmla="*/ 2019788 w 5362575"/>
              <a:gd name="connsiteY158" fmla="*/ 5327298 h 6858000"/>
              <a:gd name="connsiteX159" fmla="*/ 2067641 w 5362575"/>
              <a:gd name="connsiteY159" fmla="*/ 5320260 h 6858000"/>
              <a:gd name="connsiteX160" fmla="*/ 2115494 w 5362575"/>
              <a:gd name="connsiteY160" fmla="*/ 5314631 h 6858000"/>
              <a:gd name="connsiteX161" fmla="*/ 2163347 w 5362575"/>
              <a:gd name="connsiteY161" fmla="*/ 5311816 h 6858000"/>
              <a:gd name="connsiteX162" fmla="*/ 2209793 w 5362575"/>
              <a:gd name="connsiteY162" fmla="*/ 5311816 h 6858000"/>
              <a:gd name="connsiteX163" fmla="*/ 2253424 w 5362575"/>
              <a:gd name="connsiteY163" fmla="*/ 5317446 h 6858000"/>
              <a:gd name="connsiteX164" fmla="*/ 2297055 w 5362575"/>
              <a:gd name="connsiteY164" fmla="*/ 5328705 h 6858000"/>
              <a:gd name="connsiteX165" fmla="*/ 2339278 w 5362575"/>
              <a:gd name="connsiteY165" fmla="*/ 5345594 h 6858000"/>
              <a:gd name="connsiteX166" fmla="*/ 2381501 w 5362575"/>
              <a:gd name="connsiteY166" fmla="*/ 5368114 h 6858000"/>
              <a:gd name="connsiteX167" fmla="*/ 2423725 w 5362575"/>
              <a:gd name="connsiteY167" fmla="*/ 5390633 h 6858000"/>
              <a:gd name="connsiteX168" fmla="*/ 2465948 w 5362575"/>
              <a:gd name="connsiteY168" fmla="*/ 5415967 h 6858000"/>
              <a:gd name="connsiteX169" fmla="*/ 2506764 w 5362575"/>
              <a:gd name="connsiteY169" fmla="*/ 5439893 h 6858000"/>
              <a:gd name="connsiteX170" fmla="*/ 2550395 w 5362575"/>
              <a:gd name="connsiteY170" fmla="*/ 5461005 h 6858000"/>
              <a:gd name="connsiteX171" fmla="*/ 2592618 w 5362575"/>
              <a:gd name="connsiteY171" fmla="*/ 5477894 h 6858000"/>
              <a:gd name="connsiteX172" fmla="*/ 2636249 w 5362575"/>
              <a:gd name="connsiteY172" fmla="*/ 5489154 h 6858000"/>
              <a:gd name="connsiteX173" fmla="*/ 2681287 w 5362575"/>
              <a:gd name="connsiteY173" fmla="*/ 5493376 h 6858000"/>
              <a:gd name="connsiteX174" fmla="*/ 2726325 w 5362575"/>
              <a:gd name="connsiteY174" fmla="*/ 5489154 h 6858000"/>
              <a:gd name="connsiteX175" fmla="*/ 2769956 w 5362575"/>
              <a:gd name="connsiteY175" fmla="*/ 5477894 h 6858000"/>
              <a:gd name="connsiteX176" fmla="*/ 2812180 w 5362575"/>
              <a:gd name="connsiteY176" fmla="*/ 5461005 h 6858000"/>
              <a:gd name="connsiteX177" fmla="*/ 2855810 w 5362575"/>
              <a:gd name="connsiteY177" fmla="*/ 5439893 h 6858000"/>
              <a:gd name="connsiteX178" fmla="*/ 2896626 w 5362575"/>
              <a:gd name="connsiteY178" fmla="*/ 5415967 h 6858000"/>
              <a:gd name="connsiteX179" fmla="*/ 2938850 w 5362575"/>
              <a:gd name="connsiteY179" fmla="*/ 5390633 h 6858000"/>
              <a:gd name="connsiteX180" fmla="*/ 2981073 w 5362575"/>
              <a:gd name="connsiteY180" fmla="*/ 5368114 h 6858000"/>
              <a:gd name="connsiteX181" fmla="*/ 3023296 w 5362575"/>
              <a:gd name="connsiteY181" fmla="*/ 5345594 h 6858000"/>
              <a:gd name="connsiteX182" fmla="*/ 3064112 w 5362575"/>
              <a:gd name="connsiteY182" fmla="*/ 5328705 h 6858000"/>
              <a:gd name="connsiteX183" fmla="*/ 3109151 w 5362575"/>
              <a:gd name="connsiteY183" fmla="*/ 5317446 h 6858000"/>
              <a:gd name="connsiteX184" fmla="*/ 3152781 w 5362575"/>
              <a:gd name="connsiteY184" fmla="*/ 5311816 h 6858000"/>
              <a:gd name="connsiteX185" fmla="*/ 3199227 w 5362575"/>
              <a:gd name="connsiteY185" fmla="*/ 5311816 h 6858000"/>
              <a:gd name="connsiteX186" fmla="*/ 3247080 w 5362575"/>
              <a:gd name="connsiteY186" fmla="*/ 5314631 h 6858000"/>
              <a:gd name="connsiteX187" fmla="*/ 3294933 w 5362575"/>
              <a:gd name="connsiteY187" fmla="*/ 5320260 h 6858000"/>
              <a:gd name="connsiteX188" fmla="*/ 3342787 w 5362575"/>
              <a:gd name="connsiteY188" fmla="*/ 5327298 h 6858000"/>
              <a:gd name="connsiteX189" fmla="*/ 3390640 w 5362575"/>
              <a:gd name="connsiteY189" fmla="*/ 5332927 h 6858000"/>
              <a:gd name="connsiteX190" fmla="*/ 3438493 w 5362575"/>
              <a:gd name="connsiteY190" fmla="*/ 5337150 h 6858000"/>
              <a:gd name="connsiteX191" fmla="*/ 3483531 w 5362575"/>
              <a:gd name="connsiteY191" fmla="*/ 5335742 h 6858000"/>
              <a:gd name="connsiteX192" fmla="*/ 3527162 w 5362575"/>
              <a:gd name="connsiteY192" fmla="*/ 5330113 h 6858000"/>
              <a:gd name="connsiteX193" fmla="*/ 3569385 w 5362575"/>
              <a:gd name="connsiteY193" fmla="*/ 5317446 h 6858000"/>
              <a:gd name="connsiteX194" fmla="*/ 3604572 w 5362575"/>
              <a:gd name="connsiteY194" fmla="*/ 5299149 h 6858000"/>
              <a:gd name="connsiteX195" fmla="*/ 3638350 w 5362575"/>
              <a:gd name="connsiteY195" fmla="*/ 5275222 h 6858000"/>
              <a:gd name="connsiteX196" fmla="*/ 3667907 w 5362575"/>
              <a:gd name="connsiteY196" fmla="*/ 5247073 h 6858000"/>
              <a:gd name="connsiteX197" fmla="*/ 3697463 w 5362575"/>
              <a:gd name="connsiteY197" fmla="*/ 5214702 h 6858000"/>
              <a:gd name="connsiteX198" fmla="*/ 3724204 w 5362575"/>
              <a:gd name="connsiteY198" fmla="*/ 5180923 h 6858000"/>
              <a:gd name="connsiteX199" fmla="*/ 3750946 w 5362575"/>
              <a:gd name="connsiteY199" fmla="*/ 5145737 h 6858000"/>
              <a:gd name="connsiteX200" fmla="*/ 3777687 w 5362575"/>
              <a:gd name="connsiteY200" fmla="*/ 5110551 h 6858000"/>
              <a:gd name="connsiteX201" fmla="*/ 3804429 w 5362575"/>
              <a:gd name="connsiteY201" fmla="*/ 5076772 h 6858000"/>
              <a:gd name="connsiteX202" fmla="*/ 3832578 w 5362575"/>
              <a:gd name="connsiteY202" fmla="*/ 5044401 h 6858000"/>
              <a:gd name="connsiteX203" fmla="*/ 3864949 w 5362575"/>
              <a:gd name="connsiteY203" fmla="*/ 5016252 h 6858000"/>
              <a:gd name="connsiteX204" fmla="*/ 3895913 w 5362575"/>
              <a:gd name="connsiteY204" fmla="*/ 4990918 h 6858000"/>
              <a:gd name="connsiteX205" fmla="*/ 3931099 w 5362575"/>
              <a:gd name="connsiteY205" fmla="*/ 4971214 h 6858000"/>
              <a:gd name="connsiteX206" fmla="*/ 3969100 w 5362575"/>
              <a:gd name="connsiteY206" fmla="*/ 4954324 h 6858000"/>
              <a:gd name="connsiteX207" fmla="*/ 4009916 w 5362575"/>
              <a:gd name="connsiteY207" fmla="*/ 4940250 h 6858000"/>
              <a:gd name="connsiteX208" fmla="*/ 4052139 w 5362575"/>
              <a:gd name="connsiteY208" fmla="*/ 4927583 h 6858000"/>
              <a:gd name="connsiteX209" fmla="*/ 4094363 w 5362575"/>
              <a:gd name="connsiteY209" fmla="*/ 4916323 h 6858000"/>
              <a:gd name="connsiteX210" fmla="*/ 4137993 w 5362575"/>
              <a:gd name="connsiteY210" fmla="*/ 4905064 h 6858000"/>
              <a:gd name="connsiteX211" fmla="*/ 4178809 w 5362575"/>
              <a:gd name="connsiteY211" fmla="*/ 4892397 h 6858000"/>
              <a:gd name="connsiteX212" fmla="*/ 4219625 w 5362575"/>
              <a:gd name="connsiteY212" fmla="*/ 4878322 h 6858000"/>
              <a:gd name="connsiteX213" fmla="*/ 4257626 w 5362575"/>
              <a:gd name="connsiteY213" fmla="*/ 4861433 h 6858000"/>
              <a:gd name="connsiteX214" fmla="*/ 4291405 w 5362575"/>
              <a:gd name="connsiteY214" fmla="*/ 4840321 h 6858000"/>
              <a:gd name="connsiteX215" fmla="*/ 4322369 w 5362575"/>
              <a:gd name="connsiteY215" fmla="*/ 4814987 h 6858000"/>
              <a:gd name="connsiteX216" fmla="*/ 4347703 w 5362575"/>
              <a:gd name="connsiteY216" fmla="*/ 4784024 h 6858000"/>
              <a:gd name="connsiteX217" fmla="*/ 4368815 w 5362575"/>
              <a:gd name="connsiteY217" fmla="*/ 4750245 h 6858000"/>
              <a:gd name="connsiteX218" fmla="*/ 4385704 w 5362575"/>
              <a:gd name="connsiteY218" fmla="*/ 4712244 h 6858000"/>
              <a:gd name="connsiteX219" fmla="*/ 4399778 w 5362575"/>
              <a:gd name="connsiteY219" fmla="*/ 4671428 h 6858000"/>
              <a:gd name="connsiteX220" fmla="*/ 4412445 w 5362575"/>
              <a:gd name="connsiteY220" fmla="*/ 4630612 h 6858000"/>
              <a:gd name="connsiteX221" fmla="*/ 4423705 w 5362575"/>
              <a:gd name="connsiteY221" fmla="*/ 4586981 h 6858000"/>
              <a:gd name="connsiteX222" fmla="*/ 4434964 w 5362575"/>
              <a:gd name="connsiteY222" fmla="*/ 4544758 h 6858000"/>
              <a:gd name="connsiteX223" fmla="*/ 4447632 w 5362575"/>
              <a:gd name="connsiteY223" fmla="*/ 4502534 h 6858000"/>
              <a:gd name="connsiteX224" fmla="*/ 4461706 w 5362575"/>
              <a:gd name="connsiteY224" fmla="*/ 4461718 h 6858000"/>
              <a:gd name="connsiteX225" fmla="*/ 4478595 w 5362575"/>
              <a:gd name="connsiteY225" fmla="*/ 4423717 h 6858000"/>
              <a:gd name="connsiteX226" fmla="*/ 4498300 w 5362575"/>
              <a:gd name="connsiteY226" fmla="*/ 4388531 h 6858000"/>
              <a:gd name="connsiteX227" fmla="*/ 4523634 w 5362575"/>
              <a:gd name="connsiteY227" fmla="*/ 4357567 h 6858000"/>
              <a:gd name="connsiteX228" fmla="*/ 4551782 w 5362575"/>
              <a:gd name="connsiteY228" fmla="*/ 4325196 h 6858000"/>
              <a:gd name="connsiteX229" fmla="*/ 4584154 w 5362575"/>
              <a:gd name="connsiteY229" fmla="*/ 4297047 h 6858000"/>
              <a:gd name="connsiteX230" fmla="*/ 4617933 w 5362575"/>
              <a:gd name="connsiteY230" fmla="*/ 4270306 h 6858000"/>
              <a:gd name="connsiteX231" fmla="*/ 4654526 w 5362575"/>
              <a:gd name="connsiteY231" fmla="*/ 4243564 h 6858000"/>
              <a:gd name="connsiteX232" fmla="*/ 4689712 w 5362575"/>
              <a:gd name="connsiteY232" fmla="*/ 4216823 h 6858000"/>
              <a:gd name="connsiteX233" fmla="*/ 4723491 w 5362575"/>
              <a:gd name="connsiteY233" fmla="*/ 4190081 h 6858000"/>
              <a:gd name="connsiteX234" fmla="*/ 4755862 w 5362575"/>
              <a:gd name="connsiteY234" fmla="*/ 4160525 h 6858000"/>
              <a:gd name="connsiteX235" fmla="*/ 4784011 w 5362575"/>
              <a:gd name="connsiteY235" fmla="*/ 4130969 h 6858000"/>
              <a:gd name="connsiteX236" fmla="*/ 4807938 w 5362575"/>
              <a:gd name="connsiteY236" fmla="*/ 4097190 h 6858000"/>
              <a:gd name="connsiteX237" fmla="*/ 4826235 w 5362575"/>
              <a:gd name="connsiteY237" fmla="*/ 4062004 h 6858000"/>
              <a:gd name="connsiteX238" fmla="*/ 4838902 w 5362575"/>
              <a:gd name="connsiteY238" fmla="*/ 4019781 h 6858000"/>
              <a:gd name="connsiteX239" fmla="*/ 4844531 w 5362575"/>
              <a:gd name="connsiteY239" fmla="*/ 3976150 h 6858000"/>
              <a:gd name="connsiteX240" fmla="*/ 4845939 w 5362575"/>
              <a:gd name="connsiteY240" fmla="*/ 3931111 h 6858000"/>
              <a:gd name="connsiteX241" fmla="*/ 4841716 w 5362575"/>
              <a:gd name="connsiteY241" fmla="*/ 3883258 h 6858000"/>
              <a:gd name="connsiteX242" fmla="*/ 4836087 w 5362575"/>
              <a:gd name="connsiteY242" fmla="*/ 3835405 h 6858000"/>
              <a:gd name="connsiteX243" fmla="*/ 4829049 w 5362575"/>
              <a:gd name="connsiteY243" fmla="*/ 3787552 h 6858000"/>
              <a:gd name="connsiteX244" fmla="*/ 4823420 w 5362575"/>
              <a:gd name="connsiteY244" fmla="*/ 3739699 h 6858000"/>
              <a:gd name="connsiteX245" fmla="*/ 4820605 w 5362575"/>
              <a:gd name="connsiteY245" fmla="*/ 3691846 h 6858000"/>
              <a:gd name="connsiteX246" fmla="*/ 4820605 w 5362575"/>
              <a:gd name="connsiteY246" fmla="*/ 3645400 h 6858000"/>
              <a:gd name="connsiteX247" fmla="*/ 4826235 w 5362575"/>
              <a:gd name="connsiteY247" fmla="*/ 3601769 h 6858000"/>
              <a:gd name="connsiteX248" fmla="*/ 4837494 w 5362575"/>
              <a:gd name="connsiteY248" fmla="*/ 3558138 h 6858000"/>
              <a:gd name="connsiteX249" fmla="*/ 4854383 w 5362575"/>
              <a:gd name="connsiteY249" fmla="*/ 3517322 h 6858000"/>
              <a:gd name="connsiteX250" fmla="*/ 4876903 w 5362575"/>
              <a:gd name="connsiteY250" fmla="*/ 3475099 h 6858000"/>
              <a:gd name="connsiteX251" fmla="*/ 4899422 w 5362575"/>
              <a:gd name="connsiteY251" fmla="*/ 3432876 h 6858000"/>
              <a:gd name="connsiteX252" fmla="*/ 4924756 w 5362575"/>
              <a:gd name="connsiteY252" fmla="*/ 3390652 h 6858000"/>
              <a:gd name="connsiteX253" fmla="*/ 4948682 w 5362575"/>
              <a:gd name="connsiteY253" fmla="*/ 3349836 h 6858000"/>
              <a:gd name="connsiteX254" fmla="*/ 4969794 w 5362575"/>
              <a:gd name="connsiteY254" fmla="*/ 3306206 h 6858000"/>
              <a:gd name="connsiteX255" fmla="*/ 4986683 w 5362575"/>
              <a:gd name="connsiteY255" fmla="*/ 3263982 h 6858000"/>
              <a:gd name="connsiteX256" fmla="*/ 4997943 w 5362575"/>
              <a:gd name="connsiteY256" fmla="*/ 3220351 h 6858000"/>
              <a:gd name="connsiteX257" fmla="*/ 5002165 w 5362575"/>
              <a:gd name="connsiteY257" fmla="*/ 3175313 h 6858000"/>
              <a:gd name="connsiteX258" fmla="*/ 4997943 w 5362575"/>
              <a:gd name="connsiteY258" fmla="*/ 3130275 h 6858000"/>
              <a:gd name="connsiteX259" fmla="*/ 4986683 w 5362575"/>
              <a:gd name="connsiteY259" fmla="*/ 3086644 h 6858000"/>
              <a:gd name="connsiteX260" fmla="*/ 4969794 w 5362575"/>
              <a:gd name="connsiteY260" fmla="*/ 3044421 h 6858000"/>
              <a:gd name="connsiteX261" fmla="*/ 4948682 w 5362575"/>
              <a:gd name="connsiteY261" fmla="*/ 3000790 h 6858000"/>
              <a:gd name="connsiteX262" fmla="*/ 4924756 w 5362575"/>
              <a:gd name="connsiteY262" fmla="*/ 2959974 h 6858000"/>
              <a:gd name="connsiteX263" fmla="*/ 4899422 w 5362575"/>
              <a:gd name="connsiteY263" fmla="*/ 2917751 h 6858000"/>
              <a:gd name="connsiteX264" fmla="*/ 4876903 w 5362575"/>
              <a:gd name="connsiteY264" fmla="*/ 2875527 h 6858000"/>
              <a:gd name="connsiteX265" fmla="*/ 4854383 w 5362575"/>
              <a:gd name="connsiteY265" fmla="*/ 2833304 h 6858000"/>
              <a:gd name="connsiteX266" fmla="*/ 4837494 w 5362575"/>
              <a:gd name="connsiteY266" fmla="*/ 2792488 h 6858000"/>
              <a:gd name="connsiteX267" fmla="*/ 4826235 w 5362575"/>
              <a:gd name="connsiteY267" fmla="*/ 2748857 h 6858000"/>
              <a:gd name="connsiteX268" fmla="*/ 4820605 w 5362575"/>
              <a:gd name="connsiteY268" fmla="*/ 2705226 h 6858000"/>
              <a:gd name="connsiteX269" fmla="*/ 4820605 w 5362575"/>
              <a:gd name="connsiteY269" fmla="*/ 2658781 h 6858000"/>
              <a:gd name="connsiteX270" fmla="*/ 4823420 w 5362575"/>
              <a:gd name="connsiteY270" fmla="*/ 2610927 h 6858000"/>
              <a:gd name="connsiteX271" fmla="*/ 4829049 w 5362575"/>
              <a:gd name="connsiteY271" fmla="*/ 2563074 h 6858000"/>
              <a:gd name="connsiteX272" fmla="*/ 4836087 w 5362575"/>
              <a:gd name="connsiteY272" fmla="*/ 2515221 h 6858000"/>
              <a:gd name="connsiteX273" fmla="*/ 4841716 w 5362575"/>
              <a:gd name="connsiteY273" fmla="*/ 2467368 h 6858000"/>
              <a:gd name="connsiteX274" fmla="*/ 4845939 w 5362575"/>
              <a:gd name="connsiteY274" fmla="*/ 2419515 h 6858000"/>
              <a:gd name="connsiteX275" fmla="*/ 4844531 w 5362575"/>
              <a:gd name="connsiteY275" fmla="*/ 2374477 h 6858000"/>
              <a:gd name="connsiteX276" fmla="*/ 4838902 w 5362575"/>
              <a:gd name="connsiteY276" fmla="*/ 2330846 h 6858000"/>
              <a:gd name="connsiteX277" fmla="*/ 4826235 w 5362575"/>
              <a:gd name="connsiteY277" fmla="*/ 2288622 h 6858000"/>
              <a:gd name="connsiteX278" fmla="*/ 4807938 w 5362575"/>
              <a:gd name="connsiteY278" fmla="*/ 2253436 h 6858000"/>
              <a:gd name="connsiteX279" fmla="*/ 4784011 w 5362575"/>
              <a:gd name="connsiteY279" fmla="*/ 2219658 h 6858000"/>
              <a:gd name="connsiteX280" fmla="*/ 4755862 w 5362575"/>
              <a:gd name="connsiteY280" fmla="*/ 2190101 h 6858000"/>
              <a:gd name="connsiteX281" fmla="*/ 4723491 w 5362575"/>
              <a:gd name="connsiteY281" fmla="*/ 2160545 h 6858000"/>
              <a:gd name="connsiteX282" fmla="*/ 4689712 w 5362575"/>
              <a:gd name="connsiteY282" fmla="*/ 2133803 h 6858000"/>
              <a:gd name="connsiteX283" fmla="*/ 4654526 w 5362575"/>
              <a:gd name="connsiteY283" fmla="*/ 2107062 h 6858000"/>
              <a:gd name="connsiteX284" fmla="*/ 4617933 w 5362575"/>
              <a:gd name="connsiteY284" fmla="*/ 2080320 h 6858000"/>
              <a:gd name="connsiteX285" fmla="*/ 4584154 w 5362575"/>
              <a:gd name="connsiteY285" fmla="*/ 2053579 h 6858000"/>
              <a:gd name="connsiteX286" fmla="*/ 4551782 w 5362575"/>
              <a:gd name="connsiteY286" fmla="*/ 2025430 h 6858000"/>
              <a:gd name="connsiteX287" fmla="*/ 4523634 w 5362575"/>
              <a:gd name="connsiteY287" fmla="*/ 1993059 h 6858000"/>
              <a:gd name="connsiteX288" fmla="*/ 4498300 w 5362575"/>
              <a:gd name="connsiteY288" fmla="*/ 1962095 h 6858000"/>
              <a:gd name="connsiteX289" fmla="*/ 4478595 w 5362575"/>
              <a:gd name="connsiteY289" fmla="*/ 1926909 h 6858000"/>
              <a:gd name="connsiteX290" fmla="*/ 4461706 w 5362575"/>
              <a:gd name="connsiteY290" fmla="*/ 1888908 h 6858000"/>
              <a:gd name="connsiteX291" fmla="*/ 4447632 w 5362575"/>
              <a:gd name="connsiteY291" fmla="*/ 1848092 h 6858000"/>
              <a:gd name="connsiteX292" fmla="*/ 4434964 w 5362575"/>
              <a:gd name="connsiteY292" fmla="*/ 1805868 h 6858000"/>
              <a:gd name="connsiteX293" fmla="*/ 4423705 w 5362575"/>
              <a:gd name="connsiteY293" fmla="*/ 1763645 h 6858000"/>
              <a:gd name="connsiteX294" fmla="*/ 4412445 w 5362575"/>
              <a:gd name="connsiteY294" fmla="*/ 1720014 h 6858000"/>
              <a:gd name="connsiteX295" fmla="*/ 4399778 w 5362575"/>
              <a:gd name="connsiteY295" fmla="*/ 1679198 h 6858000"/>
              <a:gd name="connsiteX296" fmla="*/ 4385704 w 5362575"/>
              <a:gd name="connsiteY296" fmla="*/ 1638382 h 6858000"/>
              <a:gd name="connsiteX297" fmla="*/ 4368815 w 5362575"/>
              <a:gd name="connsiteY297" fmla="*/ 1600381 h 6858000"/>
              <a:gd name="connsiteX298" fmla="*/ 4347703 w 5362575"/>
              <a:gd name="connsiteY298" fmla="*/ 1566603 h 6858000"/>
              <a:gd name="connsiteX299" fmla="*/ 4322369 w 5362575"/>
              <a:gd name="connsiteY299" fmla="*/ 1535639 h 6858000"/>
              <a:gd name="connsiteX300" fmla="*/ 4291405 w 5362575"/>
              <a:gd name="connsiteY300" fmla="*/ 1510305 h 6858000"/>
              <a:gd name="connsiteX301" fmla="*/ 4257626 w 5362575"/>
              <a:gd name="connsiteY301" fmla="*/ 1489193 h 6858000"/>
              <a:gd name="connsiteX302" fmla="*/ 4219625 w 5362575"/>
              <a:gd name="connsiteY302" fmla="*/ 1472304 h 6858000"/>
              <a:gd name="connsiteX303" fmla="*/ 4178809 w 5362575"/>
              <a:gd name="connsiteY303" fmla="*/ 1458229 h 6858000"/>
              <a:gd name="connsiteX304" fmla="*/ 4137993 w 5362575"/>
              <a:gd name="connsiteY304" fmla="*/ 1445562 h 6858000"/>
              <a:gd name="connsiteX305" fmla="*/ 4094363 w 5362575"/>
              <a:gd name="connsiteY305" fmla="*/ 1434303 h 6858000"/>
              <a:gd name="connsiteX306" fmla="*/ 4052139 w 5362575"/>
              <a:gd name="connsiteY306" fmla="*/ 1423043 h 6858000"/>
              <a:gd name="connsiteX307" fmla="*/ 4009916 w 5362575"/>
              <a:gd name="connsiteY307" fmla="*/ 1410376 h 6858000"/>
              <a:gd name="connsiteX308" fmla="*/ 3969100 w 5362575"/>
              <a:gd name="connsiteY308" fmla="*/ 1396302 h 6858000"/>
              <a:gd name="connsiteX309" fmla="*/ 3931099 w 5362575"/>
              <a:gd name="connsiteY309" fmla="*/ 1379412 h 6858000"/>
              <a:gd name="connsiteX310" fmla="*/ 3895913 w 5362575"/>
              <a:gd name="connsiteY310" fmla="*/ 1359708 h 6858000"/>
              <a:gd name="connsiteX311" fmla="*/ 3864949 w 5362575"/>
              <a:gd name="connsiteY311" fmla="*/ 1334374 h 6858000"/>
              <a:gd name="connsiteX312" fmla="*/ 3832578 w 5362575"/>
              <a:gd name="connsiteY312" fmla="*/ 1306225 h 6858000"/>
              <a:gd name="connsiteX313" fmla="*/ 3804429 w 5362575"/>
              <a:gd name="connsiteY313" fmla="*/ 1273854 h 6858000"/>
              <a:gd name="connsiteX314" fmla="*/ 3777687 w 5362575"/>
              <a:gd name="connsiteY314" fmla="*/ 1240075 h 6858000"/>
              <a:gd name="connsiteX315" fmla="*/ 3750946 w 5362575"/>
              <a:gd name="connsiteY315" fmla="*/ 1204889 h 6858000"/>
              <a:gd name="connsiteX316" fmla="*/ 3724204 w 5362575"/>
              <a:gd name="connsiteY316" fmla="*/ 1169703 h 6858000"/>
              <a:gd name="connsiteX317" fmla="*/ 3697463 w 5362575"/>
              <a:gd name="connsiteY317" fmla="*/ 1135924 h 6858000"/>
              <a:gd name="connsiteX318" fmla="*/ 3667907 w 5362575"/>
              <a:gd name="connsiteY318" fmla="*/ 1103553 h 6858000"/>
              <a:gd name="connsiteX319" fmla="*/ 3638350 w 5362575"/>
              <a:gd name="connsiteY319" fmla="*/ 1075404 h 6858000"/>
              <a:gd name="connsiteX320" fmla="*/ 3604572 w 5362575"/>
              <a:gd name="connsiteY320" fmla="*/ 1051478 h 6858000"/>
              <a:gd name="connsiteX321" fmla="*/ 3569385 w 5362575"/>
              <a:gd name="connsiteY321" fmla="*/ 1033181 h 6858000"/>
              <a:gd name="connsiteX322" fmla="*/ 3527162 w 5362575"/>
              <a:gd name="connsiteY322" fmla="*/ 1020514 h 6858000"/>
              <a:gd name="connsiteX323" fmla="*/ 3483531 w 5362575"/>
              <a:gd name="connsiteY323" fmla="*/ 1014884 h 6858000"/>
              <a:gd name="connsiteX324" fmla="*/ 3438493 w 5362575"/>
              <a:gd name="connsiteY324" fmla="*/ 1013477 h 6858000"/>
              <a:gd name="connsiteX325" fmla="*/ 3390640 w 5362575"/>
              <a:gd name="connsiteY325" fmla="*/ 1017699 h 6858000"/>
              <a:gd name="connsiteX326" fmla="*/ 3342787 w 5362575"/>
              <a:gd name="connsiteY326" fmla="*/ 1023329 h 6858000"/>
              <a:gd name="connsiteX327" fmla="*/ 3294933 w 5362575"/>
              <a:gd name="connsiteY327" fmla="*/ 1030366 h 6858000"/>
              <a:gd name="connsiteX328" fmla="*/ 3247080 w 5362575"/>
              <a:gd name="connsiteY328" fmla="*/ 1035996 h 6858000"/>
              <a:gd name="connsiteX329" fmla="*/ 3199227 w 5362575"/>
              <a:gd name="connsiteY329" fmla="*/ 1038811 h 6858000"/>
              <a:gd name="connsiteX330" fmla="*/ 3152781 w 5362575"/>
              <a:gd name="connsiteY330" fmla="*/ 1038811 h 6858000"/>
              <a:gd name="connsiteX331" fmla="*/ 3109151 w 5362575"/>
              <a:gd name="connsiteY331" fmla="*/ 1033181 h 6858000"/>
              <a:gd name="connsiteX332" fmla="*/ 3064112 w 5362575"/>
              <a:gd name="connsiteY332" fmla="*/ 1021921 h 6858000"/>
              <a:gd name="connsiteX333" fmla="*/ 3023296 w 5362575"/>
              <a:gd name="connsiteY333" fmla="*/ 1005032 h 6858000"/>
              <a:gd name="connsiteX334" fmla="*/ 2981073 w 5362575"/>
              <a:gd name="connsiteY334" fmla="*/ 982513 h 6858000"/>
              <a:gd name="connsiteX335" fmla="*/ 2938850 w 5362575"/>
              <a:gd name="connsiteY335" fmla="*/ 959994 h 6858000"/>
              <a:gd name="connsiteX336" fmla="*/ 2896626 w 5362575"/>
              <a:gd name="connsiteY336" fmla="*/ 934660 h 6858000"/>
              <a:gd name="connsiteX337" fmla="*/ 2855810 w 5362575"/>
              <a:gd name="connsiteY337" fmla="*/ 910733 h 6858000"/>
              <a:gd name="connsiteX338" fmla="*/ 2812180 w 5362575"/>
              <a:gd name="connsiteY338" fmla="*/ 889621 h 6858000"/>
              <a:gd name="connsiteX339" fmla="*/ 2769956 w 5362575"/>
              <a:gd name="connsiteY339" fmla="*/ 872732 h 6858000"/>
              <a:gd name="connsiteX340" fmla="*/ 2726325 w 5362575"/>
              <a:gd name="connsiteY340" fmla="*/ 861472 h 6858000"/>
              <a:gd name="connsiteX341" fmla="*/ 2681287 w 5362575"/>
              <a:gd name="connsiteY341" fmla="*/ 857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Lst>
            <a:rect l="l" t="t" r="r" b="b"/>
            <a:pathLst>
              <a:path w="5362575" h="6858000">
                <a:moveTo>
                  <a:pt x="0" y="0"/>
                </a:moveTo>
                <a:lnTo>
                  <a:pt x="5362575" y="0"/>
                </a:lnTo>
                <a:lnTo>
                  <a:pt x="5362575" y="6858000"/>
                </a:lnTo>
                <a:lnTo>
                  <a:pt x="0" y="6858000"/>
                </a:lnTo>
                <a:lnTo>
                  <a:pt x="0" y="0"/>
                </a:lnTo>
                <a:close/>
                <a:moveTo>
                  <a:pt x="2681287" y="857250"/>
                </a:moveTo>
                <a:lnTo>
                  <a:pt x="2636249" y="861472"/>
                </a:lnTo>
                <a:lnTo>
                  <a:pt x="2592618" y="872732"/>
                </a:lnTo>
                <a:lnTo>
                  <a:pt x="2550395" y="889621"/>
                </a:lnTo>
                <a:lnTo>
                  <a:pt x="2506764" y="910733"/>
                </a:lnTo>
                <a:lnTo>
                  <a:pt x="2465948" y="934660"/>
                </a:lnTo>
                <a:lnTo>
                  <a:pt x="2423725" y="959994"/>
                </a:lnTo>
                <a:lnTo>
                  <a:pt x="2381501" y="982513"/>
                </a:lnTo>
                <a:lnTo>
                  <a:pt x="2339278" y="1005032"/>
                </a:lnTo>
                <a:lnTo>
                  <a:pt x="2297055" y="1021921"/>
                </a:lnTo>
                <a:lnTo>
                  <a:pt x="2253424" y="1033181"/>
                </a:lnTo>
                <a:lnTo>
                  <a:pt x="2209793" y="1038811"/>
                </a:lnTo>
                <a:lnTo>
                  <a:pt x="2163347" y="1038811"/>
                </a:lnTo>
                <a:lnTo>
                  <a:pt x="2115494" y="1035996"/>
                </a:lnTo>
                <a:lnTo>
                  <a:pt x="2067641" y="1030366"/>
                </a:lnTo>
                <a:lnTo>
                  <a:pt x="2019788" y="1023329"/>
                </a:lnTo>
                <a:lnTo>
                  <a:pt x="1971934" y="1017699"/>
                </a:lnTo>
                <a:lnTo>
                  <a:pt x="1924081" y="1013477"/>
                </a:lnTo>
                <a:lnTo>
                  <a:pt x="1879043" y="1014884"/>
                </a:lnTo>
                <a:lnTo>
                  <a:pt x="1835412" y="1020514"/>
                </a:lnTo>
                <a:lnTo>
                  <a:pt x="1793189" y="1033181"/>
                </a:lnTo>
                <a:lnTo>
                  <a:pt x="1758003" y="1051478"/>
                </a:lnTo>
                <a:lnTo>
                  <a:pt x="1724224" y="1075404"/>
                </a:lnTo>
                <a:lnTo>
                  <a:pt x="1694668" y="1103553"/>
                </a:lnTo>
                <a:lnTo>
                  <a:pt x="1665111" y="1135924"/>
                </a:lnTo>
                <a:lnTo>
                  <a:pt x="1638370" y="1169703"/>
                </a:lnTo>
                <a:lnTo>
                  <a:pt x="1611628" y="1204889"/>
                </a:lnTo>
                <a:lnTo>
                  <a:pt x="1584887" y="1240075"/>
                </a:lnTo>
                <a:lnTo>
                  <a:pt x="1558145" y="1273854"/>
                </a:lnTo>
                <a:lnTo>
                  <a:pt x="1529996" y="1306225"/>
                </a:lnTo>
                <a:lnTo>
                  <a:pt x="1497625" y="1334374"/>
                </a:lnTo>
                <a:lnTo>
                  <a:pt x="1466661" y="1359708"/>
                </a:lnTo>
                <a:lnTo>
                  <a:pt x="1431475" y="1379412"/>
                </a:lnTo>
                <a:lnTo>
                  <a:pt x="1393474" y="1396302"/>
                </a:lnTo>
                <a:lnTo>
                  <a:pt x="1352658" y="1410376"/>
                </a:lnTo>
                <a:lnTo>
                  <a:pt x="1310435" y="1423043"/>
                </a:lnTo>
                <a:lnTo>
                  <a:pt x="1268212" y="1434303"/>
                </a:lnTo>
                <a:lnTo>
                  <a:pt x="1224581" y="1445562"/>
                </a:lnTo>
                <a:lnTo>
                  <a:pt x="1183765" y="1458229"/>
                </a:lnTo>
                <a:lnTo>
                  <a:pt x="1142949" y="1472304"/>
                </a:lnTo>
                <a:lnTo>
                  <a:pt x="1104948" y="1489193"/>
                </a:lnTo>
                <a:lnTo>
                  <a:pt x="1071169" y="1510305"/>
                </a:lnTo>
                <a:lnTo>
                  <a:pt x="1040205" y="1535639"/>
                </a:lnTo>
                <a:lnTo>
                  <a:pt x="1014871" y="1566603"/>
                </a:lnTo>
                <a:lnTo>
                  <a:pt x="993760" y="1600381"/>
                </a:lnTo>
                <a:lnTo>
                  <a:pt x="976870" y="1638382"/>
                </a:lnTo>
                <a:lnTo>
                  <a:pt x="962796" y="1679198"/>
                </a:lnTo>
                <a:lnTo>
                  <a:pt x="950129" y="1720014"/>
                </a:lnTo>
                <a:lnTo>
                  <a:pt x="938869" y="1763645"/>
                </a:lnTo>
                <a:lnTo>
                  <a:pt x="927610" y="1805868"/>
                </a:lnTo>
                <a:lnTo>
                  <a:pt x="914943" y="1848092"/>
                </a:lnTo>
                <a:lnTo>
                  <a:pt x="900868" y="1888908"/>
                </a:lnTo>
                <a:lnTo>
                  <a:pt x="883979" y="1926909"/>
                </a:lnTo>
                <a:lnTo>
                  <a:pt x="864275" y="1962095"/>
                </a:lnTo>
                <a:lnTo>
                  <a:pt x="838941" y="1993059"/>
                </a:lnTo>
                <a:lnTo>
                  <a:pt x="810792" y="2025430"/>
                </a:lnTo>
                <a:lnTo>
                  <a:pt x="778420" y="2053579"/>
                </a:lnTo>
                <a:lnTo>
                  <a:pt x="743234" y="2080320"/>
                </a:lnTo>
                <a:lnTo>
                  <a:pt x="708048" y="2107062"/>
                </a:lnTo>
                <a:lnTo>
                  <a:pt x="672862" y="2133803"/>
                </a:lnTo>
                <a:lnTo>
                  <a:pt x="639083" y="2160545"/>
                </a:lnTo>
                <a:lnTo>
                  <a:pt x="606712" y="2190101"/>
                </a:lnTo>
                <a:lnTo>
                  <a:pt x="578563" y="2219658"/>
                </a:lnTo>
                <a:lnTo>
                  <a:pt x="554637" y="2253436"/>
                </a:lnTo>
                <a:lnTo>
                  <a:pt x="536340" y="2288622"/>
                </a:lnTo>
                <a:lnTo>
                  <a:pt x="523673" y="2330846"/>
                </a:lnTo>
                <a:lnTo>
                  <a:pt x="518043" y="2374477"/>
                </a:lnTo>
                <a:lnTo>
                  <a:pt x="516635" y="2419515"/>
                </a:lnTo>
                <a:lnTo>
                  <a:pt x="520858" y="2467368"/>
                </a:lnTo>
                <a:lnTo>
                  <a:pt x="526488" y="2515221"/>
                </a:lnTo>
                <a:lnTo>
                  <a:pt x="533525" y="2563074"/>
                </a:lnTo>
                <a:lnTo>
                  <a:pt x="539155" y="2610927"/>
                </a:lnTo>
                <a:lnTo>
                  <a:pt x="541970" y="2658781"/>
                </a:lnTo>
                <a:lnTo>
                  <a:pt x="541970" y="2705226"/>
                </a:lnTo>
                <a:lnTo>
                  <a:pt x="536340" y="2748857"/>
                </a:lnTo>
                <a:lnTo>
                  <a:pt x="525080" y="2792488"/>
                </a:lnTo>
                <a:lnTo>
                  <a:pt x="508191" y="2833304"/>
                </a:lnTo>
                <a:lnTo>
                  <a:pt x="487079" y="2875527"/>
                </a:lnTo>
                <a:lnTo>
                  <a:pt x="463153" y="2917751"/>
                </a:lnTo>
                <a:lnTo>
                  <a:pt x="437819" y="2959974"/>
                </a:lnTo>
                <a:lnTo>
                  <a:pt x="413892" y="3000790"/>
                </a:lnTo>
                <a:lnTo>
                  <a:pt x="392780" y="3044421"/>
                </a:lnTo>
                <a:lnTo>
                  <a:pt x="375891" y="3086644"/>
                </a:lnTo>
                <a:lnTo>
                  <a:pt x="364631" y="3130275"/>
                </a:lnTo>
                <a:lnTo>
                  <a:pt x="360409" y="3175313"/>
                </a:lnTo>
                <a:lnTo>
                  <a:pt x="364631" y="3220351"/>
                </a:lnTo>
                <a:lnTo>
                  <a:pt x="375891" y="3263982"/>
                </a:lnTo>
                <a:lnTo>
                  <a:pt x="392780" y="3306206"/>
                </a:lnTo>
                <a:lnTo>
                  <a:pt x="413892" y="3349836"/>
                </a:lnTo>
                <a:lnTo>
                  <a:pt x="437819" y="3390652"/>
                </a:lnTo>
                <a:lnTo>
                  <a:pt x="463153" y="3432876"/>
                </a:lnTo>
                <a:lnTo>
                  <a:pt x="487079" y="3475099"/>
                </a:lnTo>
                <a:lnTo>
                  <a:pt x="508191" y="3517322"/>
                </a:lnTo>
                <a:lnTo>
                  <a:pt x="525080" y="3558138"/>
                </a:lnTo>
                <a:lnTo>
                  <a:pt x="536340" y="3601769"/>
                </a:lnTo>
                <a:lnTo>
                  <a:pt x="541970" y="3645400"/>
                </a:lnTo>
                <a:lnTo>
                  <a:pt x="541970" y="3691846"/>
                </a:lnTo>
                <a:lnTo>
                  <a:pt x="539155" y="3739699"/>
                </a:lnTo>
                <a:lnTo>
                  <a:pt x="533525" y="3787552"/>
                </a:lnTo>
                <a:lnTo>
                  <a:pt x="526488" y="3835405"/>
                </a:lnTo>
                <a:lnTo>
                  <a:pt x="520858" y="3883258"/>
                </a:lnTo>
                <a:lnTo>
                  <a:pt x="516635" y="3931111"/>
                </a:lnTo>
                <a:lnTo>
                  <a:pt x="518043" y="3976150"/>
                </a:lnTo>
                <a:lnTo>
                  <a:pt x="523673" y="4019781"/>
                </a:lnTo>
                <a:lnTo>
                  <a:pt x="536340" y="4062004"/>
                </a:lnTo>
                <a:lnTo>
                  <a:pt x="554637" y="4097190"/>
                </a:lnTo>
                <a:lnTo>
                  <a:pt x="578563" y="4130969"/>
                </a:lnTo>
                <a:lnTo>
                  <a:pt x="606712" y="4160525"/>
                </a:lnTo>
                <a:lnTo>
                  <a:pt x="639083" y="4190081"/>
                </a:lnTo>
                <a:lnTo>
                  <a:pt x="672862" y="4216823"/>
                </a:lnTo>
                <a:lnTo>
                  <a:pt x="708048" y="4243564"/>
                </a:lnTo>
                <a:lnTo>
                  <a:pt x="743234" y="4270306"/>
                </a:lnTo>
                <a:lnTo>
                  <a:pt x="778420" y="4297047"/>
                </a:lnTo>
                <a:lnTo>
                  <a:pt x="810792" y="4325196"/>
                </a:lnTo>
                <a:lnTo>
                  <a:pt x="838941" y="4357567"/>
                </a:lnTo>
                <a:lnTo>
                  <a:pt x="864275" y="4388531"/>
                </a:lnTo>
                <a:lnTo>
                  <a:pt x="883979" y="4423717"/>
                </a:lnTo>
                <a:lnTo>
                  <a:pt x="900868" y="4461718"/>
                </a:lnTo>
                <a:lnTo>
                  <a:pt x="914943" y="4502534"/>
                </a:lnTo>
                <a:lnTo>
                  <a:pt x="927610" y="4544758"/>
                </a:lnTo>
                <a:lnTo>
                  <a:pt x="938869" y="4586981"/>
                </a:lnTo>
                <a:lnTo>
                  <a:pt x="950129" y="4630612"/>
                </a:lnTo>
                <a:lnTo>
                  <a:pt x="962796" y="4671428"/>
                </a:lnTo>
                <a:lnTo>
                  <a:pt x="976870" y="4712244"/>
                </a:lnTo>
                <a:lnTo>
                  <a:pt x="993760" y="4750245"/>
                </a:lnTo>
                <a:lnTo>
                  <a:pt x="1014871" y="4784024"/>
                </a:lnTo>
                <a:lnTo>
                  <a:pt x="1040205" y="4814987"/>
                </a:lnTo>
                <a:lnTo>
                  <a:pt x="1071169" y="4840321"/>
                </a:lnTo>
                <a:lnTo>
                  <a:pt x="1104948" y="4861433"/>
                </a:lnTo>
                <a:lnTo>
                  <a:pt x="1142949" y="4878322"/>
                </a:lnTo>
                <a:lnTo>
                  <a:pt x="1183765" y="4892397"/>
                </a:lnTo>
                <a:lnTo>
                  <a:pt x="1224581" y="4905064"/>
                </a:lnTo>
                <a:lnTo>
                  <a:pt x="1268212" y="4916323"/>
                </a:lnTo>
                <a:lnTo>
                  <a:pt x="1310435" y="4927583"/>
                </a:lnTo>
                <a:lnTo>
                  <a:pt x="1352658" y="4940250"/>
                </a:lnTo>
                <a:lnTo>
                  <a:pt x="1393474" y="4954324"/>
                </a:lnTo>
                <a:lnTo>
                  <a:pt x="1431475" y="4971214"/>
                </a:lnTo>
                <a:lnTo>
                  <a:pt x="1466661" y="4990918"/>
                </a:lnTo>
                <a:lnTo>
                  <a:pt x="1497625" y="5016252"/>
                </a:lnTo>
                <a:lnTo>
                  <a:pt x="1529996" y="5044401"/>
                </a:lnTo>
                <a:lnTo>
                  <a:pt x="1558145" y="5076772"/>
                </a:lnTo>
                <a:lnTo>
                  <a:pt x="1584887" y="5110551"/>
                </a:lnTo>
                <a:lnTo>
                  <a:pt x="1611628" y="5145737"/>
                </a:lnTo>
                <a:lnTo>
                  <a:pt x="1638370" y="5180923"/>
                </a:lnTo>
                <a:lnTo>
                  <a:pt x="1665111" y="5214702"/>
                </a:lnTo>
                <a:lnTo>
                  <a:pt x="1694668" y="5247073"/>
                </a:lnTo>
                <a:lnTo>
                  <a:pt x="1724224" y="5275222"/>
                </a:lnTo>
                <a:lnTo>
                  <a:pt x="1758003" y="5299149"/>
                </a:lnTo>
                <a:lnTo>
                  <a:pt x="1793189" y="5317446"/>
                </a:lnTo>
                <a:lnTo>
                  <a:pt x="1835412" y="5330113"/>
                </a:lnTo>
                <a:lnTo>
                  <a:pt x="1879043" y="5335742"/>
                </a:lnTo>
                <a:lnTo>
                  <a:pt x="1924081" y="5337150"/>
                </a:lnTo>
                <a:lnTo>
                  <a:pt x="1971934" y="5332927"/>
                </a:lnTo>
                <a:lnTo>
                  <a:pt x="2019788" y="5327298"/>
                </a:lnTo>
                <a:lnTo>
                  <a:pt x="2067641" y="5320260"/>
                </a:lnTo>
                <a:lnTo>
                  <a:pt x="2115494" y="5314631"/>
                </a:lnTo>
                <a:lnTo>
                  <a:pt x="2163347" y="5311816"/>
                </a:lnTo>
                <a:lnTo>
                  <a:pt x="2209793" y="5311816"/>
                </a:lnTo>
                <a:lnTo>
                  <a:pt x="2253424" y="5317446"/>
                </a:lnTo>
                <a:lnTo>
                  <a:pt x="2297055" y="5328705"/>
                </a:lnTo>
                <a:lnTo>
                  <a:pt x="2339278" y="5345594"/>
                </a:lnTo>
                <a:lnTo>
                  <a:pt x="2381501" y="5368114"/>
                </a:lnTo>
                <a:lnTo>
                  <a:pt x="2423725" y="5390633"/>
                </a:lnTo>
                <a:lnTo>
                  <a:pt x="2465948" y="5415967"/>
                </a:lnTo>
                <a:lnTo>
                  <a:pt x="2506764" y="5439893"/>
                </a:lnTo>
                <a:lnTo>
                  <a:pt x="2550395" y="5461005"/>
                </a:lnTo>
                <a:lnTo>
                  <a:pt x="2592618" y="5477894"/>
                </a:lnTo>
                <a:lnTo>
                  <a:pt x="2636249" y="5489154"/>
                </a:lnTo>
                <a:lnTo>
                  <a:pt x="2681287" y="5493376"/>
                </a:lnTo>
                <a:lnTo>
                  <a:pt x="2726325" y="5489154"/>
                </a:lnTo>
                <a:lnTo>
                  <a:pt x="2769956" y="5477894"/>
                </a:lnTo>
                <a:lnTo>
                  <a:pt x="2812180" y="5461005"/>
                </a:lnTo>
                <a:lnTo>
                  <a:pt x="2855810" y="5439893"/>
                </a:lnTo>
                <a:lnTo>
                  <a:pt x="2896626" y="5415967"/>
                </a:lnTo>
                <a:lnTo>
                  <a:pt x="2938850" y="5390633"/>
                </a:lnTo>
                <a:lnTo>
                  <a:pt x="2981073" y="5368114"/>
                </a:lnTo>
                <a:lnTo>
                  <a:pt x="3023296" y="5345594"/>
                </a:lnTo>
                <a:lnTo>
                  <a:pt x="3064112" y="5328705"/>
                </a:lnTo>
                <a:lnTo>
                  <a:pt x="3109151" y="5317446"/>
                </a:lnTo>
                <a:lnTo>
                  <a:pt x="3152781" y="5311816"/>
                </a:lnTo>
                <a:lnTo>
                  <a:pt x="3199227" y="5311816"/>
                </a:lnTo>
                <a:lnTo>
                  <a:pt x="3247080" y="5314631"/>
                </a:lnTo>
                <a:lnTo>
                  <a:pt x="3294933" y="5320260"/>
                </a:lnTo>
                <a:lnTo>
                  <a:pt x="3342787" y="5327298"/>
                </a:lnTo>
                <a:lnTo>
                  <a:pt x="3390640" y="5332927"/>
                </a:lnTo>
                <a:lnTo>
                  <a:pt x="3438493" y="5337150"/>
                </a:lnTo>
                <a:lnTo>
                  <a:pt x="3483531" y="5335742"/>
                </a:lnTo>
                <a:lnTo>
                  <a:pt x="3527162" y="5330113"/>
                </a:lnTo>
                <a:lnTo>
                  <a:pt x="3569385" y="5317446"/>
                </a:lnTo>
                <a:lnTo>
                  <a:pt x="3604572" y="5299149"/>
                </a:lnTo>
                <a:lnTo>
                  <a:pt x="3638350" y="5275222"/>
                </a:lnTo>
                <a:lnTo>
                  <a:pt x="3667907" y="5247073"/>
                </a:lnTo>
                <a:lnTo>
                  <a:pt x="3697463" y="5214702"/>
                </a:lnTo>
                <a:lnTo>
                  <a:pt x="3724204" y="5180923"/>
                </a:lnTo>
                <a:lnTo>
                  <a:pt x="3750946" y="5145737"/>
                </a:lnTo>
                <a:lnTo>
                  <a:pt x="3777687" y="5110551"/>
                </a:lnTo>
                <a:lnTo>
                  <a:pt x="3804429" y="5076772"/>
                </a:lnTo>
                <a:lnTo>
                  <a:pt x="3832578" y="5044401"/>
                </a:lnTo>
                <a:lnTo>
                  <a:pt x="3864949" y="5016252"/>
                </a:lnTo>
                <a:lnTo>
                  <a:pt x="3895913" y="4990918"/>
                </a:lnTo>
                <a:lnTo>
                  <a:pt x="3931099" y="4971214"/>
                </a:lnTo>
                <a:lnTo>
                  <a:pt x="3969100" y="4954324"/>
                </a:lnTo>
                <a:lnTo>
                  <a:pt x="4009916" y="4940250"/>
                </a:lnTo>
                <a:lnTo>
                  <a:pt x="4052139" y="4927583"/>
                </a:lnTo>
                <a:lnTo>
                  <a:pt x="4094363" y="4916323"/>
                </a:lnTo>
                <a:lnTo>
                  <a:pt x="4137993" y="4905064"/>
                </a:lnTo>
                <a:lnTo>
                  <a:pt x="4178809" y="4892397"/>
                </a:lnTo>
                <a:lnTo>
                  <a:pt x="4219625" y="4878322"/>
                </a:lnTo>
                <a:lnTo>
                  <a:pt x="4257626" y="4861433"/>
                </a:lnTo>
                <a:lnTo>
                  <a:pt x="4291405" y="4840321"/>
                </a:lnTo>
                <a:lnTo>
                  <a:pt x="4322369" y="4814987"/>
                </a:lnTo>
                <a:lnTo>
                  <a:pt x="4347703" y="4784024"/>
                </a:lnTo>
                <a:lnTo>
                  <a:pt x="4368815" y="4750245"/>
                </a:lnTo>
                <a:lnTo>
                  <a:pt x="4385704" y="4712244"/>
                </a:lnTo>
                <a:lnTo>
                  <a:pt x="4399778" y="4671428"/>
                </a:lnTo>
                <a:lnTo>
                  <a:pt x="4412445" y="4630612"/>
                </a:lnTo>
                <a:lnTo>
                  <a:pt x="4423705" y="4586981"/>
                </a:lnTo>
                <a:lnTo>
                  <a:pt x="4434964" y="4544758"/>
                </a:lnTo>
                <a:lnTo>
                  <a:pt x="4447632" y="4502534"/>
                </a:lnTo>
                <a:lnTo>
                  <a:pt x="4461706" y="4461718"/>
                </a:lnTo>
                <a:lnTo>
                  <a:pt x="4478595" y="4423717"/>
                </a:lnTo>
                <a:lnTo>
                  <a:pt x="4498300" y="4388531"/>
                </a:lnTo>
                <a:lnTo>
                  <a:pt x="4523634" y="4357567"/>
                </a:lnTo>
                <a:lnTo>
                  <a:pt x="4551782" y="4325196"/>
                </a:lnTo>
                <a:lnTo>
                  <a:pt x="4584154" y="4297047"/>
                </a:lnTo>
                <a:lnTo>
                  <a:pt x="4617933" y="4270306"/>
                </a:lnTo>
                <a:lnTo>
                  <a:pt x="4654526" y="4243564"/>
                </a:lnTo>
                <a:lnTo>
                  <a:pt x="4689712" y="4216823"/>
                </a:lnTo>
                <a:lnTo>
                  <a:pt x="4723491" y="4190081"/>
                </a:lnTo>
                <a:lnTo>
                  <a:pt x="4755862" y="4160525"/>
                </a:lnTo>
                <a:lnTo>
                  <a:pt x="4784011" y="4130969"/>
                </a:lnTo>
                <a:lnTo>
                  <a:pt x="4807938" y="4097190"/>
                </a:lnTo>
                <a:lnTo>
                  <a:pt x="4826235" y="4062004"/>
                </a:lnTo>
                <a:lnTo>
                  <a:pt x="4838902" y="4019781"/>
                </a:lnTo>
                <a:lnTo>
                  <a:pt x="4844531" y="3976150"/>
                </a:lnTo>
                <a:lnTo>
                  <a:pt x="4845939" y="3931111"/>
                </a:lnTo>
                <a:lnTo>
                  <a:pt x="4841716" y="3883258"/>
                </a:lnTo>
                <a:lnTo>
                  <a:pt x="4836087" y="3835405"/>
                </a:lnTo>
                <a:lnTo>
                  <a:pt x="4829049" y="3787552"/>
                </a:lnTo>
                <a:lnTo>
                  <a:pt x="4823420" y="3739699"/>
                </a:lnTo>
                <a:lnTo>
                  <a:pt x="4820605" y="3691846"/>
                </a:lnTo>
                <a:lnTo>
                  <a:pt x="4820605" y="3645400"/>
                </a:lnTo>
                <a:lnTo>
                  <a:pt x="4826235" y="3601769"/>
                </a:lnTo>
                <a:lnTo>
                  <a:pt x="4837494" y="3558138"/>
                </a:lnTo>
                <a:lnTo>
                  <a:pt x="4854383" y="3517322"/>
                </a:lnTo>
                <a:lnTo>
                  <a:pt x="4876903" y="3475099"/>
                </a:lnTo>
                <a:lnTo>
                  <a:pt x="4899422" y="3432876"/>
                </a:lnTo>
                <a:lnTo>
                  <a:pt x="4924756" y="3390652"/>
                </a:lnTo>
                <a:lnTo>
                  <a:pt x="4948682" y="3349836"/>
                </a:lnTo>
                <a:lnTo>
                  <a:pt x="4969794" y="3306206"/>
                </a:lnTo>
                <a:lnTo>
                  <a:pt x="4986683" y="3263982"/>
                </a:lnTo>
                <a:lnTo>
                  <a:pt x="4997943" y="3220351"/>
                </a:lnTo>
                <a:lnTo>
                  <a:pt x="5002165" y="3175313"/>
                </a:lnTo>
                <a:lnTo>
                  <a:pt x="4997943" y="3130275"/>
                </a:lnTo>
                <a:lnTo>
                  <a:pt x="4986683" y="3086644"/>
                </a:lnTo>
                <a:lnTo>
                  <a:pt x="4969794" y="3044421"/>
                </a:lnTo>
                <a:lnTo>
                  <a:pt x="4948682" y="3000790"/>
                </a:lnTo>
                <a:lnTo>
                  <a:pt x="4924756" y="2959974"/>
                </a:lnTo>
                <a:lnTo>
                  <a:pt x="4899422" y="2917751"/>
                </a:lnTo>
                <a:lnTo>
                  <a:pt x="4876903" y="2875527"/>
                </a:lnTo>
                <a:lnTo>
                  <a:pt x="4854383" y="2833304"/>
                </a:lnTo>
                <a:lnTo>
                  <a:pt x="4837494" y="2792488"/>
                </a:lnTo>
                <a:lnTo>
                  <a:pt x="4826235" y="2748857"/>
                </a:lnTo>
                <a:lnTo>
                  <a:pt x="4820605" y="2705226"/>
                </a:lnTo>
                <a:lnTo>
                  <a:pt x="4820605" y="2658781"/>
                </a:lnTo>
                <a:lnTo>
                  <a:pt x="4823420" y="2610927"/>
                </a:lnTo>
                <a:lnTo>
                  <a:pt x="4829049" y="2563074"/>
                </a:lnTo>
                <a:lnTo>
                  <a:pt x="4836087" y="2515221"/>
                </a:lnTo>
                <a:lnTo>
                  <a:pt x="4841716" y="2467368"/>
                </a:lnTo>
                <a:lnTo>
                  <a:pt x="4845939" y="2419515"/>
                </a:lnTo>
                <a:lnTo>
                  <a:pt x="4844531" y="2374477"/>
                </a:lnTo>
                <a:lnTo>
                  <a:pt x="4838902" y="2330846"/>
                </a:lnTo>
                <a:lnTo>
                  <a:pt x="4826235" y="2288622"/>
                </a:lnTo>
                <a:lnTo>
                  <a:pt x="4807938" y="2253436"/>
                </a:lnTo>
                <a:lnTo>
                  <a:pt x="4784011" y="2219658"/>
                </a:lnTo>
                <a:lnTo>
                  <a:pt x="4755862" y="2190101"/>
                </a:lnTo>
                <a:lnTo>
                  <a:pt x="4723491" y="2160545"/>
                </a:lnTo>
                <a:lnTo>
                  <a:pt x="4689712" y="2133803"/>
                </a:lnTo>
                <a:lnTo>
                  <a:pt x="4654526" y="2107062"/>
                </a:lnTo>
                <a:lnTo>
                  <a:pt x="4617933" y="2080320"/>
                </a:lnTo>
                <a:lnTo>
                  <a:pt x="4584154" y="2053579"/>
                </a:lnTo>
                <a:lnTo>
                  <a:pt x="4551782" y="2025430"/>
                </a:lnTo>
                <a:lnTo>
                  <a:pt x="4523634" y="1993059"/>
                </a:lnTo>
                <a:lnTo>
                  <a:pt x="4498300" y="1962095"/>
                </a:lnTo>
                <a:lnTo>
                  <a:pt x="4478595" y="1926909"/>
                </a:lnTo>
                <a:lnTo>
                  <a:pt x="4461706" y="1888908"/>
                </a:lnTo>
                <a:lnTo>
                  <a:pt x="4447632" y="1848092"/>
                </a:lnTo>
                <a:lnTo>
                  <a:pt x="4434964" y="1805868"/>
                </a:lnTo>
                <a:lnTo>
                  <a:pt x="4423705" y="1763645"/>
                </a:lnTo>
                <a:lnTo>
                  <a:pt x="4412445" y="1720014"/>
                </a:lnTo>
                <a:lnTo>
                  <a:pt x="4399778" y="1679198"/>
                </a:lnTo>
                <a:lnTo>
                  <a:pt x="4385704" y="1638382"/>
                </a:lnTo>
                <a:lnTo>
                  <a:pt x="4368815" y="1600381"/>
                </a:lnTo>
                <a:lnTo>
                  <a:pt x="4347703" y="1566603"/>
                </a:lnTo>
                <a:lnTo>
                  <a:pt x="4322369" y="1535639"/>
                </a:lnTo>
                <a:lnTo>
                  <a:pt x="4291405" y="1510305"/>
                </a:lnTo>
                <a:lnTo>
                  <a:pt x="4257626" y="1489193"/>
                </a:lnTo>
                <a:lnTo>
                  <a:pt x="4219625" y="1472304"/>
                </a:lnTo>
                <a:lnTo>
                  <a:pt x="4178809" y="1458229"/>
                </a:lnTo>
                <a:lnTo>
                  <a:pt x="4137993" y="1445562"/>
                </a:lnTo>
                <a:lnTo>
                  <a:pt x="4094363" y="1434303"/>
                </a:lnTo>
                <a:lnTo>
                  <a:pt x="4052139" y="1423043"/>
                </a:lnTo>
                <a:lnTo>
                  <a:pt x="4009916" y="1410376"/>
                </a:lnTo>
                <a:lnTo>
                  <a:pt x="3969100" y="1396302"/>
                </a:lnTo>
                <a:lnTo>
                  <a:pt x="3931099" y="1379412"/>
                </a:lnTo>
                <a:lnTo>
                  <a:pt x="3895913" y="1359708"/>
                </a:lnTo>
                <a:lnTo>
                  <a:pt x="3864949" y="1334374"/>
                </a:lnTo>
                <a:lnTo>
                  <a:pt x="3832578" y="1306225"/>
                </a:lnTo>
                <a:lnTo>
                  <a:pt x="3804429" y="1273854"/>
                </a:lnTo>
                <a:lnTo>
                  <a:pt x="3777687" y="1240075"/>
                </a:lnTo>
                <a:lnTo>
                  <a:pt x="3750946" y="1204889"/>
                </a:lnTo>
                <a:lnTo>
                  <a:pt x="3724204" y="1169703"/>
                </a:lnTo>
                <a:lnTo>
                  <a:pt x="3697463" y="1135924"/>
                </a:lnTo>
                <a:lnTo>
                  <a:pt x="3667907" y="1103553"/>
                </a:lnTo>
                <a:lnTo>
                  <a:pt x="3638350" y="1075404"/>
                </a:lnTo>
                <a:lnTo>
                  <a:pt x="3604572" y="1051478"/>
                </a:lnTo>
                <a:lnTo>
                  <a:pt x="3569385" y="1033181"/>
                </a:lnTo>
                <a:lnTo>
                  <a:pt x="3527162" y="1020514"/>
                </a:lnTo>
                <a:lnTo>
                  <a:pt x="3483531" y="1014884"/>
                </a:lnTo>
                <a:lnTo>
                  <a:pt x="3438493" y="1013477"/>
                </a:lnTo>
                <a:lnTo>
                  <a:pt x="3390640" y="1017699"/>
                </a:lnTo>
                <a:lnTo>
                  <a:pt x="3342787" y="1023329"/>
                </a:lnTo>
                <a:lnTo>
                  <a:pt x="3294933" y="1030366"/>
                </a:lnTo>
                <a:lnTo>
                  <a:pt x="3247080" y="1035996"/>
                </a:lnTo>
                <a:lnTo>
                  <a:pt x="3199227" y="1038811"/>
                </a:lnTo>
                <a:lnTo>
                  <a:pt x="3152781" y="1038811"/>
                </a:lnTo>
                <a:lnTo>
                  <a:pt x="3109151" y="1033181"/>
                </a:lnTo>
                <a:lnTo>
                  <a:pt x="3064112" y="1021921"/>
                </a:lnTo>
                <a:lnTo>
                  <a:pt x="3023296" y="1005032"/>
                </a:lnTo>
                <a:lnTo>
                  <a:pt x="2981073" y="982513"/>
                </a:lnTo>
                <a:lnTo>
                  <a:pt x="2938850" y="959994"/>
                </a:lnTo>
                <a:lnTo>
                  <a:pt x="2896626" y="934660"/>
                </a:lnTo>
                <a:lnTo>
                  <a:pt x="2855810" y="910733"/>
                </a:lnTo>
                <a:lnTo>
                  <a:pt x="2812180" y="889621"/>
                </a:lnTo>
                <a:lnTo>
                  <a:pt x="2769956" y="872732"/>
                </a:lnTo>
                <a:lnTo>
                  <a:pt x="2726325" y="861472"/>
                </a:lnTo>
                <a:lnTo>
                  <a:pt x="2681287" y="857250"/>
                </a:lnTo>
                <a:close/>
              </a:path>
            </a:pathLst>
          </a:custGeom>
          <a:solidFill>
            <a:schemeClr val="tx2"/>
          </a:solidFill>
          <a:ln w="101600">
            <a:noFill/>
            <a:prstDash val="solid"/>
            <a:round/>
            <a:headEnd/>
            <a:tailEnd/>
          </a:ln>
        </p:spPr>
      </p:sp>
      <p:sp>
        <p:nvSpPr>
          <p:cNvPr id="22" name="Rectangle 16">
            <a:extLst>
              <a:ext uri="{FF2B5EF4-FFF2-40B4-BE49-F238E27FC236}">
                <a16:creationId xmlns:a16="http://schemas.microsoft.com/office/drawing/2014/main" id="{8E2004CB-520C-4EB0-8EB4-5A457A3C83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362574" y="0"/>
            <a:ext cx="76202" cy="6858000"/>
          </a:xfrm>
          <a:prstGeom prst="rect">
            <a:avLst/>
          </a:prstGeom>
          <a:solidFill>
            <a:schemeClr val="bg2"/>
          </a:solidFill>
          <a:ln w="0">
            <a:noFill/>
            <a:prstDash val="solid"/>
            <a:round/>
            <a:headEnd/>
            <a:tailEnd/>
          </a:ln>
        </p:spPr>
        <p:txBody>
          <a:bodyPr rtlCol="0" anchor="ctr"/>
          <a:lstStyle/>
          <a:p>
            <a:pPr algn="ctr"/>
            <a:endParaRPr lang="en-US"/>
          </a:p>
        </p:txBody>
      </p:sp>
      <p:sp>
        <p:nvSpPr>
          <p:cNvPr id="5" name="TextBox 4">
            <a:extLst>
              <a:ext uri="{FF2B5EF4-FFF2-40B4-BE49-F238E27FC236}">
                <a16:creationId xmlns:a16="http://schemas.microsoft.com/office/drawing/2014/main" id="{52617C26-E286-B541-ACC3-DBE14D45A3BC}"/>
              </a:ext>
            </a:extLst>
          </p:cNvPr>
          <p:cNvSpPr txBox="1"/>
          <p:nvPr/>
        </p:nvSpPr>
        <p:spPr>
          <a:xfrm>
            <a:off x="5938657" y="4683211"/>
            <a:ext cx="6035040" cy="1631216"/>
          </a:xfrm>
          <a:prstGeom prst="rect">
            <a:avLst/>
          </a:prstGeom>
          <a:noFill/>
        </p:spPr>
        <p:txBody>
          <a:bodyPr wrap="square" rtlCol="0">
            <a:spAutoFit/>
          </a:bodyPr>
          <a:lstStyle/>
          <a:p>
            <a:r>
              <a:rPr lang="en-GB" sz="2000" dirty="0"/>
              <a:t>Unfortunately,  Amur leopards are one of the world’s most endangered big cats. They are Critically Endangered and between 2014 and 2015, there were only around 92 Amur leopards left within their natural range. That number is now estimated to be less than 70.</a:t>
            </a:r>
            <a:endParaRPr lang="en-US" sz="2000" dirty="0"/>
          </a:p>
        </p:txBody>
      </p:sp>
    </p:spTree>
    <p:extLst>
      <p:ext uri="{BB962C8B-B14F-4D97-AF65-F5344CB8AC3E}">
        <p14:creationId xmlns:p14="http://schemas.microsoft.com/office/powerpoint/2010/main" val="5385296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71F5A5-5B85-744B-A3A8-290D19405D98}"/>
              </a:ext>
            </a:extLst>
          </p:cNvPr>
          <p:cNvSpPr>
            <a:spLocks noGrp="1"/>
          </p:cNvSpPr>
          <p:nvPr>
            <p:ph idx="1"/>
          </p:nvPr>
        </p:nvSpPr>
        <p:spPr>
          <a:xfrm>
            <a:off x="1251678" y="444843"/>
            <a:ext cx="10178322" cy="5434749"/>
          </a:xfrm>
        </p:spPr>
        <p:txBody>
          <a:bodyPr/>
          <a:lstStyle/>
          <a:p>
            <a:pPr marL="0" indent="0">
              <a:buNone/>
            </a:pPr>
            <a:r>
              <a:rPr lang="en-GB" sz="2800" b="1" dirty="0"/>
              <a:t>What is the world's most endangered sea turtle?</a:t>
            </a:r>
          </a:p>
          <a:p>
            <a:pPr marL="0" indent="0">
              <a:buNone/>
            </a:pPr>
            <a:endParaRPr lang="en-GB" sz="2800" b="1" dirty="0"/>
          </a:p>
          <a:p>
            <a:pPr marL="0" indent="0">
              <a:buNone/>
            </a:pPr>
            <a:endParaRPr lang="en-GB" sz="2800" b="1" dirty="0"/>
          </a:p>
          <a:p>
            <a:pPr marL="0" indent="0">
              <a:buNone/>
            </a:pPr>
            <a:r>
              <a:rPr lang="en-GB" sz="2800" dirty="0"/>
              <a:t>a. Kemp's Ridley Sea turtle</a:t>
            </a:r>
          </a:p>
          <a:p>
            <a:pPr marL="0" indent="0">
              <a:buNone/>
            </a:pPr>
            <a:r>
              <a:rPr lang="en-GB" sz="2800" dirty="0"/>
              <a:t>b. Leatherbacks</a:t>
            </a:r>
          </a:p>
          <a:p>
            <a:pPr marL="0" indent="0">
              <a:buNone/>
            </a:pPr>
            <a:r>
              <a:rPr lang="en-GB" sz="2800" dirty="0"/>
              <a:t>c. Loggerheads</a:t>
            </a:r>
          </a:p>
          <a:p>
            <a:pPr marL="0" indent="0">
              <a:buNone/>
            </a:pPr>
            <a:endParaRPr lang="en-US" dirty="0"/>
          </a:p>
        </p:txBody>
      </p:sp>
      <p:sp>
        <p:nvSpPr>
          <p:cNvPr id="4" name="Rectangle 1">
            <a:extLst>
              <a:ext uri="{FF2B5EF4-FFF2-40B4-BE49-F238E27FC236}">
                <a16:creationId xmlns:a16="http://schemas.microsoft.com/office/drawing/2014/main" id="{9A1F4537-CB39-1C4A-9A66-79F70B4EA057}"/>
              </a:ext>
            </a:extLst>
          </p:cNvPr>
          <p:cNvSpPr>
            <a:spLocks noChangeArrowheads="1"/>
          </p:cNvSpPr>
          <p:nvPr/>
        </p:nvSpPr>
        <p:spPr bwMode="auto">
          <a:xfrm>
            <a:off x="0" y="-138499"/>
            <a:ext cx="6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 name="AutoShape 2">
            <a:extLst>
              <a:ext uri="{FF2B5EF4-FFF2-40B4-BE49-F238E27FC236}">
                <a16:creationId xmlns:a16="http://schemas.microsoft.com/office/drawing/2014/main" id="{97A3D4CD-B52A-B041-9239-15C42C44AEEE}"/>
              </a:ext>
            </a:extLst>
          </p:cNvPr>
          <p:cNvSpPr>
            <a:spLocks noChangeAspect="1" noChangeArrowheads="1"/>
          </p:cNvSpPr>
          <p:nvPr/>
        </p:nvSpPr>
        <p:spPr bwMode="auto">
          <a:xfrm>
            <a:off x="92075" y="-639763"/>
            <a:ext cx="317500" cy="317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3">
            <a:extLst>
              <a:ext uri="{FF2B5EF4-FFF2-40B4-BE49-F238E27FC236}">
                <a16:creationId xmlns:a16="http://schemas.microsoft.com/office/drawing/2014/main" id="{D1F44E1A-7E06-2F45-9D6C-E0EA56E3CB17}"/>
              </a:ext>
            </a:extLst>
          </p:cNvPr>
          <p:cNvSpPr>
            <a:spLocks noChangeAspect="1" noChangeArrowheads="1"/>
          </p:cNvSpPr>
          <p:nvPr/>
        </p:nvSpPr>
        <p:spPr bwMode="auto">
          <a:xfrm>
            <a:off x="92075" y="-334963"/>
            <a:ext cx="317500" cy="317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4">
            <a:extLst>
              <a:ext uri="{FF2B5EF4-FFF2-40B4-BE49-F238E27FC236}">
                <a16:creationId xmlns:a16="http://schemas.microsoft.com/office/drawing/2014/main" id="{23830DD9-C143-1446-A681-32354696F816}"/>
              </a:ext>
            </a:extLst>
          </p:cNvPr>
          <p:cNvSpPr>
            <a:spLocks noChangeAspect="1" noChangeArrowheads="1"/>
          </p:cNvSpPr>
          <p:nvPr/>
        </p:nvSpPr>
        <p:spPr bwMode="auto">
          <a:xfrm>
            <a:off x="92075" y="-30163"/>
            <a:ext cx="317500" cy="3175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5">
            <a:extLst>
              <a:ext uri="{FF2B5EF4-FFF2-40B4-BE49-F238E27FC236}">
                <a16:creationId xmlns:a16="http://schemas.microsoft.com/office/drawing/2014/main" id="{12A6A6A2-D4DC-354E-A367-4630DC4A3896}"/>
              </a:ext>
            </a:extLst>
          </p:cNvPr>
          <p:cNvSpPr>
            <a:spLocks noChangeAspect="1" noChangeArrowheads="1"/>
          </p:cNvSpPr>
          <p:nvPr/>
        </p:nvSpPr>
        <p:spPr bwMode="auto">
          <a:xfrm>
            <a:off x="92075" y="274638"/>
            <a:ext cx="317500" cy="317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6">
            <a:extLst>
              <a:ext uri="{FF2B5EF4-FFF2-40B4-BE49-F238E27FC236}">
                <a16:creationId xmlns:a16="http://schemas.microsoft.com/office/drawing/2014/main" id="{F8626202-4C21-704D-AD11-FCBAC2345C58}"/>
              </a:ext>
            </a:extLst>
          </p:cNvPr>
          <p:cNvSpPr>
            <a:spLocks noChangeAspect="1" noChangeArrowheads="1"/>
          </p:cNvSpPr>
          <p:nvPr/>
        </p:nvSpPr>
        <p:spPr bwMode="auto">
          <a:xfrm>
            <a:off x="92075" y="579438"/>
            <a:ext cx="317500" cy="317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7932311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close up of a turtle&#10;&#10;Description automatically generated">
            <a:extLst>
              <a:ext uri="{FF2B5EF4-FFF2-40B4-BE49-F238E27FC236}">
                <a16:creationId xmlns:a16="http://schemas.microsoft.com/office/drawing/2014/main" id="{1A77B62F-9900-BE47-866C-D820619A0C6D}"/>
              </a:ext>
            </a:extLst>
          </p:cNvPr>
          <p:cNvPicPr>
            <a:picLocks noGrp="1" noChangeAspect="1"/>
          </p:cNvPicPr>
          <p:nvPr>
            <p:ph idx="1"/>
          </p:nvPr>
        </p:nvPicPr>
        <p:blipFill>
          <a:blip r:embed="rId2"/>
          <a:stretch>
            <a:fillRect/>
          </a:stretch>
        </p:blipFill>
        <p:spPr>
          <a:xfrm>
            <a:off x="2503300" y="1050325"/>
            <a:ext cx="7591028" cy="5262262"/>
          </a:xfrm>
        </p:spPr>
      </p:pic>
    </p:spTree>
    <p:extLst>
      <p:ext uri="{BB962C8B-B14F-4D97-AF65-F5344CB8AC3E}">
        <p14:creationId xmlns:p14="http://schemas.microsoft.com/office/powerpoint/2010/main" val="6396996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turtle on a sandy beach&#10;&#10;Description automatically generated">
            <a:extLst>
              <a:ext uri="{FF2B5EF4-FFF2-40B4-BE49-F238E27FC236}">
                <a16:creationId xmlns:a16="http://schemas.microsoft.com/office/drawing/2014/main" id="{38260D8C-E6A1-5745-A14B-D9AEB70A1C73}"/>
              </a:ext>
            </a:extLst>
          </p:cNvPr>
          <p:cNvPicPr>
            <a:picLocks noGrp="1" noChangeAspect="1"/>
          </p:cNvPicPr>
          <p:nvPr>
            <p:ph idx="1"/>
          </p:nvPr>
        </p:nvPicPr>
        <p:blipFill>
          <a:blip r:embed="rId2"/>
          <a:stretch>
            <a:fillRect/>
          </a:stretch>
        </p:blipFill>
        <p:spPr>
          <a:xfrm>
            <a:off x="2497755" y="865831"/>
            <a:ext cx="7686376" cy="5126338"/>
          </a:xfrm>
        </p:spPr>
      </p:pic>
    </p:spTree>
    <p:extLst>
      <p:ext uri="{BB962C8B-B14F-4D97-AF65-F5344CB8AC3E}">
        <p14:creationId xmlns:p14="http://schemas.microsoft.com/office/powerpoint/2010/main" val="14318505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71F5A5-5B85-744B-A3A8-290D19405D98}"/>
              </a:ext>
            </a:extLst>
          </p:cNvPr>
          <p:cNvSpPr>
            <a:spLocks noGrp="1"/>
          </p:cNvSpPr>
          <p:nvPr>
            <p:ph idx="1"/>
          </p:nvPr>
        </p:nvSpPr>
        <p:spPr>
          <a:xfrm>
            <a:off x="1251678" y="444843"/>
            <a:ext cx="10178322" cy="5434749"/>
          </a:xfrm>
        </p:spPr>
        <p:txBody>
          <a:bodyPr/>
          <a:lstStyle/>
          <a:p>
            <a:pPr marL="0" indent="0">
              <a:buNone/>
            </a:pPr>
            <a:r>
              <a:rPr lang="en-GB" sz="3200" dirty="0"/>
              <a:t>What is the world's most endangered sea turtle?</a:t>
            </a:r>
          </a:p>
          <a:p>
            <a:pPr marL="0" indent="0">
              <a:buNone/>
            </a:pPr>
            <a:endParaRPr lang="en-GB" sz="3200" dirty="0"/>
          </a:p>
          <a:p>
            <a:pPr marL="0" indent="0">
              <a:buNone/>
            </a:pPr>
            <a:endParaRPr lang="en-GB" sz="3200" dirty="0"/>
          </a:p>
          <a:p>
            <a:pPr marL="0" indent="0">
              <a:buNone/>
            </a:pPr>
            <a:endParaRPr lang="en-GB" sz="3200" dirty="0"/>
          </a:p>
          <a:p>
            <a:pPr marL="0" indent="0">
              <a:buNone/>
            </a:pPr>
            <a:r>
              <a:rPr lang="en-GB" sz="3200" dirty="0">
                <a:solidFill>
                  <a:srgbClr val="FF0000"/>
                </a:solidFill>
              </a:rPr>
              <a:t>a. Kemp's Ridley Sea turtle</a:t>
            </a:r>
          </a:p>
          <a:p>
            <a:pPr marL="0" indent="0">
              <a:buNone/>
            </a:pPr>
            <a:r>
              <a:rPr lang="en-GB" sz="3200" dirty="0"/>
              <a:t>b. Leatherbacks</a:t>
            </a:r>
          </a:p>
          <a:p>
            <a:pPr marL="0" indent="0">
              <a:buNone/>
            </a:pPr>
            <a:r>
              <a:rPr lang="en-GB" sz="3200" dirty="0"/>
              <a:t>c. Loggerheads</a:t>
            </a:r>
          </a:p>
          <a:p>
            <a:pPr marL="0" indent="0">
              <a:buNone/>
            </a:pPr>
            <a:endParaRPr lang="en-US" dirty="0"/>
          </a:p>
        </p:txBody>
      </p:sp>
      <p:sp>
        <p:nvSpPr>
          <p:cNvPr id="4" name="Rectangle 1">
            <a:extLst>
              <a:ext uri="{FF2B5EF4-FFF2-40B4-BE49-F238E27FC236}">
                <a16:creationId xmlns:a16="http://schemas.microsoft.com/office/drawing/2014/main" id="{9A1F4537-CB39-1C4A-9A66-79F70B4EA057}"/>
              </a:ext>
            </a:extLst>
          </p:cNvPr>
          <p:cNvSpPr>
            <a:spLocks noChangeArrowheads="1"/>
          </p:cNvSpPr>
          <p:nvPr/>
        </p:nvSpPr>
        <p:spPr bwMode="auto">
          <a:xfrm>
            <a:off x="0" y="-138499"/>
            <a:ext cx="6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 name="AutoShape 2">
            <a:extLst>
              <a:ext uri="{FF2B5EF4-FFF2-40B4-BE49-F238E27FC236}">
                <a16:creationId xmlns:a16="http://schemas.microsoft.com/office/drawing/2014/main" id="{97A3D4CD-B52A-B041-9239-15C42C44AEEE}"/>
              </a:ext>
            </a:extLst>
          </p:cNvPr>
          <p:cNvSpPr>
            <a:spLocks noChangeAspect="1" noChangeArrowheads="1"/>
          </p:cNvSpPr>
          <p:nvPr/>
        </p:nvSpPr>
        <p:spPr bwMode="auto">
          <a:xfrm>
            <a:off x="92075" y="-639763"/>
            <a:ext cx="317500" cy="317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3">
            <a:extLst>
              <a:ext uri="{FF2B5EF4-FFF2-40B4-BE49-F238E27FC236}">
                <a16:creationId xmlns:a16="http://schemas.microsoft.com/office/drawing/2014/main" id="{D1F44E1A-7E06-2F45-9D6C-E0EA56E3CB17}"/>
              </a:ext>
            </a:extLst>
          </p:cNvPr>
          <p:cNvSpPr>
            <a:spLocks noChangeAspect="1" noChangeArrowheads="1"/>
          </p:cNvSpPr>
          <p:nvPr/>
        </p:nvSpPr>
        <p:spPr bwMode="auto">
          <a:xfrm>
            <a:off x="92075" y="-334963"/>
            <a:ext cx="317500" cy="317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4">
            <a:extLst>
              <a:ext uri="{FF2B5EF4-FFF2-40B4-BE49-F238E27FC236}">
                <a16:creationId xmlns:a16="http://schemas.microsoft.com/office/drawing/2014/main" id="{23830DD9-C143-1446-A681-32354696F816}"/>
              </a:ext>
            </a:extLst>
          </p:cNvPr>
          <p:cNvSpPr>
            <a:spLocks noChangeAspect="1" noChangeArrowheads="1"/>
          </p:cNvSpPr>
          <p:nvPr/>
        </p:nvSpPr>
        <p:spPr bwMode="auto">
          <a:xfrm>
            <a:off x="92075" y="-30163"/>
            <a:ext cx="317500" cy="3175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5">
            <a:extLst>
              <a:ext uri="{FF2B5EF4-FFF2-40B4-BE49-F238E27FC236}">
                <a16:creationId xmlns:a16="http://schemas.microsoft.com/office/drawing/2014/main" id="{12A6A6A2-D4DC-354E-A367-4630DC4A3896}"/>
              </a:ext>
            </a:extLst>
          </p:cNvPr>
          <p:cNvSpPr>
            <a:spLocks noChangeAspect="1" noChangeArrowheads="1"/>
          </p:cNvSpPr>
          <p:nvPr/>
        </p:nvSpPr>
        <p:spPr bwMode="auto">
          <a:xfrm>
            <a:off x="92075" y="274638"/>
            <a:ext cx="317500" cy="317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6">
            <a:extLst>
              <a:ext uri="{FF2B5EF4-FFF2-40B4-BE49-F238E27FC236}">
                <a16:creationId xmlns:a16="http://schemas.microsoft.com/office/drawing/2014/main" id="{F8626202-4C21-704D-AD11-FCBAC2345C58}"/>
              </a:ext>
            </a:extLst>
          </p:cNvPr>
          <p:cNvSpPr>
            <a:spLocks noChangeAspect="1" noChangeArrowheads="1"/>
          </p:cNvSpPr>
          <p:nvPr/>
        </p:nvSpPr>
        <p:spPr bwMode="auto">
          <a:xfrm>
            <a:off x="92075" y="579438"/>
            <a:ext cx="317500" cy="317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99030708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0823398-F2B5-DC41-A196-6CAAF79C83CD}"/>
              </a:ext>
            </a:extLst>
          </p:cNvPr>
          <p:cNvSpPr>
            <a:spLocks noGrp="1"/>
          </p:cNvSpPr>
          <p:nvPr>
            <p:ph idx="1"/>
          </p:nvPr>
        </p:nvSpPr>
        <p:spPr>
          <a:xfrm>
            <a:off x="1226964" y="617839"/>
            <a:ext cx="10178322" cy="5263977"/>
          </a:xfrm>
        </p:spPr>
        <p:txBody>
          <a:bodyPr>
            <a:normAutofit fontScale="92500" lnSpcReduction="10000"/>
          </a:bodyPr>
          <a:lstStyle/>
          <a:p>
            <a:pPr marL="0" indent="0">
              <a:buNone/>
            </a:pPr>
            <a:endParaRPr lang="en-GB" sz="2800" dirty="0"/>
          </a:p>
          <a:p>
            <a:pPr marL="0" indent="0">
              <a:buNone/>
            </a:pPr>
            <a:r>
              <a:rPr lang="en-GB" sz="2800" dirty="0"/>
              <a:t>What happened to extinct animals? Why?</a:t>
            </a:r>
          </a:p>
          <a:p>
            <a:pPr marL="0" indent="0">
              <a:buNone/>
            </a:pPr>
            <a:endParaRPr lang="en-GB" dirty="0"/>
          </a:p>
          <a:p>
            <a:pPr marL="0" indent="0">
              <a:buNone/>
            </a:pPr>
            <a:endParaRPr lang="en-GB" dirty="0"/>
          </a:p>
          <a:p>
            <a:pPr marL="0" indent="0">
              <a:buNone/>
            </a:pPr>
            <a:r>
              <a:rPr lang="en-GB" sz="2400" dirty="0"/>
              <a:t>About two dozen species were declared extinct (or nearly so) in 2019, although the total number of species lost this year probably numbers in the thousands. Scientists typically wait years or even decades before declaring a species well and truly extinct, and even then only after conducting extensive searches.</a:t>
            </a:r>
          </a:p>
          <a:p>
            <a:pPr marL="0" indent="0">
              <a:buNone/>
            </a:pPr>
            <a:endParaRPr lang="en-GB" sz="2400" dirty="0"/>
          </a:p>
          <a:p>
            <a:pPr marL="0" indent="0">
              <a:buNone/>
            </a:pPr>
            <a:endParaRPr lang="en-GB" sz="2400" dirty="0"/>
          </a:p>
          <a:p>
            <a:pPr marL="0" indent="0">
              <a:buNone/>
            </a:pPr>
            <a:endParaRPr lang="en-GB" sz="2400" dirty="0"/>
          </a:p>
          <a:p>
            <a:pPr marL="0" indent="0">
              <a:buNone/>
            </a:pPr>
            <a:br>
              <a:rPr lang="en-GB" sz="2400" dirty="0"/>
            </a:br>
            <a:endParaRPr lang="en-GB" sz="2400"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35415318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Content Placeholder 13" descr="A screenshot of a cell phone&#10;&#10;Description automatically generated">
            <a:extLst>
              <a:ext uri="{FF2B5EF4-FFF2-40B4-BE49-F238E27FC236}">
                <a16:creationId xmlns:a16="http://schemas.microsoft.com/office/drawing/2014/main" id="{F411244B-CCC7-6D45-A5CD-D7AA5AC745D7}"/>
              </a:ext>
            </a:extLst>
          </p:cNvPr>
          <p:cNvPicPr>
            <a:picLocks noGrp="1" noChangeAspect="1"/>
          </p:cNvPicPr>
          <p:nvPr>
            <p:ph idx="1"/>
          </p:nvPr>
        </p:nvPicPr>
        <p:blipFill>
          <a:blip r:embed="rId2"/>
          <a:stretch>
            <a:fillRect/>
          </a:stretch>
        </p:blipFill>
        <p:spPr>
          <a:xfrm>
            <a:off x="1374518" y="2155102"/>
            <a:ext cx="10179050" cy="2547795"/>
          </a:xfrm>
        </p:spPr>
      </p:pic>
    </p:spTree>
    <p:extLst>
      <p:ext uri="{BB962C8B-B14F-4D97-AF65-F5344CB8AC3E}">
        <p14:creationId xmlns:p14="http://schemas.microsoft.com/office/powerpoint/2010/main" val="2015182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E0A7B49-62AD-8B4B-9617-37F1976FC886}"/>
              </a:ext>
            </a:extLst>
          </p:cNvPr>
          <p:cNvSpPr>
            <a:spLocks noGrp="1"/>
          </p:cNvSpPr>
          <p:nvPr>
            <p:ph idx="1"/>
          </p:nvPr>
        </p:nvSpPr>
        <p:spPr>
          <a:xfrm>
            <a:off x="1239321" y="385119"/>
            <a:ext cx="10178322" cy="5037273"/>
          </a:xfrm>
        </p:spPr>
        <p:txBody>
          <a:bodyPr/>
          <a:lstStyle/>
          <a:p>
            <a:pPr marL="0" indent="0">
              <a:buNone/>
            </a:pPr>
            <a:r>
              <a:rPr lang="en-GB" dirty="0"/>
              <a:t>The last individual of this Hawaiian tree snail, known as “Lonesome George,” died in captivity on New Year’s Day. Disease and invasive predators drove it to extinction. This tiny creature’s disappearance probably generated the most media attention of any lost species in 2019.</a:t>
            </a:r>
          </a:p>
          <a:p>
            <a:endParaRPr lang="en-US" dirty="0"/>
          </a:p>
        </p:txBody>
      </p:sp>
      <p:pic>
        <p:nvPicPr>
          <p:cNvPr id="5" name="Picture 4" descr="A close up of a snail&#10;&#10;Description automatically generated">
            <a:extLst>
              <a:ext uri="{FF2B5EF4-FFF2-40B4-BE49-F238E27FC236}">
                <a16:creationId xmlns:a16="http://schemas.microsoft.com/office/drawing/2014/main" id="{325C8010-75E9-844E-947B-DC95E3BA65C3}"/>
              </a:ext>
            </a:extLst>
          </p:cNvPr>
          <p:cNvPicPr>
            <a:picLocks noChangeAspect="1"/>
          </p:cNvPicPr>
          <p:nvPr/>
        </p:nvPicPr>
        <p:blipFill>
          <a:blip r:embed="rId2"/>
          <a:stretch>
            <a:fillRect/>
          </a:stretch>
        </p:blipFill>
        <p:spPr>
          <a:xfrm>
            <a:off x="2706129" y="1884625"/>
            <a:ext cx="6314304" cy="4714681"/>
          </a:xfrm>
          <a:prstGeom prst="rect">
            <a:avLst/>
          </a:prstGeom>
        </p:spPr>
      </p:pic>
    </p:spTree>
    <p:extLst>
      <p:ext uri="{BB962C8B-B14F-4D97-AF65-F5344CB8AC3E}">
        <p14:creationId xmlns:p14="http://schemas.microsoft.com/office/powerpoint/2010/main" val="192863324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CA595EC-7BF2-A14B-BF84-F0344F55D566}"/>
              </a:ext>
            </a:extLst>
          </p:cNvPr>
          <p:cNvSpPr>
            <a:spLocks noGrp="1"/>
          </p:cNvSpPr>
          <p:nvPr>
            <p:ph idx="1"/>
          </p:nvPr>
        </p:nvSpPr>
        <p:spPr>
          <a:xfrm>
            <a:off x="1507288" y="5906529"/>
            <a:ext cx="8609014" cy="2394987"/>
          </a:xfrm>
        </p:spPr>
        <p:txBody>
          <a:bodyPr/>
          <a:lstStyle/>
          <a:p>
            <a:pPr marL="0" indent="0" algn="ctr">
              <a:buNone/>
            </a:pPr>
            <a:r>
              <a:rPr lang="en-GB" dirty="0"/>
              <a:t>	</a:t>
            </a:r>
            <a:r>
              <a:rPr lang="en-GB" sz="3200" dirty="0"/>
              <a:t>Yellow-footed tortoise</a:t>
            </a:r>
            <a:endParaRPr lang="en-US" dirty="0"/>
          </a:p>
        </p:txBody>
      </p:sp>
      <p:pic>
        <p:nvPicPr>
          <p:cNvPr id="5" name="Picture 4" descr="A turtle eating a banana&#10;&#10;Description automatically generated">
            <a:extLst>
              <a:ext uri="{FF2B5EF4-FFF2-40B4-BE49-F238E27FC236}">
                <a16:creationId xmlns:a16="http://schemas.microsoft.com/office/drawing/2014/main" id="{4C1E7941-13F9-514B-88D5-868A08ADE4FE}"/>
              </a:ext>
            </a:extLst>
          </p:cNvPr>
          <p:cNvPicPr>
            <a:picLocks noChangeAspect="1"/>
          </p:cNvPicPr>
          <p:nvPr/>
        </p:nvPicPr>
        <p:blipFill>
          <a:blip r:embed="rId2"/>
          <a:stretch>
            <a:fillRect/>
          </a:stretch>
        </p:blipFill>
        <p:spPr>
          <a:xfrm>
            <a:off x="1747795" y="272707"/>
            <a:ext cx="8128000" cy="5422900"/>
          </a:xfrm>
          <a:prstGeom prst="rect">
            <a:avLst/>
          </a:prstGeom>
        </p:spPr>
      </p:pic>
    </p:spTree>
    <p:extLst>
      <p:ext uri="{BB962C8B-B14F-4D97-AF65-F5344CB8AC3E}">
        <p14:creationId xmlns:p14="http://schemas.microsoft.com/office/powerpoint/2010/main" val="4786419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263DFB7-DA13-D949-9228-F9B3E8DA9E2D}"/>
              </a:ext>
            </a:extLst>
          </p:cNvPr>
          <p:cNvSpPr>
            <a:spLocks noGrp="1"/>
          </p:cNvSpPr>
          <p:nvPr>
            <p:ph idx="1"/>
          </p:nvPr>
        </p:nvSpPr>
        <p:spPr>
          <a:xfrm>
            <a:off x="1226964" y="1396314"/>
            <a:ext cx="10178322" cy="5113473"/>
          </a:xfrm>
        </p:spPr>
        <p:txBody>
          <a:bodyPr>
            <a:normAutofit fontScale="92500" lnSpcReduction="20000"/>
          </a:bodyPr>
          <a:lstStyle/>
          <a:p>
            <a:pPr marL="0" indent="0" algn="ctr">
              <a:buNone/>
            </a:pPr>
            <a:r>
              <a:rPr lang="en-US" sz="4800" dirty="0"/>
              <a:t>Quiz Time!</a:t>
            </a:r>
          </a:p>
          <a:p>
            <a:pPr marL="0" indent="0" algn="ctr">
              <a:buNone/>
            </a:pPr>
            <a:endParaRPr lang="en-US" sz="4800" dirty="0"/>
          </a:p>
          <a:p>
            <a:pPr marL="0" indent="0" algn="ctr">
              <a:buNone/>
            </a:pPr>
            <a:r>
              <a:rPr lang="en-US" sz="28700" dirty="0"/>
              <a:t>?</a:t>
            </a:r>
          </a:p>
        </p:txBody>
      </p:sp>
    </p:spTree>
    <p:extLst>
      <p:ext uri="{BB962C8B-B14F-4D97-AF65-F5344CB8AC3E}">
        <p14:creationId xmlns:p14="http://schemas.microsoft.com/office/powerpoint/2010/main" val="288998309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B5EC12B-AD20-E24B-9CC1-D663EA3F6935}"/>
              </a:ext>
            </a:extLst>
          </p:cNvPr>
          <p:cNvSpPr>
            <a:spLocks noGrp="1"/>
          </p:cNvSpPr>
          <p:nvPr>
            <p:ph idx="1"/>
          </p:nvPr>
        </p:nvSpPr>
        <p:spPr>
          <a:xfrm>
            <a:off x="1251678" y="840259"/>
            <a:ext cx="10178322" cy="5039333"/>
          </a:xfrm>
        </p:spPr>
        <p:txBody>
          <a:bodyPr/>
          <a:lstStyle/>
          <a:p>
            <a:pPr marL="0" indent="0">
              <a:buNone/>
            </a:pPr>
            <a:r>
              <a:rPr lang="en-GB" sz="2400" b="1" dirty="0"/>
              <a:t>True or False? The polar bear was the first animal added to the Endangered Species list due to climate change.</a:t>
            </a:r>
          </a:p>
          <a:p>
            <a:endParaRPr lang="en-GB" sz="2400" b="1" dirty="0"/>
          </a:p>
          <a:p>
            <a:endParaRPr lang="en-GB" sz="2400" b="1" dirty="0"/>
          </a:p>
          <a:p>
            <a:pPr marL="0" indent="0">
              <a:buNone/>
            </a:pPr>
            <a:endParaRPr lang="en-GB" sz="2400" b="1" dirty="0"/>
          </a:p>
          <a:p>
            <a:r>
              <a:rPr lang="en-GB" sz="2400" b="1" dirty="0"/>
              <a:t>True </a:t>
            </a:r>
          </a:p>
          <a:p>
            <a:r>
              <a:rPr lang="en-GB" sz="2400" b="1" dirty="0"/>
              <a:t>False</a:t>
            </a:r>
          </a:p>
          <a:p>
            <a:endParaRPr lang="en-US" dirty="0"/>
          </a:p>
        </p:txBody>
      </p:sp>
    </p:spTree>
    <p:extLst>
      <p:ext uri="{BB962C8B-B14F-4D97-AF65-F5344CB8AC3E}">
        <p14:creationId xmlns:p14="http://schemas.microsoft.com/office/powerpoint/2010/main" val="32706049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reeform 6">
            <a:extLst>
              <a:ext uri="{FF2B5EF4-FFF2-40B4-BE49-F238E27FC236}">
                <a16:creationId xmlns:a16="http://schemas.microsoft.com/office/drawing/2014/main" id="{B217C2AD-51B4-40CE-A71F-F5D3F846D9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11" name="Rectangle 10">
            <a:extLst>
              <a:ext uri="{FF2B5EF4-FFF2-40B4-BE49-F238E27FC236}">
                <a16:creationId xmlns:a16="http://schemas.microsoft.com/office/drawing/2014/main" id="{6F1BF92E-23CF-4BFE-9E1F-C359BACFA3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3" name="Rectangle 12">
            <a:extLst>
              <a:ext uri="{FF2B5EF4-FFF2-40B4-BE49-F238E27FC236}">
                <a16:creationId xmlns:a16="http://schemas.microsoft.com/office/drawing/2014/main" id="{DFEF8384-2545-4ACD-9071-49DD1CFC4E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5" name="Freeform 22">
            <a:extLst>
              <a:ext uri="{FF2B5EF4-FFF2-40B4-BE49-F238E27FC236}">
                <a16:creationId xmlns:a16="http://schemas.microsoft.com/office/drawing/2014/main" id="{F77DB8FA-61A7-4DE7-A777-6D258D1724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1" y="0"/>
            <a:ext cx="4695443" cy="6858000"/>
          </a:xfrm>
          <a:custGeom>
            <a:avLst/>
            <a:gdLst>
              <a:gd name="connsiteX0" fmla="*/ 0 w 4992864"/>
              <a:gd name="connsiteY0" fmla="*/ 0 h 6858000"/>
              <a:gd name="connsiteX1" fmla="*/ 4813476 w 4992864"/>
              <a:gd name="connsiteY1" fmla="*/ 0 h 6858000"/>
              <a:gd name="connsiteX2" fmla="*/ 4818239 w 4992864"/>
              <a:gd name="connsiteY2" fmla="*/ 66675 h 6858000"/>
              <a:gd name="connsiteX3" fmla="*/ 4826176 w 4992864"/>
              <a:gd name="connsiteY3" fmla="*/ 122237 h 6858000"/>
              <a:gd name="connsiteX4" fmla="*/ 4835701 w 4992864"/>
              <a:gd name="connsiteY4" fmla="*/ 174625 h 6858000"/>
              <a:gd name="connsiteX5" fmla="*/ 4851576 w 4992864"/>
              <a:gd name="connsiteY5" fmla="*/ 217487 h 6858000"/>
              <a:gd name="connsiteX6" fmla="*/ 4867451 w 4992864"/>
              <a:gd name="connsiteY6" fmla="*/ 260350 h 6858000"/>
              <a:gd name="connsiteX7" fmla="*/ 4886501 w 4992864"/>
              <a:gd name="connsiteY7" fmla="*/ 296862 h 6858000"/>
              <a:gd name="connsiteX8" fmla="*/ 4905551 w 4992864"/>
              <a:gd name="connsiteY8" fmla="*/ 334962 h 6858000"/>
              <a:gd name="connsiteX9" fmla="*/ 4923014 w 4992864"/>
              <a:gd name="connsiteY9" fmla="*/ 369887 h 6858000"/>
              <a:gd name="connsiteX10" fmla="*/ 4940476 w 4992864"/>
              <a:gd name="connsiteY10" fmla="*/ 409575 h 6858000"/>
              <a:gd name="connsiteX11" fmla="*/ 4956351 w 4992864"/>
              <a:gd name="connsiteY11" fmla="*/ 450850 h 6858000"/>
              <a:gd name="connsiteX12" fmla="*/ 4970639 w 4992864"/>
              <a:gd name="connsiteY12" fmla="*/ 496887 h 6858000"/>
              <a:gd name="connsiteX13" fmla="*/ 4981751 w 4992864"/>
              <a:gd name="connsiteY13" fmla="*/ 546100 h 6858000"/>
              <a:gd name="connsiteX14" fmla="*/ 4989689 w 4992864"/>
              <a:gd name="connsiteY14" fmla="*/ 606425 h 6858000"/>
              <a:gd name="connsiteX15" fmla="*/ 4992864 w 4992864"/>
              <a:gd name="connsiteY15" fmla="*/ 673100 h 6858000"/>
              <a:gd name="connsiteX16" fmla="*/ 4989689 w 4992864"/>
              <a:gd name="connsiteY16" fmla="*/ 744537 h 6858000"/>
              <a:gd name="connsiteX17" fmla="*/ 4981751 w 4992864"/>
              <a:gd name="connsiteY17" fmla="*/ 801687 h 6858000"/>
              <a:gd name="connsiteX18" fmla="*/ 4970639 w 4992864"/>
              <a:gd name="connsiteY18" fmla="*/ 854075 h 6858000"/>
              <a:gd name="connsiteX19" fmla="*/ 4956351 w 4992864"/>
              <a:gd name="connsiteY19" fmla="*/ 901700 h 6858000"/>
              <a:gd name="connsiteX20" fmla="*/ 4940476 w 4992864"/>
              <a:gd name="connsiteY20" fmla="*/ 942975 h 6858000"/>
              <a:gd name="connsiteX21" fmla="*/ 4921426 w 4992864"/>
              <a:gd name="connsiteY21" fmla="*/ 981075 h 6858000"/>
              <a:gd name="connsiteX22" fmla="*/ 4902376 w 4992864"/>
              <a:gd name="connsiteY22" fmla="*/ 1017587 h 6858000"/>
              <a:gd name="connsiteX23" fmla="*/ 4883326 w 4992864"/>
              <a:gd name="connsiteY23" fmla="*/ 1055687 h 6858000"/>
              <a:gd name="connsiteX24" fmla="*/ 4865864 w 4992864"/>
              <a:gd name="connsiteY24" fmla="*/ 1095375 h 6858000"/>
              <a:gd name="connsiteX25" fmla="*/ 4848401 w 4992864"/>
              <a:gd name="connsiteY25" fmla="*/ 1136650 h 6858000"/>
              <a:gd name="connsiteX26" fmla="*/ 4834114 w 4992864"/>
              <a:gd name="connsiteY26" fmla="*/ 1182687 h 6858000"/>
              <a:gd name="connsiteX27" fmla="*/ 4824589 w 4992864"/>
              <a:gd name="connsiteY27" fmla="*/ 1235075 h 6858000"/>
              <a:gd name="connsiteX28" fmla="*/ 4815064 w 4992864"/>
              <a:gd name="connsiteY28" fmla="*/ 1295400 h 6858000"/>
              <a:gd name="connsiteX29" fmla="*/ 4813476 w 4992864"/>
              <a:gd name="connsiteY29" fmla="*/ 1363662 h 6858000"/>
              <a:gd name="connsiteX30" fmla="*/ 4815064 w 4992864"/>
              <a:gd name="connsiteY30" fmla="*/ 1431925 h 6858000"/>
              <a:gd name="connsiteX31" fmla="*/ 4824589 w 4992864"/>
              <a:gd name="connsiteY31" fmla="*/ 1492250 h 6858000"/>
              <a:gd name="connsiteX32" fmla="*/ 4834114 w 4992864"/>
              <a:gd name="connsiteY32" fmla="*/ 1544637 h 6858000"/>
              <a:gd name="connsiteX33" fmla="*/ 4848401 w 4992864"/>
              <a:gd name="connsiteY33" fmla="*/ 1589087 h 6858000"/>
              <a:gd name="connsiteX34" fmla="*/ 4865864 w 4992864"/>
              <a:gd name="connsiteY34" fmla="*/ 1631950 h 6858000"/>
              <a:gd name="connsiteX35" fmla="*/ 4883326 w 4992864"/>
              <a:gd name="connsiteY35" fmla="*/ 1671637 h 6858000"/>
              <a:gd name="connsiteX36" fmla="*/ 4902376 w 4992864"/>
              <a:gd name="connsiteY36" fmla="*/ 1708150 h 6858000"/>
              <a:gd name="connsiteX37" fmla="*/ 4921426 w 4992864"/>
              <a:gd name="connsiteY37" fmla="*/ 1743075 h 6858000"/>
              <a:gd name="connsiteX38" fmla="*/ 4940476 w 4992864"/>
              <a:gd name="connsiteY38" fmla="*/ 1782762 h 6858000"/>
              <a:gd name="connsiteX39" fmla="*/ 4956351 w 4992864"/>
              <a:gd name="connsiteY39" fmla="*/ 1824037 h 6858000"/>
              <a:gd name="connsiteX40" fmla="*/ 4970639 w 4992864"/>
              <a:gd name="connsiteY40" fmla="*/ 1870075 h 6858000"/>
              <a:gd name="connsiteX41" fmla="*/ 4981751 w 4992864"/>
              <a:gd name="connsiteY41" fmla="*/ 1922462 h 6858000"/>
              <a:gd name="connsiteX42" fmla="*/ 4989689 w 4992864"/>
              <a:gd name="connsiteY42" fmla="*/ 1982787 h 6858000"/>
              <a:gd name="connsiteX43" fmla="*/ 4992864 w 4992864"/>
              <a:gd name="connsiteY43" fmla="*/ 2051050 h 6858000"/>
              <a:gd name="connsiteX44" fmla="*/ 4989689 w 4992864"/>
              <a:gd name="connsiteY44" fmla="*/ 2119312 h 6858000"/>
              <a:gd name="connsiteX45" fmla="*/ 4981751 w 4992864"/>
              <a:gd name="connsiteY45" fmla="*/ 2179637 h 6858000"/>
              <a:gd name="connsiteX46" fmla="*/ 4970639 w 4992864"/>
              <a:gd name="connsiteY46" fmla="*/ 2232025 h 6858000"/>
              <a:gd name="connsiteX47" fmla="*/ 4956351 w 4992864"/>
              <a:gd name="connsiteY47" fmla="*/ 2278062 h 6858000"/>
              <a:gd name="connsiteX48" fmla="*/ 4940476 w 4992864"/>
              <a:gd name="connsiteY48" fmla="*/ 2319337 h 6858000"/>
              <a:gd name="connsiteX49" fmla="*/ 4921426 w 4992864"/>
              <a:gd name="connsiteY49" fmla="*/ 2359025 h 6858000"/>
              <a:gd name="connsiteX50" fmla="*/ 4902376 w 4992864"/>
              <a:gd name="connsiteY50" fmla="*/ 2395537 h 6858000"/>
              <a:gd name="connsiteX51" fmla="*/ 4883326 w 4992864"/>
              <a:gd name="connsiteY51" fmla="*/ 2433637 h 6858000"/>
              <a:gd name="connsiteX52" fmla="*/ 4865864 w 4992864"/>
              <a:gd name="connsiteY52" fmla="*/ 2471737 h 6858000"/>
              <a:gd name="connsiteX53" fmla="*/ 4848401 w 4992864"/>
              <a:gd name="connsiteY53" fmla="*/ 2513012 h 6858000"/>
              <a:gd name="connsiteX54" fmla="*/ 4834114 w 4992864"/>
              <a:gd name="connsiteY54" fmla="*/ 2560637 h 6858000"/>
              <a:gd name="connsiteX55" fmla="*/ 4824589 w 4992864"/>
              <a:gd name="connsiteY55" fmla="*/ 2613025 h 6858000"/>
              <a:gd name="connsiteX56" fmla="*/ 4815064 w 4992864"/>
              <a:gd name="connsiteY56" fmla="*/ 2671762 h 6858000"/>
              <a:gd name="connsiteX57" fmla="*/ 4813476 w 4992864"/>
              <a:gd name="connsiteY57" fmla="*/ 2741612 h 6858000"/>
              <a:gd name="connsiteX58" fmla="*/ 4815064 w 4992864"/>
              <a:gd name="connsiteY58" fmla="*/ 2809875 h 6858000"/>
              <a:gd name="connsiteX59" fmla="*/ 4824589 w 4992864"/>
              <a:gd name="connsiteY59" fmla="*/ 2868612 h 6858000"/>
              <a:gd name="connsiteX60" fmla="*/ 4834114 w 4992864"/>
              <a:gd name="connsiteY60" fmla="*/ 2922587 h 6858000"/>
              <a:gd name="connsiteX61" fmla="*/ 4848401 w 4992864"/>
              <a:gd name="connsiteY61" fmla="*/ 2967037 h 6858000"/>
              <a:gd name="connsiteX62" fmla="*/ 4865864 w 4992864"/>
              <a:gd name="connsiteY62" fmla="*/ 3009900 h 6858000"/>
              <a:gd name="connsiteX63" fmla="*/ 4883326 w 4992864"/>
              <a:gd name="connsiteY63" fmla="*/ 3046412 h 6858000"/>
              <a:gd name="connsiteX64" fmla="*/ 4902376 w 4992864"/>
              <a:gd name="connsiteY64" fmla="*/ 3084512 h 6858000"/>
              <a:gd name="connsiteX65" fmla="*/ 4921426 w 4992864"/>
              <a:gd name="connsiteY65" fmla="*/ 3121025 h 6858000"/>
              <a:gd name="connsiteX66" fmla="*/ 4940476 w 4992864"/>
              <a:gd name="connsiteY66" fmla="*/ 3160712 h 6858000"/>
              <a:gd name="connsiteX67" fmla="*/ 4956351 w 4992864"/>
              <a:gd name="connsiteY67" fmla="*/ 3201987 h 6858000"/>
              <a:gd name="connsiteX68" fmla="*/ 4970639 w 4992864"/>
              <a:gd name="connsiteY68" fmla="*/ 3248025 h 6858000"/>
              <a:gd name="connsiteX69" fmla="*/ 4981751 w 4992864"/>
              <a:gd name="connsiteY69" fmla="*/ 3300412 h 6858000"/>
              <a:gd name="connsiteX70" fmla="*/ 4989689 w 4992864"/>
              <a:gd name="connsiteY70" fmla="*/ 3360737 h 6858000"/>
              <a:gd name="connsiteX71" fmla="*/ 4992864 w 4992864"/>
              <a:gd name="connsiteY71" fmla="*/ 3427412 h 6858000"/>
              <a:gd name="connsiteX72" fmla="*/ 4989689 w 4992864"/>
              <a:gd name="connsiteY72" fmla="*/ 3497262 h 6858000"/>
              <a:gd name="connsiteX73" fmla="*/ 4981751 w 4992864"/>
              <a:gd name="connsiteY73" fmla="*/ 3557587 h 6858000"/>
              <a:gd name="connsiteX74" fmla="*/ 4970639 w 4992864"/>
              <a:gd name="connsiteY74" fmla="*/ 3609975 h 6858000"/>
              <a:gd name="connsiteX75" fmla="*/ 4956351 w 4992864"/>
              <a:gd name="connsiteY75" fmla="*/ 3656012 h 6858000"/>
              <a:gd name="connsiteX76" fmla="*/ 4940476 w 4992864"/>
              <a:gd name="connsiteY76" fmla="*/ 3697287 h 6858000"/>
              <a:gd name="connsiteX77" fmla="*/ 4921426 w 4992864"/>
              <a:gd name="connsiteY77" fmla="*/ 3736975 h 6858000"/>
              <a:gd name="connsiteX78" fmla="*/ 4883326 w 4992864"/>
              <a:gd name="connsiteY78" fmla="*/ 3811587 h 6858000"/>
              <a:gd name="connsiteX79" fmla="*/ 4865864 w 4992864"/>
              <a:gd name="connsiteY79" fmla="*/ 3848100 h 6858000"/>
              <a:gd name="connsiteX80" fmla="*/ 4848401 w 4992864"/>
              <a:gd name="connsiteY80" fmla="*/ 3890962 h 6858000"/>
              <a:gd name="connsiteX81" fmla="*/ 4834114 w 4992864"/>
              <a:gd name="connsiteY81" fmla="*/ 3935412 h 6858000"/>
              <a:gd name="connsiteX82" fmla="*/ 4824589 w 4992864"/>
              <a:gd name="connsiteY82" fmla="*/ 3987800 h 6858000"/>
              <a:gd name="connsiteX83" fmla="*/ 4815064 w 4992864"/>
              <a:gd name="connsiteY83" fmla="*/ 4048125 h 6858000"/>
              <a:gd name="connsiteX84" fmla="*/ 4813476 w 4992864"/>
              <a:gd name="connsiteY84" fmla="*/ 4116387 h 6858000"/>
              <a:gd name="connsiteX85" fmla="*/ 4815064 w 4992864"/>
              <a:gd name="connsiteY85" fmla="*/ 4186237 h 6858000"/>
              <a:gd name="connsiteX86" fmla="*/ 4824589 w 4992864"/>
              <a:gd name="connsiteY86" fmla="*/ 4244975 h 6858000"/>
              <a:gd name="connsiteX87" fmla="*/ 4834114 w 4992864"/>
              <a:gd name="connsiteY87" fmla="*/ 4297362 h 6858000"/>
              <a:gd name="connsiteX88" fmla="*/ 4848401 w 4992864"/>
              <a:gd name="connsiteY88" fmla="*/ 4343400 h 6858000"/>
              <a:gd name="connsiteX89" fmla="*/ 4865864 w 4992864"/>
              <a:gd name="connsiteY89" fmla="*/ 4386262 h 6858000"/>
              <a:gd name="connsiteX90" fmla="*/ 4883326 w 4992864"/>
              <a:gd name="connsiteY90" fmla="*/ 4424362 h 6858000"/>
              <a:gd name="connsiteX91" fmla="*/ 4921426 w 4992864"/>
              <a:gd name="connsiteY91" fmla="*/ 4498975 h 6858000"/>
              <a:gd name="connsiteX92" fmla="*/ 4940476 w 4992864"/>
              <a:gd name="connsiteY92" fmla="*/ 4537075 h 6858000"/>
              <a:gd name="connsiteX93" fmla="*/ 4956351 w 4992864"/>
              <a:gd name="connsiteY93" fmla="*/ 4579937 h 6858000"/>
              <a:gd name="connsiteX94" fmla="*/ 4970639 w 4992864"/>
              <a:gd name="connsiteY94" fmla="*/ 4625975 h 6858000"/>
              <a:gd name="connsiteX95" fmla="*/ 4981751 w 4992864"/>
              <a:gd name="connsiteY95" fmla="*/ 4678362 h 6858000"/>
              <a:gd name="connsiteX96" fmla="*/ 4989689 w 4992864"/>
              <a:gd name="connsiteY96" fmla="*/ 4738687 h 6858000"/>
              <a:gd name="connsiteX97" fmla="*/ 4992864 w 4992864"/>
              <a:gd name="connsiteY97" fmla="*/ 4806950 h 6858000"/>
              <a:gd name="connsiteX98" fmla="*/ 4989689 w 4992864"/>
              <a:gd name="connsiteY98" fmla="*/ 4875212 h 6858000"/>
              <a:gd name="connsiteX99" fmla="*/ 4981751 w 4992864"/>
              <a:gd name="connsiteY99" fmla="*/ 4935537 h 6858000"/>
              <a:gd name="connsiteX100" fmla="*/ 4970639 w 4992864"/>
              <a:gd name="connsiteY100" fmla="*/ 4987925 h 6858000"/>
              <a:gd name="connsiteX101" fmla="*/ 4956351 w 4992864"/>
              <a:gd name="connsiteY101" fmla="*/ 5033962 h 6858000"/>
              <a:gd name="connsiteX102" fmla="*/ 4940476 w 4992864"/>
              <a:gd name="connsiteY102" fmla="*/ 5075237 h 6858000"/>
              <a:gd name="connsiteX103" fmla="*/ 4921426 w 4992864"/>
              <a:gd name="connsiteY103" fmla="*/ 5114925 h 6858000"/>
              <a:gd name="connsiteX104" fmla="*/ 4902376 w 4992864"/>
              <a:gd name="connsiteY104" fmla="*/ 5149850 h 6858000"/>
              <a:gd name="connsiteX105" fmla="*/ 4883326 w 4992864"/>
              <a:gd name="connsiteY105" fmla="*/ 5186362 h 6858000"/>
              <a:gd name="connsiteX106" fmla="*/ 4865864 w 4992864"/>
              <a:gd name="connsiteY106" fmla="*/ 5226050 h 6858000"/>
              <a:gd name="connsiteX107" fmla="*/ 4848401 w 4992864"/>
              <a:gd name="connsiteY107" fmla="*/ 5268912 h 6858000"/>
              <a:gd name="connsiteX108" fmla="*/ 4834114 w 4992864"/>
              <a:gd name="connsiteY108" fmla="*/ 5313362 h 6858000"/>
              <a:gd name="connsiteX109" fmla="*/ 4824589 w 4992864"/>
              <a:gd name="connsiteY109" fmla="*/ 5365750 h 6858000"/>
              <a:gd name="connsiteX110" fmla="*/ 4815064 w 4992864"/>
              <a:gd name="connsiteY110" fmla="*/ 5426075 h 6858000"/>
              <a:gd name="connsiteX111" fmla="*/ 4813476 w 4992864"/>
              <a:gd name="connsiteY111" fmla="*/ 5494337 h 6858000"/>
              <a:gd name="connsiteX112" fmla="*/ 4815064 w 4992864"/>
              <a:gd name="connsiteY112" fmla="*/ 5562600 h 6858000"/>
              <a:gd name="connsiteX113" fmla="*/ 4824589 w 4992864"/>
              <a:gd name="connsiteY113" fmla="*/ 5622925 h 6858000"/>
              <a:gd name="connsiteX114" fmla="*/ 4834114 w 4992864"/>
              <a:gd name="connsiteY114" fmla="*/ 5675312 h 6858000"/>
              <a:gd name="connsiteX115" fmla="*/ 4848401 w 4992864"/>
              <a:gd name="connsiteY115" fmla="*/ 5721350 h 6858000"/>
              <a:gd name="connsiteX116" fmla="*/ 4865864 w 4992864"/>
              <a:gd name="connsiteY116" fmla="*/ 5762625 h 6858000"/>
              <a:gd name="connsiteX117" fmla="*/ 4883326 w 4992864"/>
              <a:gd name="connsiteY117" fmla="*/ 5802312 h 6858000"/>
              <a:gd name="connsiteX118" fmla="*/ 4902376 w 4992864"/>
              <a:gd name="connsiteY118" fmla="*/ 5840412 h 6858000"/>
              <a:gd name="connsiteX119" fmla="*/ 4921426 w 4992864"/>
              <a:gd name="connsiteY119" fmla="*/ 5876925 h 6858000"/>
              <a:gd name="connsiteX120" fmla="*/ 4940476 w 4992864"/>
              <a:gd name="connsiteY120" fmla="*/ 5915025 h 6858000"/>
              <a:gd name="connsiteX121" fmla="*/ 4956351 w 4992864"/>
              <a:gd name="connsiteY121" fmla="*/ 5956300 h 6858000"/>
              <a:gd name="connsiteX122" fmla="*/ 4970639 w 4992864"/>
              <a:gd name="connsiteY122" fmla="*/ 6003925 h 6858000"/>
              <a:gd name="connsiteX123" fmla="*/ 4981751 w 4992864"/>
              <a:gd name="connsiteY123" fmla="*/ 6056312 h 6858000"/>
              <a:gd name="connsiteX124" fmla="*/ 4989689 w 4992864"/>
              <a:gd name="connsiteY124" fmla="*/ 6113462 h 6858000"/>
              <a:gd name="connsiteX125" fmla="*/ 4992864 w 4992864"/>
              <a:gd name="connsiteY125" fmla="*/ 6183312 h 6858000"/>
              <a:gd name="connsiteX126" fmla="*/ 4989689 w 4992864"/>
              <a:gd name="connsiteY126" fmla="*/ 6251575 h 6858000"/>
              <a:gd name="connsiteX127" fmla="*/ 4981751 w 4992864"/>
              <a:gd name="connsiteY127" fmla="*/ 6311900 h 6858000"/>
              <a:gd name="connsiteX128" fmla="*/ 4970639 w 4992864"/>
              <a:gd name="connsiteY128" fmla="*/ 6361112 h 6858000"/>
              <a:gd name="connsiteX129" fmla="*/ 4956351 w 4992864"/>
              <a:gd name="connsiteY129" fmla="*/ 6407150 h 6858000"/>
              <a:gd name="connsiteX130" fmla="*/ 4940476 w 4992864"/>
              <a:gd name="connsiteY130" fmla="*/ 6448425 h 6858000"/>
              <a:gd name="connsiteX131" fmla="*/ 4923014 w 4992864"/>
              <a:gd name="connsiteY131" fmla="*/ 6488112 h 6858000"/>
              <a:gd name="connsiteX132" fmla="*/ 4905551 w 4992864"/>
              <a:gd name="connsiteY132" fmla="*/ 6523037 h 6858000"/>
              <a:gd name="connsiteX133" fmla="*/ 4886501 w 4992864"/>
              <a:gd name="connsiteY133" fmla="*/ 6561137 h 6858000"/>
              <a:gd name="connsiteX134" fmla="*/ 4867451 w 4992864"/>
              <a:gd name="connsiteY134" fmla="*/ 6597650 h 6858000"/>
              <a:gd name="connsiteX135" fmla="*/ 4851576 w 4992864"/>
              <a:gd name="connsiteY135" fmla="*/ 6640512 h 6858000"/>
              <a:gd name="connsiteX136" fmla="*/ 4835701 w 4992864"/>
              <a:gd name="connsiteY136" fmla="*/ 6683375 h 6858000"/>
              <a:gd name="connsiteX137" fmla="*/ 4826176 w 4992864"/>
              <a:gd name="connsiteY137" fmla="*/ 6735762 h 6858000"/>
              <a:gd name="connsiteX138" fmla="*/ 4818239 w 4992864"/>
              <a:gd name="connsiteY138" fmla="*/ 6791325 h 6858000"/>
              <a:gd name="connsiteX139" fmla="*/ 4813476 w 4992864"/>
              <a:gd name="connsiteY139" fmla="*/ 6858000 h 6858000"/>
              <a:gd name="connsiteX140" fmla="*/ 0 w 4992864"/>
              <a:gd name="connsiteY14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4992864" h="6858000">
                <a:moveTo>
                  <a:pt x="0" y="0"/>
                </a:moveTo>
                <a:lnTo>
                  <a:pt x="4813476" y="0"/>
                </a:lnTo>
                <a:lnTo>
                  <a:pt x="4818239" y="66675"/>
                </a:lnTo>
                <a:lnTo>
                  <a:pt x="4826176" y="122237"/>
                </a:lnTo>
                <a:lnTo>
                  <a:pt x="4835701" y="174625"/>
                </a:lnTo>
                <a:lnTo>
                  <a:pt x="4851576" y="217487"/>
                </a:lnTo>
                <a:lnTo>
                  <a:pt x="4867451" y="260350"/>
                </a:lnTo>
                <a:lnTo>
                  <a:pt x="4886501" y="296862"/>
                </a:lnTo>
                <a:lnTo>
                  <a:pt x="4905551" y="334962"/>
                </a:lnTo>
                <a:lnTo>
                  <a:pt x="4923014" y="369887"/>
                </a:lnTo>
                <a:lnTo>
                  <a:pt x="4940476" y="409575"/>
                </a:lnTo>
                <a:lnTo>
                  <a:pt x="4956351" y="450850"/>
                </a:lnTo>
                <a:lnTo>
                  <a:pt x="4970639" y="496887"/>
                </a:lnTo>
                <a:lnTo>
                  <a:pt x="4981751" y="546100"/>
                </a:lnTo>
                <a:lnTo>
                  <a:pt x="4989689" y="606425"/>
                </a:lnTo>
                <a:lnTo>
                  <a:pt x="4992864" y="673100"/>
                </a:lnTo>
                <a:lnTo>
                  <a:pt x="4989689" y="744537"/>
                </a:lnTo>
                <a:lnTo>
                  <a:pt x="4981751" y="801687"/>
                </a:lnTo>
                <a:lnTo>
                  <a:pt x="4970639" y="854075"/>
                </a:lnTo>
                <a:lnTo>
                  <a:pt x="4956351" y="901700"/>
                </a:lnTo>
                <a:lnTo>
                  <a:pt x="4940476" y="942975"/>
                </a:lnTo>
                <a:lnTo>
                  <a:pt x="4921426" y="981075"/>
                </a:lnTo>
                <a:lnTo>
                  <a:pt x="4902376" y="1017587"/>
                </a:lnTo>
                <a:lnTo>
                  <a:pt x="4883326" y="1055687"/>
                </a:lnTo>
                <a:lnTo>
                  <a:pt x="4865864" y="1095375"/>
                </a:lnTo>
                <a:lnTo>
                  <a:pt x="4848401" y="1136650"/>
                </a:lnTo>
                <a:lnTo>
                  <a:pt x="4834114" y="1182687"/>
                </a:lnTo>
                <a:lnTo>
                  <a:pt x="4824589" y="1235075"/>
                </a:lnTo>
                <a:lnTo>
                  <a:pt x="4815064" y="1295400"/>
                </a:lnTo>
                <a:lnTo>
                  <a:pt x="4813476" y="1363662"/>
                </a:lnTo>
                <a:lnTo>
                  <a:pt x="4815064" y="1431925"/>
                </a:lnTo>
                <a:lnTo>
                  <a:pt x="4824589" y="1492250"/>
                </a:lnTo>
                <a:lnTo>
                  <a:pt x="4834114" y="1544637"/>
                </a:lnTo>
                <a:lnTo>
                  <a:pt x="4848401" y="1589087"/>
                </a:lnTo>
                <a:lnTo>
                  <a:pt x="4865864" y="1631950"/>
                </a:lnTo>
                <a:lnTo>
                  <a:pt x="4883326" y="1671637"/>
                </a:lnTo>
                <a:lnTo>
                  <a:pt x="4902376" y="1708150"/>
                </a:lnTo>
                <a:lnTo>
                  <a:pt x="4921426" y="1743075"/>
                </a:lnTo>
                <a:lnTo>
                  <a:pt x="4940476" y="1782762"/>
                </a:lnTo>
                <a:lnTo>
                  <a:pt x="4956351" y="1824037"/>
                </a:lnTo>
                <a:lnTo>
                  <a:pt x="4970639" y="1870075"/>
                </a:lnTo>
                <a:lnTo>
                  <a:pt x="4981751" y="1922462"/>
                </a:lnTo>
                <a:lnTo>
                  <a:pt x="4989689" y="1982787"/>
                </a:lnTo>
                <a:lnTo>
                  <a:pt x="4992864" y="2051050"/>
                </a:lnTo>
                <a:lnTo>
                  <a:pt x="4989689" y="2119312"/>
                </a:lnTo>
                <a:lnTo>
                  <a:pt x="4981751" y="2179637"/>
                </a:lnTo>
                <a:lnTo>
                  <a:pt x="4970639" y="2232025"/>
                </a:lnTo>
                <a:lnTo>
                  <a:pt x="4956351" y="2278062"/>
                </a:lnTo>
                <a:lnTo>
                  <a:pt x="4940476" y="2319337"/>
                </a:lnTo>
                <a:lnTo>
                  <a:pt x="4921426" y="2359025"/>
                </a:lnTo>
                <a:lnTo>
                  <a:pt x="4902376" y="2395537"/>
                </a:lnTo>
                <a:lnTo>
                  <a:pt x="4883326" y="2433637"/>
                </a:lnTo>
                <a:lnTo>
                  <a:pt x="4865864" y="2471737"/>
                </a:lnTo>
                <a:lnTo>
                  <a:pt x="4848401" y="2513012"/>
                </a:lnTo>
                <a:lnTo>
                  <a:pt x="4834114" y="2560637"/>
                </a:lnTo>
                <a:lnTo>
                  <a:pt x="4824589" y="2613025"/>
                </a:lnTo>
                <a:lnTo>
                  <a:pt x="4815064" y="2671762"/>
                </a:lnTo>
                <a:lnTo>
                  <a:pt x="4813476" y="2741612"/>
                </a:lnTo>
                <a:lnTo>
                  <a:pt x="4815064" y="2809875"/>
                </a:lnTo>
                <a:lnTo>
                  <a:pt x="4824589" y="2868612"/>
                </a:lnTo>
                <a:lnTo>
                  <a:pt x="4834114" y="2922587"/>
                </a:lnTo>
                <a:lnTo>
                  <a:pt x="4848401" y="2967037"/>
                </a:lnTo>
                <a:lnTo>
                  <a:pt x="4865864" y="3009900"/>
                </a:lnTo>
                <a:lnTo>
                  <a:pt x="4883326" y="3046412"/>
                </a:lnTo>
                <a:lnTo>
                  <a:pt x="4902376" y="3084512"/>
                </a:lnTo>
                <a:lnTo>
                  <a:pt x="4921426" y="3121025"/>
                </a:lnTo>
                <a:lnTo>
                  <a:pt x="4940476" y="3160712"/>
                </a:lnTo>
                <a:lnTo>
                  <a:pt x="4956351" y="3201987"/>
                </a:lnTo>
                <a:lnTo>
                  <a:pt x="4970639" y="3248025"/>
                </a:lnTo>
                <a:lnTo>
                  <a:pt x="4981751" y="3300412"/>
                </a:lnTo>
                <a:lnTo>
                  <a:pt x="4989689" y="3360737"/>
                </a:lnTo>
                <a:lnTo>
                  <a:pt x="4992864" y="3427412"/>
                </a:lnTo>
                <a:lnTo>
                  <a:pt x="4989689" y="3497262"/>
                </a:lnTo>
                <a:lnTo>
                  <a:pt x="4981751" y="3557587"/>
                </a:lnTo>
                <a:lnTo>
                  <a:pt x="4970639" y="3609975"/>
                </a:lnTo>
                <a:lnTo>
                  <a:pt x="4956351" y="3656012"/>
                </a:lnTo>
                <a:lnTo>
                  <a:pt x="4940476" y="3697287"/>
                </a:lnTo>
                <a:lnTo>
                  <a:pt x="4921426" y="3736975"/>
                </a:lnTo>
                <a:lnTo>
                  <a:pt x="4883326" y="3811587"/>
                </a:lnTo>
                <a:lnTo>
                  <a:pt x="4865864" y="3848100"/>
                </a:lnTo>
                <a:lnTo>
                  <a:pt x="4848401" y="3890962"/>
                </a:lnTo>
                <a:lnTo>
                  <a:pt x="4834114" y="3935412"/>
                </a:lnTo>
                <a:lnTo>
                  <a:pt x="4824589" y="3987800"/>
                </a:lnTo>
                <a:lnTo>
                  <a:pt x="4815064" y="4048125"/>
                </a:lnTo>
                <a:lnTo>
                  <a:pt x="4813476" y="4116387"/>
                </a:lnTo>
                <a:lnTo>
                  <a:pt x="4815064" y="4186237"/>
                </a:lnTo>
                <a:lnTo>
                  <a:pt x="4824589" y="4244975"/>
                </a:lnTo>
                <a:lnTo>
                  <a:pt x="4834114" y="4297362"/>
                </a:lnTo>
                <a:lnTo>
                  <a:pt x="4848401" y="4343400"/>
                </a:lnTo>
                <a:lnTo>
                  <a:pt x="4865864" y="4386262"/>
                </a:lnTo>
                <a:lnTo>
                  <a:pt x="4883326" y="4424362"/>
                </a:lnTo>
                <a:lnTo>
                  <a:pt x="4921426" y="4498975"/>
                </a:lnTo>
                <a:lnTo>
                  <a:pt x="4940476" y="4537075"/>
                </a:lnTo>
                <a:lnTo>
                  <a:pt x="4956351" y="4579937"/>
                </a:lnTo>
                <a:lnTo>
                  <a:pt x="4970639" y="4625975"/>
                </a:lnTo>
                <a:lnTo>
                  <a:pt x="4981751" y="4678362"/>
                </a:lnTo>
                <a:lnTo>
                  <a:pt x="4989689" y="4738687"/>
                </a:lnTo>
                <a:lnTo>
                  <a:pt x="4992864" y="4806950"/>
                </a:lnTo>
                <a:lnTo>
                  <a:pt x="4989689" y="4875212"/>
                </a:lnTo>
                <a:lnTo>
                  <a:pt x="4981751" y="4935537"/>
                </a:lnTo>
                <a:lnTo>
                  <a:pt x="4970639" y="4987925"/>
                </a:lnTo>
                <a:lnTo>
                  <a:pt x="4956351" y="5033962"/>
                </a:lnTo>
                <a:lnTo>
                  <a:pt x="4940476" y="5075237"/>
                </a:lnTo>
                <a:lnTo>
                  <a:pt x="4921426" y="5114925"/>
                </a:lnTo>
                <a:lnTo>
                  <a:pt x="4902376" y="5149850"/>
                </a:lnTo>
                <a:lnTo>
                  <a:pt x="4883326" y="5186362"/>
                </a:lnTo>
                <a:lnTo>
                  <a:pt x="4865864" y="5226050"/>
                </a:lnTo>
                <a:lnTo>
                  <a:pt x="4848401" y="5268912"/>
                </a:lnTo>
                <a:lnTo>
                  <a:pt x="4834114" y="5313362"/>
                </a:lnTo>
                <a:lnTo>
                  <a:pt x="4824589" y="5365750"/>
                </a:lnTo>
                <a:lnTo>
                  <a:pt x="4815064" y="5426075"/>
                </a:lnTo>
                <a:lnTo>
                  <a:pt x="4813476" y="5494337"/>
                </a:lnTo>
                <a:lnTo>
                  <a:pt x="4815064" y="5562600"/>
                </a:lnTo>
                <a:lnTo>
                  <a:pt x="4824589" y="5622925"/>
                </a:lnTo>
                <a:lnTo>
                  <a:pt x="4834114" y="5675312"/>
                </a:lnTo>
                <a:lnTo>
                  <a:pt x="4848401" y="5721350"/>
                </a:lnTo>
                <a:lnTo>
                  <a:pt x="4865864" y="5762625"/>
                </a:lnTo>
                <a:lnTo>
                  <a:pt x="4883326" y="5802312"/>
                </a:lnTo>
                <a:lnTo>
                  <a:pt x="4902376" y="5840412"/>
                </a:lnTo>
                <a:lnTo>
                  <a:pt x="4921426" y="5876925"/>
                </a:lnTo>
                <a:lnTo>
                  <a:pt x="4940476" y="5915025"/>
                </a:lnTo>
                <a:lnTo>
                  <a:pt x="4956351" y="5956300"/>
                </a:lnTo>
                <a:lnTo>
                  <a:pt x="4970639" y="6003925"/>
                </a:lnTo>
                <a:lnTo>
                  <a:pt x="4981751" y="6056312"/>
                </a:lnTo>
                <a:lnTo>
                  <a:pt x="4989689" y="6113462"/>
                </a:lnTo>
                <a:lnTo>
                  <a:pt x="4992864" y="6183312"/>
                </a:lnTo>
                <a:lnTo>
                  <a:pt x="4989689" y="6251575"/>
                </a:lnTo>
                <a:lnTo>
                  <a:pt x="4981751" y="6311900"/>
                </a:lnTo>
                <a:lnTo>
                  <a:pt x="4970639" y="6361112"/>
                </a:lnTo>
                <a:lnTo>
                  <a:pt x="4956351" y="6407150"/>
                </a:lnTo>
                <a:lnTo>
                  <a:pt x="4940476" y="6448425"/>
                </a:lnTo>
                <a:lnTo>
                  <a:pt x="4923014" y="6488112"/>
                </a:lnTo>
                <a:lnTo>
                  <a:pt x="4905551" y="6523037"/>
                </a:lnTo>
                <a:lnTo>
                  <a:pt x="4886501" y="6561137"/>
                </a:lnTo>
                <a:lnTo>
                  <a:pt x="4867451" y="6597650"/>
                </a:lnTo>
                <a:lnTo>
                  <a:pt x="4851576" y="6640512"/>
                </a:lnTo>
                <a:lnTo>
                  <a:pt x="4835701" y="6683375"/>
                </a:lnTo>
                <a:lnTo>
                  <a:pt x="4826176" y="6735762"/>
                </a:lnTo>
                <a:lnTo>
                  <a:pt x="4818239" y="6791325"/>
                </a:lnTo>
                <a:lnTo>
                  <a:pt x="4813476" y="6858000"/>
                </a:lnTo>
                <a:lnTo>
                  <a:pt x="0" y="6858000"/>
                </a:lnTo>
                <a:close/>
              </a:path>
            </a:pathLst>
          </a:custGeom>
          <a:solidFill>
            <a:schemeClr val="accent1"/>
          </a:solidFill>
          <a:ln w="0">
            <a:noFill/>
            <a:prstDash val="solid"/>
            <a:round/>
            <a:headEnd/>
            <a:tailEnd/>
          </a:ln>
        </p:spPr>
      </p:sp>
      <p:sp>
        <p:nvSpPr>
          <p:cNvPr id="4" name="TextBox 3">
            <a:extLst>
              <a:ext uri="{FF2B5EF4-FFF2-40B4-BE49-F238E27FC236}">
                <a16:creationId xmlns:a16="http://schemas.microsoft.com/office/drawing/2014/main" id="{E750DFC9-A85E-1049-953F-D4A1FDDEAB70}"/>
              </a:ext>
            </a:extLst>
          </p:cNvPr>
          <p:cNvSpPr txBox="1"/>
          <p:nvPr/>
        </p:nvSpPr>
        <p:spPr>
          <a:xfrm>
            <a:off x="644854" y="643464"/>
            <a:ext cx="3437290" cy="4374850"/>
          </a:xfrm>
          <a:prstGeom prst="rect">
            <a:avLst/>
          </a:prstGeom>
        </p:spPr>
        <p:txBody>
          <a:bodyPr vert="horz" lIns="91440" tIns="45720" rIns="91440" bIns="45720" rtlCol="0" anchor="ctr">
            <a:normAutofit/>
          </a:bodyPr>
          <a:lstStyle/>
          <a:p>
            <a:pPr algn="ctr" defTabSz="914400">
              <a:lnSpc>
                <a:spcPct val="90000"/>
              </a:lnSpc>
              <a:spcBef>
                <a:spcPct val="0"/>
              </a:spcBef>
              <a:spcAft>
                <a:spcPts val="600"/>
              </a:spcAft>
            </a:pPr>
            <a:r>
              <a:rPr lang="en-US" sz="6000" cap="all" spc="800">
                <a:solidFill>
                  <a:srgbClr val="2A1A00"/>
                </a:solidFill>
                <a:latin typeface="+mj-lt"/>
                <a:ea typeface="+mj-ea"/>
                <a:cs typeface="+mj-cs"/>
              </a:rPr>
              <a:t>Vaquita</a:t>
            </a:r>
          </a:p>
        </p:txBody>
      </p:sp>
      <p:pic>
        <p:nvPicPr>
          <p:cNvPr id="3" name="Picture 2" descr="A fish swimming under water&#10;&#10;Description automatically generated">
            <a:extLst>
              <a:ext uri="{FF2B5EF4-FFF2-40B4-BE49-F238E27FC236}">
                <a16:creationId xmlns:a16="http://schemas.microsoft.com/office/drawing/2014/main" id="{A6E8E810-8282-7048-A6BA-E86A310AD76A}"/>
              </a:ext>
            </a:extLst>
          </p:cNvPr>
          <p:cNvPicPr>
            <a:picLocks noChangeAspect="1"/>
          </p:cNvPicPr>
          <p:nvPr/>
        </p:nvPicPr>
        <p:blipFill>
          <a:blip r:embed="rId2"/>
          <a:stretch>
            <a:fillRect/>
          </a:stretch>
        </p:blipFill>
        <p:spPr>
          <a:xfrm>
            <a:off x="5009904" y="216286"/>
            <a:ext cx="6867635" cy="4893189"/>
          </a:xfrm>
          <a:prstGeom prst="rect">
            <a:avLst/>
          </a:prstGeom>
        </p:spPr>
      </p:pic>
      <p:sp>
        <p:nvSpPr>
          <p:cNvPr id="5" name="TextBox 4">
            <a:extLst>
              <a:ext uri="{FF2B5EF4-FFF2-40B4-BE49-F238E27FC236}">
                <a16:creationId xmlns:a16="http://schemas.microsoft.com/office/drawing/2014/main" id="{7853A7AF-9F6C-444B-84AE-A19503F320E2}"/>
              </a:ext>
            </a:extLst>
          </p:cNvPr>
          <p:cNvSpPr txBox="1"/>
          <p:nvPr/>
        </p:nvSpPr>
        <p:spPr>
          <a:xfrm>
            <a:off x="5229604" y="5226907"/>
            <a:ext cx="6647935" cy="1477328"/>
          </a:xfrm>
          <a:prstGeom prst="rect">
            <a:avLst/>
          </a:prstGeom>
          <a:noFill/>
        </p:spPr>
        <p:txBody>
          <a:bodyPr wrap="square" rtlCol="0">
            <a:spAutoFit/>
          </a:bodyPr>
          <a:lstStyle/>
          <a:p>
            <a:r>
              <a:rPr lang="en-GB" dirty="0"/>
              <a:t>The vaquita is both the smallest and the most endangered marine animal in the world. It has been classified as Critically Endangered and in 2018, there were only around 6 to 22 vaquitas left. The latest estimate, from July 2019, suggests there are currently only 9.</a:t>
            </a:r>
          </a:p>
          <a:p>
            <a:r>
              <a:rPr lang="en-GB" dirty="0"/>
              <a:t>  </a:t>
            </a:r>
            <a:endParaRPr lang="en-US" dirty="0"/>
          </a:p>
        </p:txBody>
      </p:sp>
    </p:spTree>
    <p:extLst>
      <p:ext uri="{BB962C8B-B14F-4D97-AF65-F5344CB8AC3E}">
        <p14:creationId xmlns:p14="http://schemas.microsoft.com/office/powerpoint/2010/main" val="349544928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icture containing animal, mammal, indoor, cat&#10;&#10;Description automatically generated">
            <a:extLst>
              <a:ext uri="{FF2B5EF4-FFF2-40B4-BE49-F238E27FC236}">
                <a16:creationId xmlns:a16="http://schemas.microsoft.com/office/drawing/2014/main" id="{63E69D27-653F-C545-88EA-8F5C9AC9D609}"/>
              </a:ext>
            </a:extLst>
          </p:cNvPr>
          <p:cNvPicPr>
            <a:picLocks noGrp="1" noChangeAspect="1"/>
          </p:cNvPicPr>
          <p:nvPr>
            <p:ph idx="1"/>
          </p:nvPr>
        </p:nvPicPr>
        <p:blipFill>
          <a:blip r:embed="rId2"/>
          <a:stretch>
            <a:fillRect/>
          </a:stretch>
        </p:blipFill>
        <p:spPr>
          <a:xfrm>
            <a:off x="3249827" y="74865"/>
            <a:ext cx="4955059" cy="6524161"/>
          </a:xfrm>
        </p:spPr>
      </p:pic>
    </p:spTree>
    <p:extLst>
      <p:ext uri="{BB962C8B-B14F-4D97-AF65-F5344CB8AC3E}">
        <p14:creationId xmlns:p14="http://schemas.microsoft.com/office/powerpoint/2010/main" val="334078037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B5EC12B-AD20-E24B-9CC1-D663EA3F6935}"/>
              </a:ext>
            </a:extLst>
          </p:cNvPr>
          <p:cNvSpPr>
            <a:spLocks noGrp="1"/>
          </p:cNvSpPr>
          <p:nvPr>
            <p:ph idx="1"/>
          </p:nvPr>
        </p:nvSpPr>
        <p:spPr>
          <a:xfrm>
            <a:off x="1251678" y="840259"/>
            <a:ext cx="10178322" cy="5039333"/>
          </a:xfrm>
        </p:spPr>
        <p:txBody>
          <a:bodyPr/>
          <a:lstStyle/>
          <a:p>
            <a:pPr marL="0" indent="0">
              <a:buNone/>
            </a:pPr>
            <a:r>
              <a:rPr lang="en-GB" sz="3200" dirty="0"/>
              <a:t>True or False? The polar bear was the first animal added to the Endangered Species list due to climate change.</a:t>
            </a:r>
          </a:p>
          <a:p>
            <a:endParaRPr lang="en-GB" sz="3200" dirty="0"/>
          </a:p>
          <a:p>
            <a:endParaRPr lang="en-GB" sz="3200" dirty="0"/>
          </a:p>
          <a:p>
            <a:pPr marL="0" indent="0">
              <a:buNone/>
            </a:pPr>
            <a:endParaRPr lang="en-GB" sz="3200" dirty="0"/>
          </a:p>
          <a:p>
            <a:r>
              <a:rPr lang="en-GB" sz="3200" dirty="0">
                <a:solidFill>
                  <a:srgbClr val="FF0000"/>
                </a:solidFill>
              </a:rPr>
              <a:t>True</a:t>
            </a:r>
            <a:r>
              <a:rPr lang="en-GB" sz="3200" dirty="0"/>
              <a:t> </a:t>
            </a:r>
          </a:p>
          <a:p>
            <a:r>
              <a:rPr lang="en-GB" sz="3200" dirty="0"/>
              <a:t>False</a:t>
            </a:r>
          </a:p>
          <a:p>
            <a:endParaRPr lang="en-US" dirty="0"/>
          </a:p>
        </p:txBody>
      </p:sp>
    </p:spTree>
    <p:extLst>
      <p:ext uri="{BB962C8B-B14F-4D97-AF65-F5344CB8AC3E}">
        <p14:creationId xmlns:p14="http://schemas.microsoft.com/office/powerpoint/2010/main" val="398176656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EA93727-BB37-7F40-89E7-D2259AC3FC19}"/>
              </a:ext>
            </a:extLst>
          </p:cNvPr>
          <p:cNvSpPr>
            <a:spLocks noGrp="1"/>
          </p:cNvSpPr>
          <p:nvPr>
            <p:ph idx="1"/>
          </p:nvPr>
        </p:nvSpPr>
        <p:spPr>
          <a:xfrm>
            <a:off x="1251678" y="2953265"/>
            <a:ext cx="10178322" cy="3593591"/>
          </a:xfrm>
        </p:spPr>
        <p:txBody>
          <a:bodyPr/>
          <a:lstStyle/>
          <a:p>
            <a:pPr marL="0" indent="0" algn="ctr">
              <a:buNone/>
            </a:pPr>
            <a:r>
              <a:rPr lang="en-GB" sz="4000" dirty="0"/>
              <a:t>Identify and name at least 5 extinct animals</a:t>
            </a:r>
          </a:p>
          <a:p>
            <a:endParaRPr lang="en-US" dirty="0"/>
          </a:p>
        </p:txBody>
      </p:sp>
    </p:spTree>
    <p:extLst>
      <p:ext uri="{BB962C8B-B14F-4D97-AF65-F5344CB8AC3E}">
        <p14:creationId xmlns:p14="http://schemas.microsoft.com/office/powerpoint/2010/main" val="85049712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CC1D95-2C35-D44B-8357-B328C7267C0E}"/>
              </a:ext>
            </a:extLst>
          </p:cNvPr>
          <p:cNvSpPr>
            <a:spLocks noGrp="1"/>
          </p:cNvSpPr>
          <p:nvPr>
            <p:ph idx="1"/>
          </p:nvPr>
        </p:nvSpPr>
        <p:spPr>
          <a:xfrm>
            <a:off x="1424673" y="568412"/>
            <a:ext cx="10178322" cy="3593591"/>
          </a:xfrm>
        </p:spPr>
        <p:txBody>
          <a:bodyPr/>
          <a:lstStyle/>
          <a:p>
            <a:pPr marL="0" indent="0" algn="ctr">
              <a:buNone/>
            </a:pPr>
            <a:r>
              <a:rPr lang="en-GB" sz="2800" dirty="0"/>
              <a:t>Western lowland gorilla</a:t>
            </a:r>
          </a:p>
          <a:p>
            <a:endParaRPr lang="en-US" dirty="0"/>
          </a:p>
        </p:txBody>
      </p:sp>
      <p:pic>
        <p:nvPicPr>
          <p:cNvPr id="5" name="Picture 4" descr="Animal on the field&#10;&#10;Description automatically generated">
            <a:extLst>
              <a:ext uri="{FF2B5EF4-FFF2-40B4-BE49-F238E27FC236}">
                <a16:creationId xmlns:a16="http://schemas.microsoft.com/office/drawing/2014/main" id="{E957B2B7-2F76-404C-9942-BEF72BA0B1FE}"/>
              </a:ext>
            </a:extLst>
          </p:cNvPr>
          <p:cNvPicPr>
            <a:picLocks noChangeAspect="1"/>
          </p:cNvPicPr>
          <p:nvPr/>
        </p:nvPicPr>
        <p:blipFill>
          <a:blip r:embed="rId2"/>
          <a:stretch>
            <a:fillRect/>
          </a:stretch>
        </p:blipFill>
        <p:spPr>
          <a:xfrm>
            <a:off x="2278107" y="1361928"/>
            <a:ext cx="8489220" cy="4843849"/>
          </a:xfrm>
          <a:prstGeom prst="rect">
            <a:avLst/>
          </a:prstGeom>
        </p:spPr>
      </p:pic>
    </p:spTree>
    <p:extLst>
      <p:ext uri="{BB962C8B-B14F-4D97-AF65-F5344CB8AC3E}">
        <p14:creationId xmlns:p14="http://schemas.microsoft.com/office/powerpoint/2010/main" val="215520484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61DD638-675F-634D-9659-90D1A249F01F}"/>
              </a:ext>
            </a:extLst>
          </p:cNvPr>
          <p:cNvSpPr>
            <a:spLocks noGrp="1"/>
          </p:cNvSpPr>
          <p:nvPr>
            <p:ph idx="1"/>
          </p:nvPr>
        </p:nvSpPr>
        <p:spPr>
          <a:xfrm>
            <a:off x="1132408" y="745436"/>
            <a:ext cx="10178322" cy="3593591"/>
          </a:xfrm>
        </p:spPr>
        <p:txBody>
          <a:bodyPr/>
          <a:lstStyle/>
          <a:p>
            <a:pPr marL="0" indent="0">
              <a:buNone/>
            </a:pPr>
            <a:r>
              <a:rPr lang="en-GB" dirty="0"/>
              <a:t>Hazel dormice are animals with big black eyes and golden-brown or sandy-orange fur. They are most commonly found in woody vegetation, coppice woodland and old hedgerows. Their diet is very diverse, from oak and willow flowers in spring to aphids and caterpillars in summer.</a:t>
            </a:r>
            <a:endParaRPr lang="en-US" dirty="0"/>
          </a:p>
        </p:txBody>
      </p:sp>
      <p:pic>
        <p:nvPicPr>
          <p:cNvPr id="5" name="Picture 4" descr="A small brown animal in the grass&#10;&#10;Description automatically generated">
            <a:extLst>
              <a:ext uri="{FF2B5EF4-FFF2-40B4-BE49-F238E27FC236}">
                <a16:creationId xmlns:a16="http://schemas.microsoft.com/office/drawing/2014/main" id="{24E82B86-35DF-2548-BDA2-04B453E828BD}"/>
              </a:ext>
            </a:extLst>
          </p:cNvPr>
          <p:cNvPicPr>
            <a:picLocks noChangeAspect="1"/>
          </p:cNvPicPr>
          <p:nvPr/>
        </p:nvPicPr>
        <p:blipFill>
          <a:blip r:embed="rId2"/>
          <a:stretch>
            <a:fillRect/>
          </a:stretch>
        </p:blipFill>
        <p:spPr>
          <a:xfrm>
            <a:off x="3565433" y="2117736"/>
            <a:ext cx="5312271" cy="3994828"/>
          </a:xfrm>
          <a:prstGeom prst="rect">
            <a:avLst/>
          </a:prstGeom>
        </p:spPr>
      </p:pic>
    </p:spTree>
    <p:extLst>
      <p:ext uri="{BB962C8B-B14F-4D97-AF65-F5344CB8AC3E}">
        <p14:creationId xmlns:p14="http://schemas.microsoft.com/office/powerpoint/2010/main" val="335965529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cat lying on top of a grass covered field&#10;&#10;Description automatically generated">
            <a:extLst>
              <a:ext uri="{FF2B5EF4-FFF2-40B4-BE49-F238E27FC236}">
                <a16:creationId xmlns:a16="http://schemas.microsoft.com/office/drawing/2014/main" id="{A7DB080E-69E6-4445-B758-1789CFE8578D}"/>
              </a:ext>
            </a:extLst>
          </p:cNvPr>
          <p:cNvPicPr>
            <a:picLocks noGrp="1" noChangeAspect="1"/>
          </p:cNvPicPr>
          <p:nvPr>
            <p:ph idx="1"/>
          </p:nvPr>
        </p:nvPicPr>
        <p:blipFill>
          <a:blip r:embed="rId2"/>
          <a:stretch>
            <a:fillRect/>
          </a:stretch>
        </p:blipFill>
        <p:spPr>
          <a:xfrm>
            <a:off x="6877878" y="531674"/>
            <a:ext cx="4741672" cy="6048052"/>
          </a:xfrm>
        </p:spPr>
      </p:pic>
      <p:sp>
        <p:nvSpPr>
          <p:cNvPr id="6" name="Rectangle 5">
            <a:extLst>
              <a:ext uri="{FF2B5EF4-FFF2-40B4-BE49-F238E27FC236}">
                <a16:creationId xmlns:a16="http://schemas.microsoft.com/office/drawing/2014/main" id="{FA57C16F-D085-8E4E-B123-6487F7802ACC}"/>
              </a:ext>
            </a:extLst>
          </p:cNvPr>
          <p:cNvSpPr/>
          <p:nvPr/>
        </p:nvSpPr>
        <p:spPr>
          <a:xfrm>
            <a:off x="1371599" y="531674"/>
            <a:ext cx="4724401" cy="4154984"/>
          </a:xfrm>
          <a:prstGeom prst="rect">
            <a:avLst/>
          </a:prstGeom>
        </p:spPr>
        <p:txBody>
          <a:bodyPr wrap="square">
            <a:spAutoFit/>
          </a:bodyPr>
          <a:lstStyle/>
          <a:p>
            <a:r>
              <a:rPr lang="en-GB" sz="2400" dirty="0">
                <a:solidFill>
                  <a:srgbClr val="333333"/>
                </a:solidFill>
                <a:latin typeface="Arial" panose="020B0604020202020204" pitchFamily="34" charset="0"/>
              </a:rPr>
              <a:t>Also referred to as the Highland tiger, the Scottish wildcat is the only living native feline in the UK. These “small” tigers look just like domestic tabby cats but are typically bigger and heavier. They also have stripy furs and bushy tails with blunt tips and black bands. It is believed that wildcats settled in the country thousands of years ago.</a:t>
            </a:r>
            <a:endParaRPr lang="en-US" sz="2400" dirty="0"/>
          </a:p>
        </p:txBody>
      </p:sp>
    </p:spTree>
    <p:extLst>
      <p:ext uri="{BB962C8B-B14F-4D97-AF65-F5344CB8AC3E}">
        <p14:creationId xmlns:p14="http://schemas.microsoft.com/office/powerpoint/2010/main" val="161871293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19FAB77-8C68-A448-BA56-4412F40E22E3}"/>
              </a:ext>
            </a:extLst>
          </p:cNvPr>
          <p:cNvSpPr>
            <a:spLocks noGrp="1"/>
          </p:cNvSpPr>
          <p:nvPr>
            <p:ph idx="1"/>
          </p:nvPr>
        </p:nvSpPr>
        <p:spPr>
          <a:xfrm>
            <a:off x="1288748" y="296563"/>
            <a:ext cx="10178322" cy="3593591"/>
          </a:xfrm>
        </p:spPr>
        <p:txBody>
          <a:bodyPr/>
          <a:lstStyle/>
          <a:p>
            <a:pPr marL="0" indent="0">
              <a:buNone/>
            </a:pPr>
            <a:r>
              <a:rPr lang="en-GB" dirty="0"/>
              <a:t>Hedgehogs are very familiar creatures in children’s stories, and even in campaigns helping us to learn how to cross the road safely. However, their numbers have fallen by 50% since the year 2000. The population is steadying in urban areas but declining in rural areas, and some campaigners have said that this is in part due to a decrease in the number of hedgerows in farmland across the UK.</a:t>
            </a:r>
            <a:endParaRPr lang="en-US" dirty="0"/>
          </a:p>
        </p:txBody>
      </p:sp>
      <p:pic>
        <p:nvPicPr>
          <p:cNvPr id="5" name="Picture 4" descr="A small brown animal&#10;&#10;Description automatically generated">
            <a:extLst>
              <a:ext uri="{FF2B5EF4-FFF2-40B4-BE49-F238E27FC236}">
                <a16:creationId xmlns:a16="http://schemas.microsoft.com/office/drawing/2014/main" id="{A6C0E8B9-72D7-7F49-B440-79023BF9E03A}"/>
              </a:ext>
            </a:extLst>
          </p:cNvPr>
          <p:cNvPicPr>
            <a:picLocks noChangeAspect="1"/>
          </p:cNvPicPr>
          <p:nvPr/>
        </p:nvPicPr>
        <p:blipFill>
          <a:blip r:embed="rId2"/>
          <a:stretch>
            <a:fillRect/>
          </a:stretch>
        </p:blipFill>
        <p:spPr>
          <a:xfrm>
            <a:off x="2153569" y="2136513"/>
            <a:ext cx="8411728" cy="4721487"/>
          </a:xfrm>
          <a:prstGeom prst="rect">
            <a:avLst/>
          </a:prstGeom>
        </p:spPr>
      </p:pic>
    </p:spTree>
    <p:extLst>
      <p:ext uri="{BB962C8B-B14F-4D97-AF65-F5344CB8AC3E}">
        <p14:creationId xmlns:p14="http://schemas.microsoft.com/office/powerpoint/2010/main" val="140886631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51B5DDB-DA73-6347-A1D2-BB9CEF9B1FFA}"/>
              </a:ext>
            </a:extLst>
          </p:cNvPr>
          <p:cNvSpPr>
            <a:spLocks noGrp="1"/>
          </p:cNvSpPr>
          <p:nvPr>
            <p:ph idx="1"/>
          </p:nvPr>
        </p:nvSpPr>
        <p:spPr>
          <a:xfrm>
            <a:off x="1276392" y="617839"/>
            <a:ext cx="10178322" cy="5454970"/>
          </a:xfrm>
        </p:spPr>
        <p:txBody>
          <a:bodyPr>
            <a:normAutofit/>
          </a:bodyPr>
          <a:lstStyle/>
          <a:p>
            <a:pPr marL="0" indent="0">
              <a:buNone/>
            </a:pPr>
            <a:r>
              <a:rPr lang="en-GB" sz="2800" dirty="0"/>
              <a:t>How many animals are currently on the endangered species list. Collect pictures of at least 5 endangered animals and name them.</a:t>
            </a:r>
          </a:p>
          <a:p>
            <a:pPr marL="0" indent="0">
              <a:buNone/>
            </a:pPr>
            <a:endParaRPr lang="en-GB" sz="2800" dirty="0"/>
          </a:p>
          <a:p>
            <a:pPr marL="0" indent="0">
              <a:buNone/>
            </a:pPr>
            <a:r>
              <a:rPr lang="en-GB" sz="2400" dirty="0"/>
              <a:t>You may be wondering: How many animals are endangered, or what animals are endangered in 2020? For the most recent version of the list, IUCN researchers and scientists evaluated 63,837 species. Of that number, 19,817 are threatened with extinction; 3,947 landed in the Critically Endangered category; 5,766 qualified as Endangered, and over 10,000 species are listed under Vulnerable.</a:t>
            </a:r>
          </a:p>
          <a:p>
            <a:pPr marL="0" indent="0">
              <a:buNone/>
            </a:pPr>
            <a:br>
              <a:rPr lang="en-GB" dirty="0"/>
            </a:br>
            <a:endParaRPr lang="en-US" dirty="0"/>
          </a:p>
          <a:p>
            <a:endParaRPr lang="en-US" dirty="0"/>
          </a:p>
          <a:p>
            <a:endParaRPr lang="en-US" dirty="0"/>
          </a:p>
        </p:txBody>
      </p:sp>
    </p:spTree>
    <p:extLst>
      <p:ext uri="{BB962C8B-B14F-4D97-AF65-F5344CB8AC3E}">
        <p14:creationId xmlns:p14="http://schemas.microsoft.com/office/powerpoint/2010/main" val="255282303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group of men sitting at a zoo&#10;&#10;Description automatically generated">
            <a:extLst>
              <a:ext uri="{FF2B5EF4-FFF2-40B4-BE49-F238E27FC236}">
                <a16:creationId xmlns:a16="http://schemas.microsoft.com/office/drawing/2014/main" id="{0F5A62D0-2A26-D542-9826-87C65E03E2F4}"/>
              </a:ext>
            </a:extLst>
          </p:cNvPr>
          <p:cNvPicPr>
            <a:picLocks noGrp="1" noChangeAspect="1"/>
          </p:cNvPicPr>
          <p:nvPr>
            <p:ph idx="1"/>
          </p:nvPr>
        </p:nvPicPr>
        <p:blipFill>
          <a:blip r:embed="rId2"/>
          <a:stretch>
            <a:fillRect/>
          </a:stretch>
        </p:blipFill>
        <p:spPr>
          <a:xfrm>
            <a:off x="2494722" y="173465"/>
            <a:ext cx="6430617" cy="6537351"/>
          </a:xfrm>
        </p:spPr>
      </p:pic>
    </p:spTree>
    <p:extLst>
      <p:ext uri="{BB962C8B-B14F-4D97-AF65-F5344CB8AC3E}">
        <p14:creationId xmlns:p14="http://schemas.microsoft.com/office/powerpoint/2010/main" val="197403789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group of wild animals in a box&#10;&#10;Description automatically generated">
            <a:extLst>
              <a:ext uri="{FF2B5EF4-FFF2-40B4-BE49-F238E27FC236}">
                <a16:creationId xmlns:a16="http://schemas.microsoft.com/office/drawing/2014/main" id="{0671638A-ECB0-B844-A28B-CC27B3F59AA2}"/>
              </a:ext>
            </a:extLst>
          </p:cNvPr>
          <p:cNvPicPr>
            <a:picLocks noGrp="1" noChangeAspect="1"/>
          </p:cNvPicPr>
          <p:nvPr>
            <p:ph idx="1"/>
          </p:nvPr>
        </p:nvPicPr>
        <p:blipFill>
          <a:blip r:embed="rId2"/>
          <a:stretch>
            <a:fillRect/>
          </a:stretch>
        </p:blipFill>
        <p:spPr>
          <a:xfrm>
            <a:off x="1679714" y="41644"/>
            <a:ext cx="8597348" cy="6774712"/>
          </a:xfrm>
        </p:spPr>
      </p:pic>
    </p:spTree>
    <p:extLst>
      <p:ext uri="{BB962C8B-B14F-4D97-AF65-F5344CB8AC3E}">
        <p14:creationId xmlns:p14="http://schemas.microsoft.com/office/powerpoint/2010/main" val="15690830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8B64D-7586-AA48-BC83-AD19EE627598}"/>
              </a:ext>
            </a:extLst>
          </p:cNvPr>
          <p:cNvSpPr>
            <a:spLocks noGrp="1"/>
          </p:cNvSpPr>
          <p:nvPr>
            <p:ph type="title"/>
          </p:nvPr>
        </p:nvSpPr>
        <p:spPr/>
        <p:txBody>
          <a:bodyPr/>
          <a:lstStyle/>
          <a:p>
            <a:r>
              <a:rPr lang="en-US" dirty="0"/>
              <a:t> </a:t>
            </a:r>
          </a:p>
        </p:txBody>
      </p:sp>
      <p:sp>
        <p:nvSpPr>
          <p:cNvPr id="3" name="Content Placeholder 2">
            <a:extLst>
              <a:ext uri="{FF2B5EF4-FFF2-40B4-BE49-F238E27FC236}">
                <a16:creationId xmlns:a16="http://schemas.microsoft.com/office/drawing/2014/main" id="{9CF376B3-BDEE-9F4F-91E9-9AC4EFA0368F}"/>
              </a:ext>
            </a:extLst>
          </p:cNvPr>
          <p:cNvSpPr>
            <a:spLocks noGrp="1"/>
          </p:cNvSpPr>
          <p:nvPr>
            <p:ph idx="1"/>
          </p:nvPr>
        </p:nvSpPr>
        <p:spPr>
          <a:xfrm>
            <a:off x="1006839" y="2755558"/>
            <a:ext cx="10178322" cy="3593591"/>
          </a:xfrm>
        </p:spPr>
        <p:txBody>
          <a:bodyPr/>
          <a:lstStyle/>
          <a:p>
            <a:pPr marL="0" indent="0" algn="ctr">
              <a:buNone/>
            </a:pPr>
            <a:r>
              <a:rPr lang="en-GB" sz="4800" dirty="0"/>
              <a:t>Why are animals endangered?</a:t>
            </a:r>
          </a:p>
          <a:p>
            <a:pPr marL="0" indent="0">
              <a:buNone/>
            </a:pPr>
            <a:endParaRPr lang="en-US" dirty="0"/>
          </a:p>
        </p:txBody>
      </p:sp>
    </p:spTree>
    <p:extLst>
      <p:ext uri="{BB962C8B-B14F-4D97-AF65-F5344CB8AC3E}">
        <p14:creationId xmlns:p14="http://schemas.microsoft.com/office/powerpoint/2010/main" val="93872695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icture containing photo, many, different, large&#10;&#10;Description automatically generated">
            <a:extLst>
              <a:ext uri="{FF2B5EF4-FFF2-40B4-BE49-F238E27FC236}">
                <a16:creationId xmlns:a16="http://schemas.microsoft.com/office/drawing/2014/main" id="{8E8E77A4-BDE8-9B43-ADE7-45E761AA5E3A}"/>
              </a:ext>
            </a:extLst>
          </p:cNvPr>
          <p:cNvPicPr>
            <a:picLocks noGrp="1" noChangeAspect="1"/>
          </p:cNvPicPr>
          <p:nvPr>
            <p:ph idx="1"/>
          </p:nvPr>
        </p:nvPicPr>
        <p:blipFill>
          <a:blip r:embed="rId2"/>
          <a:stretch>
            <a:fillRect/>
          </a:stretch>
        </p:blipFill>
        <p:spPr>
          <a:xfrm>
            <a:off x="884583" y="105435"/>
            <a:ext cx="11032433" cy="6647129"/>
          </a:xfrm>
        </p:spPr>
      </p:pic>
    </p:spTree>
    <p:extLst>
      <p:ext uri="{BB962C8B-B14F-4D97-AF65-F5344CB8AC3E}">
        <p14:creationId xmlns:p14="http://schemas.microsoft.com/office/powerpoint/2010/main" val="144456819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CB03AA-2B05-2B43-ABFA-CE36687F2AEF}"/>
              </a:ext>
            </a:extLst>
          </p:cNvPr>
          <p:cNvSpPr>
            <a:spLocks noGrp="1"/>
          </p:cNvSpPr>
          <p:nvPr>
            <p:ph idx="1"/>
          </p:nvPr>
        </p:nvSpPr>
        <p:spPr>
          <a:xfrm>
            <a:off x="1211922" y="2435086"/>
            <a:ext cx="10178322" cy="4885679"/>
          </a:xfrm>
        </p:spPr>
        <p:txBody>
          <a:bodyPr/>
          <a:lstStyle/>
          <a:p>
            <a:pPr marL="0" indent="0" algn="ctr">
              <a:buNone/>
            </a:pPr>
            <a:r>
              <a:rPr lang="en-GB" sz="4000" b="1" dirty="0"/>
              <a:t>Why save endangered animals?</a:t>
            </a:r>
          </a:p>
          <a:p>
            <a:endParaRPr lang="en-US" dirty="0"/>
          </a:p>
        </p:txBody>
      </p:sp>
    </p:spTree>
    <p:extLst>
      <p:ext uri="{BB962C8B-B14F-4D97-AF65-F5344CB8AC3E}">
        <p14:creationId xmlns:p14="http://schemas.microsoft.com/office/powerpoint/2010/main" val="147496081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cat sitting on a branch&#10;&#10;Description automatically generated">
            <a:extLst>
              <a:ext uri="{FF2B5EF4-FFF2-40B4-BE49-F238E27FC236}">
                <a16:creationId xmlns:a16="http://schemas.microsoft.com/office/drawing/2014/main" id="{10069D28-3DF2-204E-89DF-B4537037CC4C}"/>
              </a:ext>
            </a:extLst>
          </p:cNvPr>
          <p:cNvPicPr>
            <a:picLocks noGrp="1" noChangeAspect="1"/>
          </p:cNvPicPr>
          <p:nvPr>
            <p:ph idx="1"/>
          </p:nvPr>
        </p:nvPicPr>
        <p:blipFill>
          <a:blip r:embed="rId2"/>
          <a:stretch>
            <a:fillRect/>
          </a:stretch>
        </p:blipFill>
        <p:spPr>
          <a:xfrm>
            <a:off x="972065" y="77467"/>
            <a:ext cx="5910649" cy="3594100"/>
          </a:xfrm>
        </p:spPr>
      </p:pic>
      <p:pic>
        <p:nvPicPr>
          <p:cNvPr id="7" name="Picture 6" descr="A person holding an animal&#10;&#10;Description automatically generated">
            <a:extLst>
              <a:ext uri="{FF2B5EF4-FFF2-40B4-BE49-F238E27FC236}">
                <a16:creationId xmlns:a16="http://schemas.microsoft.com/office/drawing/2014/main" id="{5ECEE50B-7A8E-154C-BC5B-35BA3DA67BED}"/>
              </a:ext>
            </a:extLst>
          </p:cNvPr>
          <p:cNvPicPr>
            <a:picLocks noChangeAspect="1"/>
          </p:cNvPicPr>
          <p:nvPr/>
        </p:nvPicPr>
        <p:blipFill>
          <a:blip r:embed="rId3"/>
          <a:stretch>
            <a:fillRect/>
          </a:stretch>
        </p:blipFill>
        <p:spPr>
          <a:xfrm>
            <a:off x="6594294" y="2824483"/>
            <a:ext cx="5283466" cy="3956050"/>
          </a:xfrm>
          <a:prstGeom prst="rect">
            <a:avLst/>
          </a:prstGeom>
        </p:spPr>
      </p:pic>
    </p:spTree>
    <p:extLst>
      <p:ext uri="{BB962C8B-B14F-4D97-AF65-F5344CB8AC3E}">
        <p14:creationId xmlns:p14="http://schemas.microsoft.com/office/powerpoint/2010/main" val="231932364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5BE9D9-08BB-8348-80D7-B539F47202DE}"/>
              </a:ext>
            </a:extLst>
          </p:cNvPr>
          <p:cNvSpPr>
            <a:spLocks noGrp="1"/>
          </p:cNvSpPr>
          <p:nvPr>
            <p:ph idx="1"/>
          </p:nvPr>
        </p:nvSpPr>
        <p:spPr>
          <a:xfrm>
            <a:off x="1132409" y="288236"/>
            <a:ext cx="10178322" cy="3593591"/>
          </a:xfrm>
        </p:spPr>
        <p:txBody>
          <a:bodyPr/>
          <a:lstStyle/>
          <a:p>
            <a:pPr marL="0" indent="0">
              <a:buNone/>
            </a:pPr>
            <a:r>
              <a:rPr lang="en-GB" dirty="0"/>
              <a:t>1. For the enjoyment of future generations</a:t>
            </a:r>
          </a:p>
          <a:p>
            <a:pPr marL="0" indent="0">
              <a:buNone/>
            </a:pPr>
            <a:endParaRPr lang="en-GB" dirty="0"/>
          </a:p>
          <a:p>
            <a:pPr marL="0" indent="0">
              <a:buNone/>
            </a:pPr>
            <a:r>
              <a:rPr lang="en-GB" dirty="0"/>
              <a:t>One of the strongest arguments for saving endangered animals is simply that we want to. We get a lot of pleasure out of seeing and interacting with animals. Species that go extinct now are no longer around for us or future generations to see and enjoy.  They can only learn about them in books and on the internet.  And, that is </a:t>
            </a:r>
            <a:r>
              <a:rPr lang="en-GB" dirty="0" err="1"/>
              <a:t>heartbreaking</a:t>
            </a:r>
            <a:r>
              <a:rPr lang="en-GB" dirty="0"/>
              <a:t>.</a:t>
            </a:r>
          </a:p>
          <a:p>
            <a:endParaRPr lang="en-US" dirty="0"/>
          </a:p>
        </p:txBody>
      </p:sp>
      <p:pic>
        <p:nvPicPr>
          <p:cNvPr id="5" name="Picture 4" descr="A dog on a leash&#10;&#10;Description automatically generated">
            <a:extLst>
              <a:ext uri="{FF2B5EF4-FFF2-40B4-BE49-F238E27FC236}">
                <a16:creationId xmlns:a16="http://schemas.microsoft.com/office/drawing/2014/main" id="{5A4C91AC-070E-724B-A5D2-0053CF51876D}"/>
              </a:ext>
            </a:extLst>
          </p:cNvPr>
          <p:cNvPicPr>
            <a:picLocks noChangeAspect="1"/>
          </p:cNvPicPr>
          <p:nvPr/>
        </p:nvPicPr>
        <p:blipFill>
          <a:blip r:embed="rId2"/>
          <a:stretch>
            <a:fillRect/>
          </a:stretch>
        </p:blipFill>
        <p:spPr>
          <a:xfrm>
            <a:off x="3280742" y="3127513"/>
            <a:ext cx="5223841" cy="2985052"/>
          </a:xfrm>
          <a:prstGeom prst="rect">
            <a:avLst/>
          </a:prstGeom>
        </p:spPr>
      </p:pic>
    </p:spTree>
    <p:extLst>
      <p:ext uri="{BB962C8B-B14F-4D97-AF65-F5344CB8AC3E}">
        <p14:creationId xmlns:p14="http://schemas.microsoft.com/office/powerpoint/2010/main" val="190113638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60F486F-4D66-0247-AFD4-171B4325F4E4}"/>
              </a:ext>
            </a:extLst>
          </p:cNvPr>
          <p:cNvSpPr>
            <a:spLocks noGrp="1"/>
          </p:cNvSpPr>
          <p:nvPr>
            <p:ph idx="1"/>
          </p:nvPr>
        </p:nvSpPr>
        <p:spPr>
          <a:xfrm>
            <a:off x="1122469" y="337931"/>
            <a:ext cx="10178322" cy="3593591"/>
          </a:xfrm>
        </p:spPr>
        <p:txBody>
          <a:bodyPr/>
          <a:lstStyle/>
          <a:p>
            <a:pPr marL="0" indent="0">
              <a:buNone/>
            </a:pPr>
            <a:r>
              <a:rPr lang="en-GB" dirty="0"/>
              <a:t>2. For the environment and other animals</a:t>
            </a:r>
          </a:p>
          <a:p>
            <a:pPr marL="0" indent="0">
              <a:buNone/>
            </a:pPr>
            <a:endParaRPr lang="en-GB" dirty="0"/>
          </a:p>
          <a:p>
            <a:pPr marL="0" indent="0">
              <a:buNone/>
            </a:pPr>
            <a:r>
              <a:rPr lang="en-GB" dirty="0"/>
              <a:t>Everything in nature is connected. If you remove one animal or plant it upsets the balance of nature, can change the ecosystem completely and may cause other animals to suffer.  For example, bees may seem small and insignificant, but they have a huge role to play in our ecosystem – they are pollinators. This means they are responsible for the reproduction plants. Without bees, many plant species would go extinct, which would upset the entire foodchain. </a:t>
            </a:r>
            <a:endParaRPr lang="en-US" dirty="0"/>
          </a:p>
        </p:txBody>
      </p:sp>
      <p:pic>
        <p:nvPicPr>
          <p:cNvPr id="5" name="Picture 4" descr="A blue pool of water&#10;&#10;Description automatically generated">
            <a:extLst>
              <a:ext uri="{FF2B5EF4-FFF2-40B4-BE49-F238E27FC236}">
                <a16:creationId xmlns:a16="http://schemas.microsoft.com/office/drawing/2014/main" id="{049DEE9E-2E98-BC4D-9A96-D420065AE31F}"/>
              </a:ext>
            </a:extLst>
          </p:cNvPr>
          <p:cNvPicPr>
            <a:picLocks noChangeAspect="1"/>
          </p:cNvPicPr>
          <p:nvPr/>
        </p:nvPicPr>
        <p:blipFill>
          <a:blip r:embed="rId2"/>
          <a:stretch>
            <a:fillRect/>
          </a:stretch>
        </p:blipFill>
        <p:spPr>
          <a:xfrm>
            <a:off x="2458995" y="3113621"/>
            <a:ext cx="6841524" cy="3591800"/>
          </a:xfrm>
          <a:prstGeom prst="rect">
            <a:avLst/>
          </a:prstGeom>
        </p:spPr>
      </p:pic>
    </p:spTree>
    <p:extLst>
      <p:ext uri="{BB962C8B-B14F-4D97-AF65-F5344CB8AC3E}">
        <p14:creationId xmlns:p14="http://schemas.microsoft.com/office/powerpoint/2010/main" val="215335842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E672511-9087-034C-B090-F5F5AB6E07F7}"/>
              </a:ext>
            </a:extLst>
          </p:cNvPr>
          <p:cNvSpPr>
            <a:spLocks noGrp="1"/>
          </p:cNvSpPr>
          <p:nvPr>
            <p:ph idx="1"/>
          </p:nvPr>
        </p:nvSpPr>
        <p:spPr>
          <a:xfrm>
            <a:off x="1291435" y="1684086"/>
            <a:ext cx="10178322" cy="5173914"/>
          </a:xfrm>
        </p:spPr>
        <p:txBody>
          <a:bodyPr/>
          <a:lstStyle/>
          <a:p>
            <a:pPr marL="0" indent="0">
              <a:buNone/>
            </a:pPr>
            <a:r>
              <a:rPr lang="en-GB" sz="2800" dirty="0"/>
              <a:t>3. For medicinal purposes</a:t>
            </a:r>
          </a:p>
          <a:p>
            <a:pPr marL="0" indent="0">
              <a:buNone/>
            </a:pPr>
            <a:endParaRPr lang="en-GB" sz="2800" dirty="0"/>
          </a:p>
          <a:p>
            <a:pPr marL="0" indent="0">
              <a:buNone/>
            </a:pPr>
            <a:r>
              <a:rPr lang="en-GB" sz="2800" dirty="0"/>
              <a:t>Many of our medicines have come from or been inspired by nature. The loss of plants and animals to extinction takes with it the potential for new cures and drugs that we have yet to discover.</a:t>
            </a:r>
          </a:p>
          <a:p>
            <a:pPr marL="0" indent="0">
              <a:buNone/>
            </a:pPr>
            <a:endParaRPr lang="en-US" dirty="0"/>
          </a:p>
        </p:txBody>
      </p:sp>
    </p:spTree>
    <p:extLst>
      <p:ext uri="{BB962C8B-B14F-4D97-AF65-F5344CB8AC3E}">
        <p14:creationId xmlns:p14="http://schemas.microsoft.com/office/powerpoint/2010/main" val="130793626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7EDE04-A3BE-494C-8999-2725B37E5CB2}"/>
              </a:ext>
            </a:extLst>
          </p:cNvPr>
          <p:cNvSpPr>
            <a:spLocks noGrp="1"/>
          </p:cNvSpPr>
          <p:nvPr>
            <p:ph idx="1"/>
          </p:nvPr>
        </p:nvSpPr>
        <p:spPr/>
        <p:txBody>
          <a:bodyPr/>
          <a:lstStyle/>
          <a:p>
            <a:pPr marL="0" indent="0" algn="ctr">
              <a:buNone/>
            </a:pPr>
            <a:r>
              <a:rPr lang="en-GB" sz="4000" dirty="0"/>
              <a:t>What can you do to help endangered animals?</a:t>
            </a:r>
          </a:p>
          <a:p>
            <a:endParaRPr lang="en-US" dirty="0"/>
          </a:p>
        </p:txBody>
      </p:sp>
    </p:spTree>
    <p:extLst>
      <p:ext uri="{BB962C8B-B14F-4D97-AF65-F5344CB8AC3E}">
        <p14:creationId xmlns:p14="http://schemas.microsoft.com/office/powerpoint/2010/main" val="404942837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descr="A close up of an animal looking at the camera&#10;&#10;Description automatically generated">
            <a:extLst>
              <a:ext uri="{FF2B5EF4-FFF2-40B4-BE49-F238E27FC236}">
                <a16:creationId xmlns:a16="http://schemas.microsoft.com/office/drawing/2014/main" id="{88EDBA16-BDD4-8A4B-8238-29431D735E17}"/>
              </a:ext>
            </a:extLst>
          </p:cNvPr>
          <p:cNvPicPr>
            <a:picLocks noGrp="1" noChangeAspect="1"/>
          </p:cNvPicPr>
          <p:nvPr>
            <p:ph idx="1"/>
          </p:nvPr>
        </p:nvPicPr>
        <p:blipFill>
          <a:blip r:embed="rId2"/>
          <a:stretch>
            <a:fillRect/>
          </a:stretch>
        </p:blipFill>
        <p:spPr>
          <a:xfrm>
            <a:off x="2071500" y="481914"/>
            <a:ext cx="8049000" cy="6132572"/>
          </a:xfrm>
        </p:spPr>
      </p:pic>
    </p:spTree>
    <p:extLst>
      <p:ext uri="{BB962C8B-B14F-4D97-AF65-F5344CB8AC3E}">
        <p14:creationId xmlns:p14="http://schemas.microsoft.com/office/powerpoint/2010/main" val="274322471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04CE62-7C94-A942-B24A-3EA859A7C4FC}"/>
              </a:ext>
            </a:extLst>
          </p:cNvPr>
          <p:cNvSpPr>
            <a:spLocks noGrp="1"/>
          </p:cNvSpPr>
          <p:nvPr>
            <p:ph idx="1"/>
          </p:nvPr>
        </p:nvSpPr>
        <p:spPr>
          <a:xfrm>
            <a:off x="1251677" y="487018"/>
            <a:ext cx="10178322" cy="3593591"/>
          </a:xfrm>
        </p:spPr>
        <p:txBody>
          <a:bodyPr>
            <a:normAutofit/>
          </a:bodyPr>
          <a:lstStyle/>
          <a:p>
            <a:pPr marL="0" indent="0">
              <a:buNone/>
            </a:pPr>
            <a:r>
              <a:rPr lang="en-GB" b="1" dirty="0"/>
              <a:t>Protect wildlife habitats. </a:t>
            </a:r>
            <a:r>
              <a:rPr lang="en-GB" dirty="0"/>
              <a:t>Habitat loss is one of the biggest causes of extinction. Do your bit to preserve wildlife habitats. Volunteer to maintain a local nature reserve, campaign against deforestation or create a space for nature in your garden.</a:t>
            </a:r>
          </a:p>
          <a:p>
            <a:pPr marL="0" indent="0">
              <a:buNone/>
            </a:pPr>
            <a:endParaRPr lang="en-US" dirty="0"/>
          </a:p>
        </p:txBody>
      </p:sp>
      <p:pic>
        <p:nvPicPr>
          <p:cNvPr id="5" name="Picture 4" descr="A close up of text on a white background&#10;&#10;Description automatically generated">
            <a:extLst>
              <a:ext uri="{FF2B5EF4-FFF2-40B4-BE49-F238E27FC236}">
                <a16:creationId xmlns:a16="http://schemas.microsoft.com/office/drawing/2014/main" id="{C3EEF2C1-4D0B-E249-9240-549FE7766FAE}"/>
              </a:ext>
            </a:extLst>
          </p:cNvPr>
          <p:cNvPicPr>
            <a:picLocks noChangeAspect="1"/>
          </p:cNvPicPr>
          <p:nvPr/>
        </p:nvPicPr>
        <p:blipFill>
          <a:blip r:embed="rId2"/>
          <a:stretch>
            <a:fillRect/>
          </a:stretch>
        </p:blipFill>
        <p:spPr>
          <a:xfrm>
            <a:off x="2644347" y="1953600"/>
            <a:ext cx="6425512" cy="4658497"/>
          </a:xfrm>
          <a:prstGeom prst="rect">
            <a:avLst/>
          </a:prstGeom>
        </p:spPr>
      </p:pic>
    </p:spTree>
    <p:extLst>
      <p:ext uri="{BB962C8B-B14F-4D97-AF65-F5344CB8AC3E}">
        <p14:creationId xmlns:p14="http://schemas.microsoft.com/office/powerpoint/2010/main" val="214169040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353059B-8F39-0E42-B74F-B6A2EAC1731E}"/>
              </a:ext>
            </a:extLst>
          </p:cNvPr>
          <p:cNvSpPr>
            <a:spLocks noGrp="1"/>
          </p:cNvSpPr>
          <p:nvPr>
            <p:ph idx="1"/>
          </p:nvPr>
        </p:nvSpPr>
        <p:spPr>
          <a:xfrm>
            <a:off x="814860" y="598102"/>
            <a:ext cx="10178322" cy="3593591"/>
          </a:xfrm>
        </p:spPr>
        <p:txBody>
          <a:bodyPr>
            <a:normAutofit/>
          </a:bodyPr>
          <a:lstStyle/>
          <a:p>
            <a:pPr marL="0" indent="0" algn="ctr">
              <a:buNone/>
            </a:pPr>
            <a:r>
              <a:rPr lang="en-GB" sz="3200" b="1" dirty="0"/>
              <a:t>Recycle!</a:t>
            </a:r>
            <a:endParaRPr lang="en-US" sz="3200" dirty="0"/>
          </a:p>
        </p:txBody>
      </p:sp>
      <p:pic>
        <p:nvPicPr>
          <p:cNvPr id="5" name="Picture 4" descr="A picture containing person, grass, outdoor, child&#10;&#10;Description automatically generated">
            <a:extLst>
              <a:ext uri="{FF2B5EF4-FFF2-40B4-BE49-F238E27FC236}">
                <a16:creationId xmlns:a16="http://schemas.microsoft.com/office/drawing/2014/main" id="{5C901C85-6CE2-DA4D-8A62-3465F2AB9404}"/>
              </a:ext>
            </a:extLst>
          </p:cNvPr>
          <p:cNvPicPr>
            <a:picLocks noChangeAspect="1"/>
          </p:cNvPicPr>
          <p:nvPr/>
        </p:nvPicPr>
        <p:blipFill>
          <a:blip r:embed="rId2"/>
          <a:stretch>
            <a:fillRect/>
          </a:stretch>
        </p:blipFill>
        <p:spPr>
          <a:xfrm>
            <a:off x="2442070" y="2058507"/>
            <a:ext cx="6923903" cy="3894695"/>
          </a:xfrm>
          <a:prstGeom prst="rect">
            <a:avLst/>
          </a:prstGeom>
        </p:spPr>
      </p:pic>
    </p:spTree>
    <p:extLst>
      <p:ext uri="{BB962C8B-B14F-4D97-AF65-F5344CB8AC3E}">
        <p14:creationId xmlns:p14="http://schemas.microsoft.com/office/powerpoint/2010/main" val="30866367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1CE32F8-A8DA-A64F-A00C-8C72F8A1FC9E}"/>
              </a:ext>
            </a:extLst>
          </p:cNvPr>
          <p:cNvSpPr>
            <a:spLocks noGrp="1"/>
          </p:cNvSpPr>
          <p:nvPr>
            <p:ph idx="1"/>
          </p:nvPr>
        </p:nvSpPr>
        <p:spPr>
          <a:xfrm>
            <a:off x="1325818" y="1322172"/>
            <a:ext cx="10178322" cy="5657171"/>
          </a:xfrm>
        </p:spPr>
        <p:txBody>
          <a:bodyPr>
            <a:normAutofit/>
          </a:bodyPr>
          <a:lstStyle/>
          <a:p>
            <a:pPr marL="0" indent="0">
              <a:buNone/>
            </a:pPr>
            <a:r>
              <a:rPr lang="en-GB" sz="2800" dirty="0"/>
              <a:t>1.  </a:t>
            </a:r>
            <a:r>
              <a:rPr lang="en-GB" sz="2800" u="sng" dirty="0"/>
              <a:t>Overhunting</a:t>
            </a:r>
            <a:r>
              <a:rPr lang="en-GB" sz="2800" dirty="0"/>
              <a:t> - This has been the fate of most large animals, slow animals and tasty animals when humans have migrated to a previously uninhabited area. </a:t>
            </a:r>
          </a:p>
          <a:p>
            <a:pPr marL="0" indent="0">
              <a:buNone/>
            </a:pPr>
            <a:r>
              <a:rPr lang="en-GB" sz="2800" dirty="0"/>
              <a:t>In so many parts of the world, humans have hunted certain animals to extinction or almost extinction.  The predator animals that feed on these now extinct animals have also suffered, not only because they might also have been hunted, but because they no longer have a source of food.</a:t>
            </a:r>
            <a:endParaRPr lang="en-US" sz="2800" dirty="0"/>
          </a:p>
        </p:txBody>
      </p:sp>
    </p:spTree>
    <p:extLst>
      <p:ext uri="{BB962C8B-B14F-4D97-AF65-F5344CB8AC3E}">
        <p14:creationId xmlns:p14="http://schemas.microsoft.com/office/powerpoint/2010/main" val="130699353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E718AEE-0163-2142-998B-07FF40E79F80}"/>
              </a:ext>
            </a:extLst>
          </p:cNvPr>
          <p:cNvSpPr>
            <a:spLocks noGrp="1"/>
          </p:cNvSpPr>
          <p:nvPr>
            <p:ph idx="1"/>
          </p:nvPr>
        </p:nvSpPr>
        <p:spPr>
          <a:xfrm>
            <a:off x="1132407" y="298176"/>
            <a:ext cx="10178322" cy="3593591"/>
          </a:xfrm>
        </p:spPr>
        <p:txBody>
          <a:bodyPr>
            <a:normAutofit/>
          </a:bodyPr>
          <a:lstStyle/>
          <a:p>
            <a:pPr marL="0" indent="0">
              <a:buNone/>
            </a:pPr>
            <a:r>
              <a:rPr lang="en-GB" sz="2400" b="1" dirty="0"/>
              <a:t>Make certain that your home is not a hazard to wildlife.</a:t>
            </a:r>
            <a:r>
              <a:rPr lang="en-GB" sz="2400" dirty="0"/>
              <a:t> The first thing you can do is to secure all of your trash so that animals can’t get to it. </a:t>
            </a:r>
            <a:endParaRPr lang="en-US" sz="2400" dirty="0"/>
          </a:p>
        </p:txBody>
      </p:sp>
      <p:pic>
        <p:nvPicPr>
          <p:cNvPr id="5" name="Picture 4" descr="A bear that is sitting in the grass&#10;&#10;Description automatically generated">
            <a:extLst>
              <a:ext uri="{FF2B5EF4-FFF2-40B4-BE49-F238E27FC236}">
                <a16:creationId xmlns:a16="http://schemas.microsoft.com/office/drawing/2014/main" id="{790B1688-1743-E341-8EC5-1CA9341C4A5F}"/>
              </a:ext>
            </a:extLst>
          </p:cNvPr>
          <p:cNvPicPr>
            <a:picLocks noChangeAspect="1"/>
          </p:cNvPicPr>
          <p:nvPr/>
        </p:nvPicPr>
        <p:blipFill>
          <a:blip r:embed="rId2"/>
          <a:stretch>
            <a:fillRect/>
          </a:stretch>
        </p:blipFill>
        <p:spPr>
          <a:xfrm>
            <a:off x="2432937" y="1702601"/>
            <a:ext cx="7184191" cy="4592896"/>
          </a:xfrm>
          <a:prstGeom prst="rect">
            <a:avLst/>
          </a:prstGeom>
        </p:spPr>
      </p:pic>
    </p:spTree>
    <p:extLst>
      <p:ext uri="{BB962C8B-B14F-4D97-AF65-F5344CB8AC3E}">
        <p14:creationId xmlns:p14="http://schemas.microsoft.com/office/powerpoint/2010/main" val="223859761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4093CC7-3ACD-9242-B2B7-C310BB8035D5}"/>
              </a:ext>
            </a:extLst>
          </p:cNvPr>
          <p:cNvSpPr>
            <a:spLocks noGrp="1"/>
          </p:cNvSpPr>
          <p:nvPr>
            <p:ph idx="1"/>
          </p:nvPr>
        </p:nvSpPr>
        <p:spPr>
          <a:xfrm>
            <a:off x="1326088" y="319665"/>
            <a:ext cx="10178322" cy="3593591"/>
          </a:xfrm>
        </p:spPr>
        <p:txBody>
          <a:bodyPr/>
          <a:lstStyle/>
          <a:p>
            <a:pPr marL="0" indent="0">
              <a:buNone/>
            </a:pPr>
            <a:r>
              <a:rPr lang="en-GB" b="1" dirty="0"/>
              <a:t>Watch the road and drive carefully.</a:t>
            </a:r>
            <a:r>
              <a:rPr lang="en-GB" dirty="0"/>
              <a:t> Particularly if you live or commute in a rural area, roads are one of the biggest hazards that animals face. </a:t>
            </a:r>
            <a:endParaRPr lang="en-US" dirty="0"/>
          </a:p>
        </p:txBody>
      </p:sp>
      <p:pic>
        <p:nvPicPr>
          <p:cNvPr id="5" name="Picture 4" descr="A side view mirror of a car&#10;&#10;Description automatically generated">
            <a:extLst>
              <a:ext uri="{FF2B5EF4-FFF2-40B4-BE49-F238E27FC236}">
                <a16:creationId xmlns:a16="http://schemas.microsoft.com/office/drawing/2014/main" id="{03D72916-5935-5E4E-8402-5A1028F1D8DB}"/>
              </a:ext>
            </a:extLst>
          </p:cNvPr>
          <p:cNvPicPr>
            <a:picLocks noChangeAspect="1"/>
          </p:cNvPicPr>
          <p:nvPr/>
        </p:nvPicPr>
        <p:blipFill>
          <a:blip r:embed="rId2"/>
          <a:stretch>
            <a:fillRect/>
          </a:stretch>
        </p:blipFill>
        <p:spPr>
          <a:xfrm>
            <a:off x="4138582" y="1268940"/>
            <a:ext cx="3914835" cy="5288631"/>
          </a:xfrm>
          <a:prstGeom prst="rect">
            <a:avLst/>
          </a:prstGeom>
        </p:spPr>
      </p:pic>
    </p:spTree>
    <p:extLst>
      <p:ext uri="{BB962C8B-B14F-4D97-AF65-F5344CB8AC3E}">
        <p14:creationId xmlns:p14="http://schemas.microsoft.com/office/powerpoint/2010/main" val="201999964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B680306-9CA8-DC4D-8256-2FC9E03C1D27}"/>
              </a:ext>
            </a:extLst>
          </p:cNvPr>
          <p:cNvSpPr>
            <a:spLocks noGrp="1"/>
          </p:cNvSpPr>
          <p:nvPr>
            <p:ph idx="1"/>
          </p:nvPr>
        </p:nvSpPr>
        <p:spPr>
          <a:xfrm>
            <a:off x="1211922" y="377688"/>
            <a:ext cx="10178322" cy="3593591"/>
          </a:xfrm>
        </p:spPr>
        <p:txBody>
          <a:bodyPr/>
          <a:lstStyle/>
          <a:p>
            <a:pPr marL="0" indent="0">
              <a:buNone/>
            </a:pPr>
            <a:r>
              <a:rPr lang="en-GB" b="1" dirty="0"/>
              <a:t>Turn off the lights.</a:t>
            </a:r>
            <a:r>
              <a:rPr lang="en-GB" dirty="0"/>
              <a:t> The more energy that is used, the more pollutants that are put into the environment. By limiting your energy consumption, </a:t>
            </a:r>
            <a:r>
              <a:rPr lang="en-GB" dirty="0">
                <a:solidFill>
                  <a:schemeClr val="tx1"/>
                </a:solidFill>
              </a:rPr>
              <a:t>you </a:t>
            </a:r>
            <a:r>
              <a:rPr lang="en-GB" dirty="0"/>
              <a:t>are limiting the amount of pollutants being put into the environment by power plants. It might seem as though one person can’t make a difference, but the more people that do this, the bigger impact it will have.</a:t>
            </a:r>
            <a:endParaRPr lang="en-US" dirty="0"/>
          </a:p>
        </p:txBody>
      </p:sp>
      <p:pic>
        <p:nvPicPr>
          <p:cNvPr id="5" name="Picture 4" descr="A view of a city at night&#10;&#10;Description automatically generated">
            <a:extLst>
              <a:ext uri="{FF2B5EF4-FFF2-40B4-BE49-F238E27FC236}">
                <a16:creationId xmlns:a16="http://schemas.microsoft.com/office/drawing/2014/main" id="{55304D95-DC94-B34C-A179-7D4E1DBB1839}"/>
              </a:ext>
            </a:extLst>
          </p:cNvPr>
          <p:cNvPicPr>
            <a:picLocks noChangeAspect="1"/>
          </p:cNvPicPr>
          <p:nvPr/>
        </p:nvPicPr>
        <p:blipFill>
          <a:blip r:embed="rId2"/>
          <a:stretch>
            <a:fillRect/>
          </a:stretch>
        </p:blipFill>
        <p:spPr>
          <a:xfrm>
            <a:off x="3907045" y="1946189"/>
            <a:ext cx="3624525" cy="4831492"/>
          </a:xfrm>
          <a:prstGeom prst="rect">
            <a:avLst/>
          </a:prstGeom>
        </p:spPr>
      </p:pic>
    </p:spTree>
    <p:extLst>
      <p:ext uri="{BB962C8B-B14F-4D97-AF65-F5344CB8AC3E}">
        <p14:creationId xmlns:p14="http://schemas.microsoft.com/office/powerpoint/2010/main" val="274985091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D28B74B-4669-D146-970B-DFB92DDE72E6}"/>
              </a:ext>
            </a:extLst>
          </p:cNvPr>
          <p:cNvSpPr>
            <a:spLocks noGrp="1"/>
          </p:cNvSpPr>
          <p:nvPr>
            <p:ph idx="1"/>
          </p:nvPr>
        </p:nvSpPr>
        <p:spPr>
          <a:xfrm>
            <a:off x="1129553" y="97626"/>
            <a:ext cx="11806517" cy="3593591"/>
          </a:xfrm>
        </p:spPr>
        <p:txBody>
          <a:bodyPr/>
          <a:lstStyle/>
          <a:p>
            <a:pPr marL="0" indent="0">
              <a:buNone/>
            </a:pPr>
            <a:r>
              <a:rPr lang="en-GB" sz="3600" dirty="0"/>
              <a:t>Make a poster or booklet encouraging people to save endangered animals. Show it to someone</a:t>
            </a:r>
            <a:r>
              <a:rPr lang="en-GB" sz="4000" dirty="0"/>
              <a:t>.</a:t>
            </a:r>
          </a:p>
          <a:p>
            <a:endParaRPr lang="en-US" dirty="0"/>
          </a:p>
        </p:txBody>
      </p:sp>
      <p:pic>
        <p:nvPicPr>
          <p:cNvPr id="5" name="Picture 4" descr="A picture containing photo, covered, many, colorful&#10;&#10;Description automatically generated">
            <a:extLst>
              <a:ext uri="{FF2B5EF4-FFF2-40B4-BE49-F238E27FC236}">
                <a16:creationId xmlns:a16="http://schemas.microsoft.com/office/drawing/2014/main" id="{EE91193C-D4CD-2E4C-854B-EF1CB85C02B7}"/>
              </a:ext>
            </a:extLst>
          </p:cNvPr>
          <p:cNvPicPr>
            <a:picLocks noChangeAspect="1"/>
          </p:cNvPicPr>
          <p:nvPr/>
        </p:nvPicPr>
        <p:blipFill>
          <a:blip r:embed="rId2"/>
          <a:stretch>
            <a:fillRect/>
          </a:stretch>
        </p:blipFill>
        <p:spPr>
          <a:xfrm>
            <a:off x="2696900" y="1447576"/>
            <a:ext cx="6525741" cy="5167356"/>
          </a:xfrm>
          <a:prstGeom prst="rect">
            <a:avLst/>
          </a:prstGeom>
        </p:spPr>
      </p:pic>
    </p:spTree>
    <p:extLst>
      <p:ext uri="{BB962C8B-B14F-4D97-AF65-F5344CB8AC3E}">
        <p14:creationId xmlns:p14="http://schemas.microsoft.com/office/powerpoint/2010/main" val="249535572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4AAE5-0992-3348-BBF8-B339D839776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10C7024-4CF2-CA45-B9CB-0F44E01319EF}"/>
              </a:ext>
            </a:extLst>
          </p:cNvPr>
          <p:cNvSpPr>
            <a:spLocks noGrp="1"/>
          </p:cNvSpPr>
          <p:nvPr>
            <p:ph idx="1"/>
          </p:nvPr>
        </p:nvSpPr>
        <p:spPr/>
        <p:txBody>
          <a:bodyPr/>
          <a:lstStyle/>
          <a:p>
            <a:r>
              <a:rPr lang="en-GB" dirty="0"/>
              <a:t>Memorize Proverbs 12:10 NKJV.</a:t>
            </a:r>
          </a:p>
          <a:p>
            <a:endParaRPr lang="en-GB" dirty="0"/>
          </a:p>
          <a:p>
            <a:pPr marL="0" indent="0">
              <a:buNone/>
            </a:pPr>
            <a:r>
              <a:rPr lang="en-GB" dirty="0"/>
              <a:t>"A righteous man regards the life of his animal, But the tender mercies of the wicked are cruel. He who tills his land will be satisfied with bread, But he who follows frivolity is devoid of understanding. The wicked covet the catch of evil men, But the root of the righteous yields fruit."</a:t>
            </a:r>
          </a:p>
          <a:p>
            <a:endParaRPr lang="en-US" dirty="0"/>
          </a:p>
        </p:txBody>
      </p:sp>
    </p:spTree>
    <p:extLst>
      <p:ext uri="{BB962C8B-B14F-4D97-AF65-F5344CB8AC3E}">
        <p14:creationId xmlns:p14="http://schemas.microsoft.com/office/powerpoint/2010/main" val="42830162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close up of a sign&#10;&#10;Description automatically generated">
            <a:extLst>
              <a:ext uri="{FF2B5EF4-FFF2-40B4-BE49-F238E27FC236}">
                <a16:creationId xmlns:a16="http://schemas.microsoft.com/office/drawing/2014/main" id="{F0752031-9E73-4645-803C-72E71F82E42A}"/>
              </a:ext>
            </a:extLst>
          </p:cNvPr>
          <p:cNvPicPr>
            <a:picLocks noGrp="1" noChangeAspect="1"/>
          </p:cNvPicPr>
          <p:nvPr>
            <p:ph idx="1"/>
          </p:nvPr>
        </p:nvPicPr>
        <p:blipFill>
          <a:blip r:embed="rId2"/>
          <a:stretch>
            <a:fillRect/>
          </a:stretch>
        </p:blipFill>
        <p:spPr>
          <a:xfrm>
            <a:off x="3666095" y="760798"/>
            <a:ext cx="5336403" cy="5336403"/>
          </a:xfrm>
        </p:spPr>
      </p:pic>
    </p:spTree>
    <p:extLst>
      <p:ext uri="{BB962C8B-B14F-4D97-AF65-F5344CB8AC3E}">
        <p14:creationId xmlns:p14="http://schemas.microsoft.com/office/powerpoint/2010/main" val="6557132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BEB4D7-1FF4-6F40-BB0D-2325A3D0C086}"/>
              </a:ext>
            </a:extLst>
          </p:cNvPr>
          <p:cNvSpPr>
            <a:spLocks noGrp="1"/>
          </p:cNvSpPr>
          <p:nvPr>
            <p:ph idx="1"/>
          </p:nvPr>
        </p:nvSpPr>
        <p:spPr>
          <a:xfrm>
            <a:off x="1261618" y="437323"/>
            <a:ext cx="10178322" cy="3593591"/>
          </a:xfrm>
        </p:spPr>
        <p:txBody>
          <a:bodyPr/>
          <a:lstStyle/>
          <a:p>
            <a:pPr marL="0" indent="0">
              <a:buNone/>
            </a:pPr>
            <a:r>
              <a:rPr lang="en-GB" sz="2800" dirty="0"/>
              <a:t>Whose actions lead to this?</a:t>
            </a:r>
            <a:endParaRPr lang="en-US" sz="2800" dirty="0"/>
          </a:p>
          <a:p>
            <a:pPr marL="0" indent="0">
              <a:buNone/>
            </a:pPr>
            <a:r>
              <a:rPr lang="en-US" sz="2800" dirty="0"/>
              <a:t>a. Human</a:t>
            </a:r>
          </a:p>
          <a:p>
            <a:pPr marL="0" indent="0">
              <a:buNone/>
            </a:pPr>
            <a:r>
              <a:rPr lang="en-US" sz="2800" dirty="0"/>
              <a:t>b. Nature</a:t>
            </a:r>
          </a:p>
          <a:p>
            <a:pPr marL="0" indent="0">
              <a:buNone/>
            </a:pPr>
            <a:endParaRPr lang="en-US" sz="2400" dirty="0"/>
          </a:p>
          <a:p>
            <a:pPr marL="0" indent="0">
              <a:buNone/>
            </a:pPr>
            <a:endParaRPr lang="en-US" sz="2400" dirty="0"/>
          </a:p>
          <a:p>
            <a:pPr marL="0" indent="0">
              <a:buNone/>
            </a:pPr>
            <a:endParaRPr lang="en-US" dirty="0"/>
          </a:p>
        </p:txBody>
      </p:sp>
      <p:pic>
        <p:nvPicPr>
          <p:cNvPr id="5" name="Picture 4" descr="A close up of a sign&#10;&#10;Description automatically generated">
            <a:extLst>
              <a:ext uri="{FF2B5EF4-FFF2-40B4-BE49-F238E27FC236}">
                <a16:creationId xmlns:a16="http://schemas.microsoft.com/office/drawing/2014/main" id="{BA23FFF1-6A27-BF41-9991-45FC7AAA1312}"/>
              </a:ext>
            </a:extLst>
          </p:cNvPr>
          <p:cNvPicPr>
            <a:picLocks noChangeAspect="1"/>
          </p:cNvPicPr>
          <p:nvPr/>
        </p:nvPicPr>
        <p:blipFill>
          <a:blip r:embed="rId2"/>
          <a:stretch>
            <a:fillRect/>
          </a:stretch>
        </p:blipFill>
        <p:spPr>
          <a:xfrm>
            <a:off x="4125097" y="1880838"/>
            <a:ext cx="4300151" cy="4300151"/>
          </a:xfrm>
          <a:prstGeom prst="rect">
            <a:avLst/>
          </a:prstGeom>
        </p:spPr>
      </p:pic>
    </p:spTree>
    <p:extLst>
      <p:ext uri="{BB962C8B-B14F-4D97-AF65-F5344CB8AC3E}">
        <p14:creationId xmlns:p14="http://schemas.microsoft.com/office/powerpoint/2010/main" val="3475819309"/>
      </p:ext>
    </p:extLst>
  </p:cSld>
  <p:clrMapOvr>
    <a:masterClrMapping/>
  </p:clrMapOvr>
</p:sld>
</file>

<file path=ppt/theme/theme1.xml><?xml version="1.0" encoding="utf-8"?>
<a:theme xmlns:a="http://schemas.openxmlformats.org/drawingml/2006/main" name="Badge">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docProps/app.xml><?xml version="1.0" encoding="utf-8"?>
<Properties xmlns="http://schemas.openxmlformats.org/officeDocument/2006/extended-properties" xmlns:vt="http://schemas.openxmlformats.org/officeDocument/2006/docPropsVTypes">
  <TotalTime>3691</TotalTime>
  <Words>2097</Words>
  <Application>Microsoft Office PowerPoint</Application>
  <PresentationFormat>Widescreen</PresentationFormat>
  <Paragraphs>221</Paragraphs>
  <Slides>74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74</vt:i4>
      </vt:variant>
    </vt:vector>
  </HeadingPairs>
  <TitlesOfParts>
    <vt:vector size="79" baseType="lpstr">
      <vt:lpstr>Arial</vt:lpstr>
      <vt:lpstr>Comic Sans MS</vt:lpstr>
      <vt:lpstr>Gill Sans MT</vt:lpstr>
      <vt:lpstr>Impact</vt:lpstr>
      <vt:lpstr>Badge</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Natalie Davison</cp:lastModifiedBy>
  <cp:revision>31</cp:revision>
  <dcterms:created xsi:type="dcterms:W3CDTF">2020-07-07T09:20:16Z</dcterms:created>
  <dcterms:modified xsi:type="dcterms:W3CDTF">2021-07-21T16:47:52Z</dcterms:modified>
</cp:coreProperties>
</file>