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36" r:id="rId1"/>
  </p:sldMasterIdLst>
  <p:sldIdLst>
    <p:sldId id="256" r:id="rId2"/>
    <p:sldId id="257" r:id="rId3"/>
    <p:sldId id="258" r:id="rId4"/>
    <p:sldId id="259" r:id="rId5"/>
    <p:sldId id="260" r:id="rId6"/>
    <p:sldId id="261" r:id="rId7"/>
    <p:sldId id="262" r:id="rId8"/>
    <p:sldId id="263" r:id="rId9"/>
    <p:sldId id="264" r:id="rId10"/>
    <p:sldId id="297" r:id="rId11"/>
    <p:sldId id="265" r:id="rId12"/>
    <p:sldId id="266" r:id="rId13"/>
    <p:sldId id="267" r:id="rId14"/>
    <p:sldId id="268" r:id="rId15"/>
    <p:sldId id="269" r:id="rId16"/>
    <p:sldId id="270" r:id="rId17"/>
    <p:sldId id="271" r:id="rId18"/>
    <p:sldId id="272" r:id="rId19"/>
    <p:sldId id="274" r:id="rId20"/>
    <p:sldId id="275" r:id="rId21"/>
    <p:sldId id="276" r:id="rId22"/>
    <p:sldId id="277" r:id="rId23"/>
    <p:sldId id="282" r:id="rId24"/>
    <p:sldId id="281" r:id="rId25"/>
    <p:sldId id="280" r:id="rId26"/>
    <p:sldId id="291" r:id="rId27"/>
    <p:sldId id="290" r:id="rId28"/>
    <p:sldId id="279" r:id="rId29"/>
    <p:sldId id="284" r:id="rId30"/>
    <p:sldId id="285" r:id="rId31"/>
    <p:sldId id="288" r:id="rId32"/>
    <p:sldId id="287" r:id="rId33"/>
    <p:sldId id="286" r:id="rId34"/>
    <p:sldId id="289" r:id="rId35"/>
    <p:sldId id="283" r:id="rId36"/>
    <p:sldId id="278" r:id="rId37"/>
    <p:sldId id="298" r:id="rId38"/>
    <p:sldId id="299" r:id="rId39"/>
    <p:sldId id="301" r:id="rId40"/>
    <p:sldId id="302" r:id="rId41"/>
    <p:sldId id="303"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80"/>
    <p:restoredTop sz="94694"/>
  </p:normalViewPr>
  <p:slideViewPr>
    <p:cSldViewPr snapToGrid="0" snapToObjects="1">
      <p:cViewPr varScale="1">
        <p:scale>
          <a:sx n="83" d="100"/>
          <a:sy n="83" d="100"/>
        </p:scale>
        <p:origin x="75" y="4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D76473F-4C1B-2B43-8C83-EDA0317FAE75}" type="datetimeFigureOut">
              <a:rPr lang="en-US" smtClean="0"/>
              <a:t>6/25/2021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685B2D-D90D-0F4B-815B-61B1A43549B3}" type="slidenum">
              <a:rPr lang="en-US" smtClean="0"/>
              <a:t>‹#›</a:t>
            </a:fld>
            <a:endParaRPr lang="en-US"/>
          </a:p>
        </p:txBody>
      </p:sp>
    </p:spTree>
    <p:extLst>
      <p:ext uri="{BB962C8B-B14F-4D97-AF65-F5344CB8AC3E}">
        <p14:creationId xmlns:p14="http://schemas.microsoft.com/office/powerpoint/2010/main" val="3161544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76473F-4C1B-2B43-8C83-EDA0317FAE75}" type="datetimeFigureOut">
              <a:rPr lang="en-US" smtClean="0"/>
              <a:t>6/25/2021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685B2D-D90D-0F4B-815B-61B1A43549B3}" type="slidenum">
              <a:rPr lang="en-US" smtClean="0"/>
              <a:t>‹#›</a:t>
            </a:fld>
            <a:endParaRPr lang="en-US"/>
          </a:p>
        </p:txBody>
      </p:sp>
    </p:spTree>
    <p:extLst>
      <p:ext uri="{BB962C8B-B14F-4D97-AF65-F5344CB8AC3E}">
        <p14:creationId xmlns:p14="http://schemas.microsoft.com/office/powerpoint/2010/main" val="2055573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76473F-4C1B-2B43-8C83-EDA0317FAE75}" type="datetimeFigureOut">
              <a:rPr lang="en-US" smtClean="0"/>
              <a:t>6/25/2021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685B2D-D90D-0F4B-815B-61B1A43549B3}" type="slidenum">
              <a:rPr lang="en-US" smtClean="0"/>
              <a:t>‹#›</a:t>
            </a:fld>
            <a:endParaRPr lang="en-US"/>
          </a:p>
        </p:txBody>
      </p:sp>
    </p:spTree>
    <p:extLst>
      <p:ext uri="{BB962C8B-B14F-4D97-AF65-F5344CB8AC3E}">
        <p14:creationId xmlns:p14="http://schemas.microsoft.com/office/powerpoint/2010/main" val="526766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76473F-4C1B-2B43-8C83-EDA0317FAE75}" type="datetimeFigureOut">
              <a:rPr lang="en-US" smtClean="0"/>
              <a:t>6/25/2021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685B2D-D90D-0F4B-815B-61B1A43549B3}" type="slidenum">
              <a:rPr lang="en-US" smtClean="0"/>
              <a:t>‹#›</a:t>
            </a:fld>
            <a:endParaRPr lang="en-US"/>
          </a:p>
        </p:txBody>
      </p:sp>
    </p:spTree>
    <p:extLst>
      <p:ext uri="{BB962C8B-B14F-4D97-AF65-F5344CB8AC3E}">
        <p14:creationId xmlns:p14="http://schemas.microsoft.com/office/powerpoint/2010/main" val="3689376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76473F-4C1B-2B43-8C83-EDA0317FAE75}" type="datetimeFigureOut">
              <a:rPr lang="en-US" smtClean="0"/>
              <a:t>6/25/2021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685B2D-D90D-0F4B-815B-61B1A43549B3}" type="slidenum">
              <a:rPr lang="en-US" smtClean="0"/>
              <a:t>‹#›</a:t>
            </a:fld>
            <a:endParaRPr lang="en-US"/>
          </a:p>
        </p:txBody>
      </p:sp>
    </p:spTree>
    <p:extLst>
      <p:ext uri="{BB962C8B-B14F-4D97-AF65-F5344CB8AC3E}">
        <p14:creationId xmlns:p14="http://schemas.microsoft.com/office/powerpoint/2010/main" val="3335117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D76473F-4C1B-2B43-8C83-EDA0317FAE75}" type="datetimeFigureOut">
              <a:rPr lang="en-US" smtClean="0"/>
              <a:t>6/25/2021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685B2D-D90D-0F4B-815B-61B1A43549B3}" type="slidenum">
              <a:rPr lang="en-US" smtClean="0"/>
              <a:t>‹#›</a:t>
            </a:fld>
            <a:endParaRPr lang="en-US"/>
          </a:p>
        </p:txBody>
      </p:sp>
    </p:spTree>
    <p:extLst>
      <p:ext uri="{BB962C8B-B14F-4D97-AF65-F5344CB8AC3E}">
        <p14:creationId xmlns:p14="http://schemas.microsoft.com/office/powerpoint/2010/main" val="1330689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D76473F-4C1B-2B43-8C83-EDA0317FAE75}" type="datetimeFigureOut">
              <a:rPr lang="en-US" smtClean="0"/>
              <a:t>6/25/2021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685B2D-D90D-0F4B-815B-61B1A43549B3}" type="slidenum">
              <a:rPr lang="en-US" smtClean="0"/>
              <a:t>‹#›</a:t>
            </a:fld>
            <a:endParaRPr lang="en-US"/>
          </a:p>
        </p:txBody>
      </p:sp>
    </p:spTree>
    <p:extLst>
      <p:ext uri="{BB962C8B-B14F-4D97-AF65-F5344CB8AC3E}">
        <p14:creationId xmlns:p14="http://schemas.microsoft.com/office/powerpoint/2010/main" val="3794716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D76473F-4C1B-2B43-8C83-EDA0317FAE75}" type="datetimeFigureOut">
              <a:rPr lang="en-US" smtClean="0"/>
              <a:t>6/25/2021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685B2D-D90D-0F4B-815B-61B1A43549B3}" type="slidenum">
              <a:rPr lang="en-US" smtClean="0"/>
              <a:t>‹#›</a:t>
            </a:fld>
            <a:endParaRPr lang="en-US"/>
          </a:p>
        </p:txBody>
      </p:sp>
    </p:spTree>
    <p:extLst>
      <p:ext uri="{BB962C8B-B14F-4D97-AF65-F5344CB8AC3E}">
        <p14:creationId xmlns:p14="http://schemas.microsoft.com/office/powerpoint/2010/main" val="3002773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76473F-4C1B-2B43-8C83-EDA0317FAE75}" type="datetimeFigureOut">
              <a:rPr lang="en-US" smtClean="0"/>
              <a:t>6/25/2021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685B2D-D90D-0F4B-815B-61B1A43549B3}" type="slidenum">
              <a:rPr lang="en-US" smtClean="0"/>
              <a:t>‹#›</a:t>
            </a:fld>
            <a:endParaRPr lang="en-US"/>
          </a:p>
        </p:txBody>
      </p:sp>
    </p:spTree>
    <p:extLst>
      <p:ext uri="{BB962C8B-B14F-4D97-AF65-F5344CB8AC3E}">
        <p14:creationId xmlns:p14="http://schemas.microsoft.com/office/powerpoint/2010/main" val="1184393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76473F-4C1B-2B43-8C83-EDA0317FAE75}" type="datetimeFigureOut">
              <a:rPr lang="en-US" smtClean="0"/>
              <a:t>6/25/2021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685B2D-D90D-0F4B-815B-61B1A43549B3}" type="slidenum">
              <a:rPr lang="en-US" smtClean="0"/>
              <a:t>‹#›</a:t>
            </a:fld>
            <a:endParaRPr lang="en-US"/>
          </a:p>
        </p:txBody>
      </p:sp>
    </p:spTree>
    <p:extLst>
      <p:ext uri="{BB962C8B-B14F-4D97-AF65-F5344CB8AC3E}">
        <p14:creationId xmlns:p14="http://schemas.microsoft.com/office/powerpoint/2010/main" val="1555852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76473F-4C1B-2B43-8C83-EDA0317FAE75}" type="datetimeFigureOut">
              <a:rPr lang="en-US" smtClean="0"/>
              <a:t>6/25/2021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685B2D-D90D-0F4B-815B-61B1A43549B3}" type="slidenum">
              <a:rPr lang="en-US" smtClean="0"/>
              <a:t>‹#›</a:t>
            </a:fld>
            <a:endParaRPr lang="en-US"/>
          </a:p>
        </p:txBody>
      </p:sp>
    </p:spTree>
    <p:extLst>
      <p:ext uri="{BB962C8B-B14F-4D97-AF65-F5344CB8AC3E}">
        <p14:creationId xmlns:p14="http://schemas.microsoft.com/office/powerpoint/2010/main" val="3642443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76473F-4C1B-2B43-8C83-EDA0317FAE75}" type="datetimeFigureOut">
              <a:rPr lang="en-US" smtClean="0"/>
              <a:t>6/25/2021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685B2D-D90D-0F4B-815B-61B1A43549B3}" type="slidenum">
              <a:rPr lang="en-US" smtClean="0"/>
              <a:t>‹#›</a:t>
            </a:fld>
            <a:endParaRPr lang="en-US"/>
          </a:p>
        </p:txBody>
      </p:sp>
    </p:spTree>
    <p:extLst>
      <p:ext uri="{BB962C8B-B14F-4D97-AF65-F5344CB8AC3E}">
        <p14:creationId xmlns:p14="http://schemas.microsoft.com/office/powerpoint/2010/main" val="2168601612"/>
      </p:ext>
    </p:extLst>
  </p:cSld>
  <p:clrMap bg1="dk1" tx1="lt1" bg2="dk2" tx2="lt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en.wikipedia.org/wiki/Film_speed" TargetMode="Externa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en.wikipedia.org/wiki/American_Standards_Association" TargetMode="External"/><Relationship Id="rId2" Type="http://schemas.openxmlformats.org/officeDocument/2006/relationships/hyperlink" Target="http://en.wikipedia.org/wiki/International_Organization_for_Standardization" TargetMode="External"/><Relationship Id="rId1" Type="http://schemas.openxmlformats.org/officeDocument/2006/relationships/slideLayout" Target="../slideLayouts/slideLayout2.xml"/><Relationship Id="rId4" Type="http://schemas.openxmlformats.org/officeDocument/2006/relationships/hyperlink" Target="http://en.wikipedia.org/wiki/DIN"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en.wikipedia.org/wiki/aperture" TargetMode="External"/><Relationship Id="rId2" Type="http://schemas.openxmlformats.org/officeDocument/2006/relationships/hyperlink" Target="http://en.wikipedia.org/wiki/Shutter_speed" TargetMode="External"/><Relationship Id="rId1" Type="http://schemas.openxmlformats.org/officeDocument/2006/relationships/slideLayout" Target="../slideLayouts/slideLayout2.xml"/><Relationship Id="rId4" Type="http://schemas.openxmlformats.org/officeDocument/2006/relationships/hyperlink" Target="http://en.wikipedia.org/wiki/Film_speed"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xml"/><Relationship Id="rId4" Type="http://schemas.openxmlformats.org/officeDocument/2006/relationships/image" Target="../media/image27.tiff"/></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2.tiff"/><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tiff"/><Relationship Id="rId1" Type="http://schemas.openxmlformats.org/officeDocument/2006/relationships/slideLayout" Target="../slideLayouts/slideLayout1.xml"/><Relationship Id="rId4" Type="http://schemas.openxmlformats.org/officeDocument/2006/relationships/image" Target="../media/image36.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 Id="rId4" Type="http://schemas.openxmlformats.org/officeDocument/2006/relationships/image" Target="../media/image39.jpeg"/></Relationships>
</file>

<file path=ppt/slides/_rels/slide3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41.tiff"/><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tiff"/><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7.tiff"/><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hyperlink" Target="https://www.brainyquote.com/authors/ansel-adams-quotes" TargetMode="External"/><Relationship Id="rId2" Type="http://schemas.openxmlformats.org/officeDocument/2006/relationships/image" Target="../media/image49.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en.wikipedia.org/wiki/Latent_image" TargetMode="External"/><Relationship Id="rId7" Type="http://schemas.openxmlformats.org/officeDocument/2006/relationships/image" Target="../media/image13.jpeg"/><Relationship Id="rId2" Type="http://schemas.openxmlformats.org/officeDocument/2006/relationships/hyperlink" Target="http://en.wikipedia.org/wiki/Photographic_developer" TargetMode="Externa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A8687-2343-914A-AA81-6A8F1B04AC75}"/>
              </a:ext>
            </a:extLst>
          </p:cNvPr>
          <p:cNvSpPr>
            <a:spLocks noGrp="1"/>
          </p:cNvSpPr>
          <p:nvPr>
            <p:ph type="ctrTitle"/>
          </p:nvPr>
        </p:nvSpPr>
        <p:spPr>
          <a:xfrm>
            <a:off x="1524000" y="3429000"/>
            <a:ext cx="9144000" cy="2387600"/>
          </a:xfrm>
        </p:spPr>
        <p:txBody>
          <a:bodyPr/>
          <a:lstStyle/>
          <a:p>
            <a:r>
              <a:rPr lang="en-US" b="1" dirty="0">
                <a:latin typeface="Bebas" pitchFamily="2" charset="0"/>
                <a:cs typeface="Noto Nastaliq Urdu" panose="020B0502040504020204" pitchFamily="34" charset="-78"/>
              </a:rPr>
              <a:t>Photography </a:t>
            </a:r>
            <a:br>
              <a:rPr lang="en-US" dirty="0">
                <a:latin typeface="Bebas" pitchFamily="2" charset="0"/>
                <a:cs typeface="Noto Nastaliq Urdu" panose="020B0502040504020204" pitchFamily="34" charset="-78"/>
              </a:rPr>
            </a:br>
            <a:endParaRPr lang="en-US" dirty="0">
              <a:latin typeface="Bebas" pitchFamily="2" charset="0"/>
              <a:cs typeface="Noto Nastaliq Urdu" panose="020B0502040504020204" pitchFamily="34" charset="-78"/>
            </a:endParaRPr>
          </a:p>
        </p:txBody>
      </p:sp>
      <p:pic>
        <p:nvPicPr>
          <p:cNvPr id="5" name="Picture 4" descr="A picture containing text&#10;&#10;Description automatically generated">
            <a:extLst>
              <a:ext uri="{FF2B5EF4-FFF2-40B4-BE49-F238E27FC236}">
                <a16:creationId xmlns:a16="http://schemas.microsoft.com/office/drawing/2014/main" id="{575D59A5-E5A9-8D44-872E-CC1426C1AD1B}"/>
              </a:ext>
            </a:extLst>
          </p:cNvPr>
          <p:cNvPicPr>
            <a:picLocks noChangeAspect="1"/>
          </p:cNvPicPr>
          <p:nvPr/>
        </p:nvPicPr>
        <p:blipFill>
          <a:blip r:embed="rId2"/>
          <a:stretch>
            <a:fillRect/>
          </a:stretch>
        </p:blipFill>
        <p:spPr>
          <a:xfrm>
            <a:off x="5143500" y="2236573"/>
            <a:ext cx="1905000" cy="1600200"/>
          </a:xfrm>
          <a:prstGeom prst="rect">
            <a:avLst/>
          </a:prstGeom>
        </p:spPr>
      </p:pic>
    </p:spTree>
    <p:extLst>
      <p:ext uri="{BB962C8B-B14F-4D97-AF65-F5344CB8AC3E}">
        <p14:creationId xmlns:p14="http://schemas.microsoft.com/office/powerpoint/2010/main" val="3848869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y2mate.com - The Easiest Way to Develop Film at Home in 3 Minutes  Cinestill Df96 Review_1080p.mp4" descr="y2mate.com - The Easiest Way to Develop Film at Home in 3 Minutes  Cinestill Df96 Review_1080p.mp4">
            <a:hlinkClick r:id="" action="ppaction://media"/>
            <a:extLst>
              <a:ext uri="{FF2B5EF4-FFF2-40B4-BE49-F238E27FC236}">
                <a16:creationId xmlns:a16="http://schemas.microsoft.com/office/drawing/2014/main" id="{334CEAEC-9140-7546-9FAC-E6680558661D}"/>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050324" y="164766"/>
            <a:ext cx="10688595" cy="6012198"/>
          </a:xfrm>
        </p:spPr>
      </p:pic>
    </p:spTree>
    <p:extLst>
      <p:ext uri="{BB962C8B-B14F-4D97-AF65-F5344CB8AC3E}">
        <p14:creationId xmlns:p14="http://schemas.microsoft.com/office/powerpoint/2010/main" val="181336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487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3D24C-AD44-C846-BB22-DF5D80AF5BA1}"/>
              </a:ext>
            </a:extLst>
          </p:cNvPr>
          <p:cNvSpPr>
            <a:spLocks noGrp="1"/>
          </p:cNvSpPr>
          <p:nvPr>
            <p:ph type="title"/>
          </p:nvPr>
        </p:nvSpPr>
        <p:spPr>
          <a:xfrm>
            <a:off x="838200" y="2103437"/>
            <a:ext cx="10515600" cy="1325563"/>
          </a:xfrm>
        </p:spPr>
        <p:txBody>
          <a:bodyPr>
            <a:normAutofit/>
          </a:bodyPr>
          <a:lstStyle/>
          <a:p>
            <a:r>
              <a:rPr lang="en-US" dirty="0">
                <a:solidFill>
                  <a:schemeClr val="bg1"/>
                </a:solidFill>
                <a:latin typeface="Bebas" pitchFamily="2" charset="0"/>
              </a:rPr>
              <a:t>What is meant by the "speed” of the film </a:t>
            </a:r>
          </a:p>
        </p:txBody>
      </p:sp>
    </p:spTree>
    <p:extLst>
      <p:ext uri="{BB962C8B-B14F-4D97-AF65-F5344CB8AC3E}">
        <p14:creationId xmlns:p14="http://schemas.microsoft.com/office/powerpoint/2010/main" val="3470274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7DC49E-0099-8F4A-BA3D-337298A1EA11}"/>
              </a:ext>
            </a:extLst>
          </p:cNvPr>
          <p:cNvSpPr>
            <a:spLocks noGrp="1"/>
          </p:cNvSpPr>
          <p:nvPr>
            <p:ph idx="1"/>
          </p:nvPr>
        </p:nvSpPr>
        <p:spPr>
          <a:xfrm>
            <a:off x="838200" y="1048844"/>
            <a:ext cx="10515600" cy="4351338"/>
          </a:xfrm>
        </p:spPr>
        <p:txBody>
          <a:bodyPr/>
          <a:lstStyle/>
          <a:p>
            <a:r>
              <a:rPr lang="en-US" b="1" dirty="0">
                <a:solidFill>
                  <a:schemeClr val="bg1"/>
                </a:solidFill>
                <a:hlinkClick r:id="rId2" tooltip="w:Film speed">
                  <a:extLst>
                    <a:ext uri="{A12FA001-AC4F-418D-AE19-62706E023703}">
                      <ahyp:hlinkClr xmlns:ahyp="http://schemas.microsoft.com/office/drawing/2018/hyperlinkcolor" val="tx"/>
                    </a:ext>
                  </a:extLst>
                </a:hlinkClick>
              </a:rPr>
              <a:t>Film speed</a:t>
            </a:r>
            <a:r>
              <a:rPr lang="en-US" dirty="0">
                <a:solidFill>
                  <a:schemeClr val="bg1"/>
                </a:solidFill>
              </a:rPr>
              <a:t> is the measure of a photographic film's sensitivity to light. Stock with lower sensitivity (lower ISO speed rating) requires a longer exposure and is thus called a slow film, while stock with higher sensitivity (higher ISO speed rating) can shoot the same scene with a shorter exposure and is called a fast film.</a:t>
            </a:r>
          </a:p>
        </p:txBody>
      </p:sp>
      <p:pic>
        <p:nvPicPr>
          <p:cNvPr id="5" name="Picture 4">
            <a:extLst>
              <a:ext uri="{FF2B5EF4-FFF2-40B4-BE49-F238E27FC236}">
                <a16:creationId xmlns:a16="http://schemas.microsoft.com/office/drawing/2014/main" id="{4E411569-E2A9-C64E-B334-885F87DFFFC3}"/>
              </a:ext>
            </a:extLst>
          </p:cNvPr>
          <p:cNvPicPr>
            <a:picLocks noChangeAspect="1"/>
          </p:cNvPicPr>
          <p:nvPr/>
        </p:nvPicPr>
        <p:blipFill>
          <a:blip r:embed="rId3"/>
          <a:stretch>
            <a:fillRect/>
          </a:stretch>
        </p:blipFill>
        <p:spPr>
          <a:xfrm>
            <a:off x="1796875" y="3559861"/>
            <a:ext cx="3294251" cy="2829697"/>
          </a:xfrm>
          <a:prstGeom prst="rect">
            <a:avLst/>
          </a:prstGeom>
        </p:spPr>
      </p:pic>
      <p:pic>
        <p:nvPicPr>
          <p:cNvPr id="9" name="Picture 8">
            <a:extLst>
              <a:ext uri="{FF2B5EF4-FFF2-40B4-BE49-F238E27FC236}">
                <a16:creationId xmlns:a16="http://schemas.microsoft.com/office/drawing/2014/main" id="{6AAF53EA-EC55-354A-ABC7-CF2DBC18A62A}"/>
              </a:ext>
            </a:extLst>
          </p:cNvPr>
          <p:cNvPicPr>
            <a:picLocks noChangeAspect="1"/>
          </p:cNvPicPr>
          <p:nvPr/>
        </p:nvPicPr>
        <p:blipFill>
          <a:blip r:embed="rId4"/>
          <a:stretch>
            <a:fillRect/>
          </a:stretch>
        </p:blipFill>
        <p:spPr>
          <a:xfrm>
            <a:off x="6416889" y="3429000"/>
            <a:ext cx="3978236" cy="3091421"/>
          </a:xfrm>
          <a:prstGeom prst="rect">
            <a:avLst/>
          </a:prstGeom>
        </p:spPr>
      </p:pic>
    </p:spTree>
    <p:extLst>
      <p:ext uri="{BB962C8B-B14F-4D97-AF65-F5344CB8AC3E}">
        <p14:creationId xmlns:p14="http://schemas.microsoft.com/office/powerpoint/2010/main" val="21634745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3D24C-AD44-C846-BB22-DF5D80AF5BA1}"/>
              </a:ext>
            </a:extLst>
          </p:cNvPr>
          <p:cNvSpPr>
            <a:spLocks noGrp="1"/>
          </p:cNvSpPr>
          <p:nvPr>
            <p:ph type="title"/>
          </p:nvPr>
        </p:nvSpPr>
        <p:spPr>
          <a:xfrm>
            <a:off x="838200" y="2103437"/>
            <a:ext cx="10515600" cy="1325563"/>
          </a:xfrm>
        </p:spPr>
        <p:txBody>
          <a:bodyPr>
            <a:normAutofit/>
          </a:bodyPr>
          <a:lstStyle/>
          <a:p>
            <a:r>
              <a:rPr lang="en-US" dirty="0">
                <a:solidFill>
                  <a:schemeClr val="bg1"/>
                </a:solidFill>
                <a:latin typeface="Bebas" pitchFamily="2" charset="0"/>
              </a:rPr>
              <a:t>What  does  ASA/ISO  mean? </a:t>
            </a:r>
          </a:p>
        </p:txBody>
      </p:sp>
    </p:spTree>
    <p:extLst>
      <p:ext uri="{BB962C8B-B14F-4D97-AF65-F5344CB8AC3E}">
        <p14:creationId xmlns:p14="http://schemas.microsoft.com/office/powerpoint/2010/main" val="514441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7DC49E-0099-8F4A-BA3D-337298A1EA11}"/>
              </a:ext>
            </a:extLst>
          </p:cNvPr>
          <p:cNvSpPr>
            <a:spLocks noGrp="1"/>
          </p:cNvSpPr>
          <p:nvPr>
            <p:ph idx="1"/>
          </p:nvPr>
        </p:nvSpPr>
        <p:spPr>
          <a:xfrm>
            <a:off x="838200" y="1048844"/>
            <a:ext cx="10515600" cy="4351338"/>
          </a:xfrm>
        </p:spPr>
        <p:txBody>
          <a:bodyPr>
            <a:normAutofit lnSpcReduction="10000"/>
          </a:bodyPr>
          <a:lstStyle/>
          <a:p>
            <a:r>
              <a:rPr lang="en-US" dirty="0">
                <a:solidFill>
                  <a:schemeClr val="bg1"/>
                </a:solidFill>
              </a:rPr>
              <a:t>The standard known as </a:t>
            </a:r>
            <a:r>
              <a:rPr lang="en-US" b="1" dirty="0">
                <a:solidFill>
                  <a:schemeClr val="bg1"/>
                </a:solidFill>
              </a:rPr>
              <a:t>ISO 5800:1987</a:t>
            </a:r>
            <a:r>
              <a:rPr lang="en-US" dirty="0">
                <a:solidFill>
                  <a:schemeClr val="bg1"/>
                </a:solidFill>
              </a:rPr>
              <a:t> from the </a:t>
            </a:r>
            <a:r>
              <a:rPr lang="en-US" dirty="0">
                <a:solidFill>
                  <a:schemeClr val="bg1"/>
                </a:solidFill>
                <a:hlinkClick r:id="rId2" tooltip="w:International Organization for Standardization">
                  <a:extLst>
                    <a:ext uri="{A12FA001-AC4F-418D-AE19-62706E023703}">
                      <ahyp:hlinkClr xmlns:ahyp="http://schemas.microsoft.com/office/drawing/2018/hyperlinkcolor" val="tx"/>
                    </a:ext>
                  </a:extLst>
                </a:hlinkClick>
              </a:rPr>
              <a:t>International Organization for Standardization (ISO)</a:t>
            </a:r>
            <a:r>
              <a:rPr lang="en-US" dirty="0">
                <a:solidFill>
                  <a:schemeClr val="bg1"/>
                </a:solidFill>
              </a:rPr>
              <a:t> defines both a linear scale and a logarithmic scale for measuring film speed.</a:t>
            </a:r>
          </a:p>
          <a:p>
            <a:r>
              <a:rPr lang="en-US" dirty="0">
                <a:solidFill>
                  <a:schemeClr val="bg1"/>
                </a:solidFill>
              </a:rPr>
              <a:t>In the ISO linear scale, which corresponds to the older </a:t>
            </a:r>
            <a:r>
              <a:rPr lang="en-US" b="1" dirty="0">
                <a:solidFill>
                  <a:schemeClr val="bg1"/>
                </a:solidFill>
                <a:hlinkClick r:id="rId3" tooltip="w:American Standards Association">
                  <a:extLst>
                    <a:ext uri="{A12FA001-AC4F-418D-AE19-62706E023703}">
                      <ahyp:hlinkClr xmlns:ahyp="http://schemas.microsoft.com/office/drawing/2018/hyperlinkcolor" val="tx"/>
                    </a:ext>
                  </a:extLst>
                </a:hlinkClick>
              </a:rPr>
              <a:t>ASA</a:t>
            </a:r>
            <a:r>
              <a:rPr lang="en-US" dirty="0">
                <a:solidFill>
                  <a:schemeClr val="bg1"/>
                </a:solidFill>
              </a:rPr>
              <a:t> scale, doubling the speed of a film (that is, halving the amount of light that is necessary to expose the film) implies doubling the numeric value that designates the film speed. In the ISO logarithmic scale, which corresponds to the older </a:t>
            </a:r>
            <a:r>
              <a:rPr lang="en-US" b="1" dirty="0">
                <a:solidFill>
                  <a:schemeClr val="bg1"/>
                </a:solidFill>
                <a:hlinkClick r:id="rId4" tooltip="w:DIN">
                  <a:extLst>
                    <a:ext uri="{A12FA001-AC4F-418D-AE19-62706E023703}">
                      <ahyp:hlinkClr xmlns:ahyp="http://schemas.microsoft.com/office/drawing/2018/hyperlinkcolor" val="tx"/>
                    </a:ext>
                  </a:extLst>
                </a:hlinkClick>
              </a:rPr>
              <a:t>DIN</a:t>
            </a:r>
            <a:r>
              <a:rPr lang="en-US" dirty="0">
                <a:solidFill>
                  <a:schemeClr val="bg1"/>
                </a:solidFill>
              </a:rPr>
              <a:t> scale, doubling the speed of a film implies adding 3° to the numeric value that designates the film speed. For example, a film rated ISO 200/24° is twice as sensitive as a film rated ISO 100/21°.</a:t>
            </a:r>
          </a:p>
        </p:txBody>
      </p:sp>
    </p:spTree>
    <p:extLst>
      <p:ext uri="{BB962C8B-B14F-4D97-AF65-F5344CB8AC3E}">
        <p14:creationId xmlns:p14="http://schemas.microsoft.com/office/powerpoint/2010/main" val="9962642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3D24C-AD44-C846-BB22-DF5D80AF5BA1}"/>
              </a:ext>
            </a:extLst>
          </p:cNvPr>
          <p:cNvSpPr>
            <a:spLocks noGrp="1"/>
          </p:cNvSpPr>
          <p:nvPr>
            <p:ph type="title"/>
          </p:nvPr>
        </p:nvSpPr>
        <p:spPr>
          <a:xfrm>
            <a:off x="838200" y="2103437"/>
            <a:ext cx="10515600" cy="1325563"/>
          </a:xfrm>
        </p:spPr>
        <p:txBody>
          <a:bodyPr>
            <a:normAutofit/>
          </a:bodyPr>
          <a:lstStyle/>
          <a:p>
            <a:r>
              <a:rPr lang="en-US" dirty="0">
                <a:solidFill>
                  <a:schemeClr val="bg1"/>
                </a:solidFill>
                <a:latin typeface="Bebas Neue Regular" panose="020B0606020202050201" pitchFamily="34" charset="77"/>
              </a:rPr>
              <a:t>How are shutter speed, lens aperture, and film speed related? </a:t>
            </a:r>
          </a:p>
        </p:txBody>
      </p:sp>
    </p:spTree>
    <p:extLst>
      <p:ext uri="{BB962C8B-B14F-4D97-AF65-F5344CB8AC3E}">
        <p14:creationId xmlns:p14="http://schemas.microsoft.com/office/powerpoint/2010/main" val="42700385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7DC49E-0099-8F4A-BA3D-337298A1EA11}"/>
              </a:ext>
            </a:extLst>
          </p:cNvPr>
          <p:cNvSpPr>
            <a:spLocks noGrp="1"/>
          </p:cNvSpPr>
          <p:nvPr>
            <p:ph idx="1"/>
          </p:nvPr>
        </p:nvSpPr>
        <p:spPr>
          <a:xfrm>
            <a:off x="838200" y="1048844"/>
            <a:ext cx="10515600" cy="4351338"/>
          </a:xfrm>
        </p:spPr>
        <p:txBody>
          <a:bodyPr>
            <a:normAutofit/>
          </a:bodyPr>
          <a:lstStyle/>
          <a:p>
            <a:r>
              <a:rPr lang="en-US" b="1" dirty="0">
                <a:solidFill>
                  <a:schemeClr val="bg1"/>
                </a:solidFill>
                <a:hlinkClick r:id="rId2" tooltip="w:Shutter speed">
                  <a:extLst>
                    <a:ext uri="{A12FA001-AC4F-418D-AE19-62706E023703}">
                      <ahyp:hlinkClr xmlns:ahyp="http://schemas.microsoft.com/office/drawing/2018/hyperlinkcolor" val="tx"/>
                    </a:ext>
                  </a:extLst>
                </a:hlinkClick>
              </a:rPr>
              <a:t>Shutter speed</a:t>
            </a:r>
            <a:r>
              <a:rPr lang="en-US" dirty="0">
                <a:solidFill>
                  <a:schemeClr val="bg1"/>
                </a:solidFill>
              </a:rPr>
              <a:t> is the time for which the shutter is held open during the taking of a photograph to allow light to reach the film or image sensor (in a digital camera). Combined with adjusting of the </a:t>
            </a:r>
            <a:r>
              <a:rPr lang="en-US" b="1" dirty="0">
                <a:solidFill>
                  <a:schemeClr val="bg1"/>
                </a:solidFill>
                <a:hlinkClick r:id="rId3" tooltip="w:aperture">
                  <a:extLst>
                    <a:ext uri="{A12FA001-AC4F-418D-AE19-62706E023703}">
                      <ahyp:hlinkClr xmlns:ahyp="http://schemas.microsoft.com/office/drawing/2018/hyperlinkcolor" val="tx"/>
                    </a:ext>
                  </a:extLst>
                </a:hlinkClick>
              </a:rPr>
              <a:t>lens aperture</a:t>
            </a:r>
            <a:r>
              <a:rPr lang="en-US" dirty="0">
                <a:solidFill>
                  <a:schemeClr val="bg1"/>
                </a:solidFill>
              </a:rPr>
              <a:t>, the shutter speed regulates how much light the camera will record.</a:t>
            </a:r>
          </a:p>
          <a:p>
            <a:endParaRPr lang="en-US" dirty="0">
              <a:solidFill>
                <a:schemeClr val="bg1"/>
              </a:solidFill>
            </a:endParaRPr>
          </a:p>
          <a:p>
            <a:r>
              <a:rPr lang="en-US" b="1" dirty="0">
                <a:solidFill>
                  <a:schemeClr val="bg1"/>
                </a:solidFill>
                <a:hlinkClick r:id="rId4" tooltip="w:Film speed">
                  <a:extLst>
                    <a:ext uri="{A12FA001-AC4F-418D-AE19-62706E023703}">
                      <ahyp:hlinkClr xmlns:ahyp="http://schemas.microsoft.com/office/drawing/2018/hyperlinkcolor" val="tx"/>
                    </a:ext>
                  </a:extLst>
                </a:hlinkClick>
              </a:rPr>
              <a:t>Film speed</a:t>
            </a:r>
            <a:r>
              <a:rPr lang="en-US" dirty="0">
                <a:solidFill>
                  <a:schemeClr val="bg1"/>
                </a:solidFill>
              </a:rPr>
              <a:t> is the measure of a photographic film's sensitivity to light.</a:t>
            </a:r>
          </a:p>
        </p:txBody>
      </p:sp>
    </p:spTree>
    <p:extLst>
      <p:ext uri="{BB962C8B-B14F-4D97-AF65-F5344CB8AC3E}">
        <p14:creationId xmlns:p14="http://schemas.microsoft.com/office/powerpoint/2010/main" val="4112351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3D24C-AD44-C846-BB22-DF5D80AF5BA1}"/>
              </a:ext>
            </a:extLst>
          </p:cNvPr>
          <p:cNvSpPr>
            <a:spLocks noGrp="1"/>
          </p:cNvSpPr>
          <p:nvPr>
            <p:ph type="title"/>
          </p:nvPr>
        </p:nvSpPr>
        <p:spPr>
          <a:xfrm>
            <a:off x="838200" y="2103437"/>
            <a:ext cx="10515600" cy="1325563"/>
          </a:xfrm>
        </p:spPr>
        <p:txBody>
          <a:bodyPr>
            <a:normAutofit/>
          </a:bodyPr>
          <a:lstStyle/>
          <a:p>
            <a:r>
              <a:rPr lang="en-US" dirty="0">
                <a:solidFill>
                  <a:schemeClr val="bg1"/>
                </a:solidFill>
                <a:latin typeface="Bebas Neue Regular" panose="020B0606020202050201" pitchFamily="34" charset="77"/>
              </a:rPr>
              <a:t>Give the principal uses of photography.</a:t>
            </a:r>
          </a:p>
        </p:txBody>
      </p:sp>
    </p:spTree>
    <p:extLst>
      <p:ext uri="{BB962C8B-B14F-4D97-AF65-F5344CB8AC3E}">
        <p14:creationId xmlns:p14="http://schemas.microsoft.com/office/powerpoint/2010/main" val="29197046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7DC49E-0099-8F4A-BA3D-337298A1EA11}"/>
              </a:ext>
            </a:extLst>
          </p:cNvPr>
          <p:cNvSpPr>
            <a:spLocks noGrp="1"/>
          </p:cNvSpPr>
          <p:nvPr>
            <p:ph idx="1"/>
          </p:nvPr>
        </p:nvSpPr>
        <p:spPr>
          <a:xfrm>
            <a:off x="838200" y="1048844"/>
            <a:ext cx="10515600" cy="4351338"/>
          </a:xfrm>
        </p:spPr>
        <p:txBody>
          <a:bodyPr>
            <a:normAutofit/>
          </a:bodyPr>
          <a:lstStyle/>
          <a:p>
            <a:r>
              <a:rPr lang="en-US" b="1" dirty="0">
                <a:solidFill>
                  <a:schemeClr val="bg1"/>
                </a:solidFill>
              </a:rPr>
              <a:t>Photography</a:t>
            </a:r>
            <a:r>
              <a:rPr lang="en-US" dirty="0">
                <a:solidFill>
                  <a:schemeClr val="bg1"/>
                </a:solidFill>
              </a:rPr>
              <a:t>  [f</a:t>
            </a:r>
            <a:r>
              <a:rPr lang="az-Cyrl-AZ" dirty="0">
                <a:solidFill>
                  <a:schemeClr val="bg1"/>
                </a:solidFill>
              </a:rPr>
              <a:t>ә'</a:t>
            </a:r>
            <a:r>
              <a:rPr lang="en-US" dirty="0" err="1">
                <a:solidFill>
                  <a:schemeClr val="bg1"/>
                </a:solidFill>
              </a:rPr>
              <a:t>tɑgr</a:t>
            </a:r>
            <a:r>
              <a:rPr lang="az-Cyrl-AZ" dirty="0">
                <a:solidFill>
                  <a:schemeClr val="bg1"/>
                </a:solidFill>
              </a:rPr>
              <a:t>ә</a:t>
            </a:r>
            <a:r>
              <a:rPr lang="en-US" dirty="0">
                <a:solidFill>
                  <a:schemeClr val="bg1"/>
                </a:solidFill>
              </a:rPr>
              <a:t>fi:],[</a:t>
            </a:r>
            <a:r>
              <a:rPr lang="en-US" dirty="0" err="1">
                <a:solidFill>
                  <a:schemeClr val="bg1"/>
                </a:solidFill>
              </a:rPr>
              <a:t>foʊ'tɑgr</a:t>
            </a:r>
            <a:r>
              <a:rPr lang="az-Cyrl-AZ" dirty="0">
                <a:solidFill>
                  <a:schemeClr val="bg1"/>
                </a:solidFill>
              </a:rPr>
              <a:t>ә</a:t>
            </a:r>
            <a:r>
              <a:rPr lang="en-US" dirty="0">
                <a:solidFill>
                  <a:schemeClr val="bg1"/>
                </a:solidFill>
              </a:rPr>
              <a:t>fi:] is the process of recording pictures by means of capturing light on a light-sensitive medium, such as a film or sensor. Light patterns reflected or emitted from objects expose a sensitive chemical or electronic medium during a timed exposure, usually through a photographic lens in a device known as a camera that also stores the resulting information chemically or electronically.</a:t>
            </a:r>
          </a:p>
        </p:txBody>
      </p:sp>
    </p:spTree>
    <p:extLst>
      <p:ext uri="{BB962C8B-B14F-4D97-AF65-F5344CB8AC3E}">
        <p14:creationId xmlns:p14="http://schemas.microsoft.com/office/powerpoint/2010/main" val="13829154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3D24C-AD44-C846-BB22-DF5D80AF5BA1}"/>
              </a:ext>
            </a:extLst>
          </p:cNvPr>
          <p:cNvSpPr>
            <a:spLocks noGrp="1"/>
          </p:cNvSpPr>
          <p:nvPr>
            <p:ph type="title"/>
          </p:nvPr>
        </p:nvSpPr>
        <p:spPr>
          <a:xfrm>
            <a:off x="838200" y="2103437"/>
            <a:ext cx="10515600" cy="1325563"/>
          </a:xfrm>
        </p:spPr>
        <p:txBody>
          <a:bodyPr>
            <a:normAutofit/>
          </a:bodyPr>
          <a:lstStyle/>
          <a:p>
            <a:r>
              <a:rPr lang="en-US" dirty="0">
                <a:solidFill>
                  <a:schemeClr val="bg1"/>
                </a:solidFill>
                <a:latin typeface="Bebas Neue Regular" panose="020B0606020202050201" pitchFamily="34" charset="77"/>
              </a:rPr>
              <a:t>Take print or slide pictures illustrating at least eight of the following techniques.</a:t>
            </a:r>
          </a:p>
        </p:txBody>
      </p:sp>
    </p:spTree>
    <p:extLst>
      <p:ext uri="{BB962C8B-B14F-4D97-AF65-F5344CB8AC3E}">
        <p14:creationId xmlns:p14="http://schemas.microsoft.com/office/powerpoint/2010/main" val="1155918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3D24C-AD44-C846-BB22-DF5D80AF5BA1}"/>
              </a:ext>
            </a:extLst>
          </p:cNvPr>
          <p:cNvSpPr>
            <a:spLocks noGrp="1"/>
          </p:cNvSpPr>
          <p:nvPr>
            <p:ph type="title"/>
          </p:nvPr>
        </p:nvSpPr>
        <p:spPr>
          <a:xfrm>
            <a:off x="838200" y="2766218"/>
            <a:ext cx="10515600" cy="1325563"/>
          </a:xfrm>
        </p:spPr>
        <p:txBody>
          <a:bodyPr>
            <a:normAutofit fontScale="90000"/>
          </a:bodyPr>
          <a:lstStyle/>
          <a:p>
            <a:r>
              <a:rPr lang="en-US" dirty="0">
                <a:solidFill>
                  <a:schemeClr val="bg1"/>
                </a:solidFill>
                <a:latin typeface="Bebas" pitchFamily="2" charset="0"/>
              </a:rPr>
              <a:t>Explain the principles of camera construction </a:t>
            </a:r>
            <a:br>
              <a:rPr lang="en-US" dirty="0">
                <a:latin typeface="Bebas" pitchFamily="2" charset="0"/>
              </a:rPr>
            </a:br>
            <a:endParaRPr lang="en-US" dirty="0">
              <a:latin typeface="Bebas" pitchFamily="2" charset="0"/>
            </a:endParaRPr>
          </a:p>
        </p:txBody>
      </p:sp>
    </p:spTree>
    <p:extLst>
      <p:ext uri="{BB962C8B-B14F-4D97-AF65-F5344CB8AC3E}">
        <p14:creationId xmlns:p14="http://schemas.microsoft.com/office/powerpoint/2010/main" val="21239551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9FC726D-9BEC-8040-B42C-9CB39215783A}"/>
              </a:ext>
            </a:extLst>
          </p:cNvPr>
          <p:cNvSpPr/>
          <p:nvPr/>
        </p:nvSpPr>
        <p:spPr>
          <a:xfrm>
            <a:off x="3648504" y="847123"/>
            <a:ext cx="5084462" cy="769441"/>
          </a:xfrm>
          <a:prstGeom prst="rect">
            <a:avLst/>
          </a:prstGeom>
        </p:spPr>
        <p:txBody>
          <a:bodyPr wrap="square">
            <a:spAutoFit/>
          </a:bodyPr>
          <a:lstStyle/>
          <a:p>
            <a:pPr algn="ctr"/>
            <a:r>
              <a:rPr lang="en-US" sz="4400" b="1" dirty="0">
                <a:latin typeface="Bebas" pitchFamily="2" charset="0"/>
              </a:rPr>
              <a:t>Framing</a:t>
            </a:r>
          </a:p>
        </p:txBody>
      </p:sp>
      <p:pic>
        <p:nvPicPr>
          <p:cNvPr id="7" name="Picture 6">
            <a:extLst>
              <a:ext uri="{FF2B5EF4-FFF2-40B4-BE49-F238E27FC236}">
                <a16:creationId xmlns:a16="http://schemas.microsoft.com/office/drawing/2014/main" id="{799C10B3-E457-2243-834E-11E11400CD15}"/>
              </a:ext>
            </a:extLst>
          </p:cNvPr>
          <p:cNvPicPr>
            <a:picLocks noChangeAspect="1"/>
          </p:cNvPicPr>
          <p:nvPr/>
        </p:nvPicPr>
        <p:blipFill>
          <a:blip r:embed="rId2"/>
          <a:stretch>
            <a:fillRect/>
          </a:stretch>
        </p:blipFill>
        <p:spPr>
          <a:xfrm>
            <a:off x="-333632" y="1729946"/>
            <a:ext cx="6059047" cy="4041700"/>
          </a:xfrm>
          <a:prstGeom prst="rect">
            <a:avLst/>
          </a:prstGeom>
        </p:spPr>
      </p:pic>
      <p:pic>
        <p:nvPicPr>
          <p:cNvPr id="8" name="Picture 7">
            <a:extLst>
              <a:ext uri="{FF2B5EF4-FFF2-40B4-BE49-F238E27FC236}">
                <a16:creationId xmlns:a16="http://schemas.microsoft.com/office/drawing/2014/main" id="{13804DB7-CE30-DF49-86E9-882C8D2E58F2}"/>
              </a:ext>
            </a:extLst>
          </p:cNvPr>
          <p:cNvPicPr>
            <a:picLocks noChangeAspect="1"/>
          </p:cNvPicPr>
          <p:nvPr/>
        </p:nvPicPr>
        <p:blipFill>
          <a:blip r:embed="rId3"/>
          <a:stretch>
            <a:fillRect/>
          </a:stretch>
        </p:blipFill>
        <p:spPr>
          <a:xfrm>
            <a:off x="5366951" y="1729946"/>
            <a:ext cx="4134782" cy="2746461"/>
          </a:xfrm>
          <a:prstGeom prst="rect">
            <a:avLst/>
          </a:prstGeom>
        </p:spPr>
      </p:pic>
      <p:pic>
        <p:nvPicPr>
          <p:cNvPr id="9" name="Picture 8">
            <a:extLst>
              <a:ext uri="{FF2B5EF4-FFF2-40B4-BE49-F238E27FC236}">
                <a16:creationId xmlns:a16="http://schemas.microsoft.com/office/drawing/2014/main" id="{032401D1-F5A0-E845-8F84-CCC540B2DDEF}"/>
              </a:ext>
            </a:extLst>
          </p:cNvPr>
          <p:cNvPicPr>
            <a:picLocks noChangeAspect="1"/>
          </p:cNvPicPr>
          <p:nvPr/>
        </p:nvPicPr>
        <p:blipFill>
          <a:blip r:embed="rId4"/>
          <a:stretch>
            <a:fillRect/>
          </a:stretch>
        </p:blipFill>
        <p:spPr>
          <a:xfrm>
            <a:off x="5366951" y="3992565"/>
            <a:ext cx="4421967" cy="2865435"/>
          </a:xfrm>
          <a:prstGeom prst="rect">
            <a:avLst/>
          </a:prstGeom>
        </p:spPr>
      </p:pic>
      <p:pic>
        <p:nvPicPr>
          <p:cNvPr id="10" name="Picture 9">
            <a:extLst>
              <a:ext uri="{FF2B5EF4-FFF2-40B4-BE49-F238E27FC236}">
                <a16:creationId xmlns:a16="http://schemas.microsoft.com/office/drawing/2014/main" id="{C95DAD23-5CEC-4647-86C3-1EB3F8976C1A}"/>
              </a:ext>
            </a:extLst>
          </p:cNvPr>
          <p:cNvPicPr>
            <a:picLocks noChangeAspect="1"/>
          </p:cNvPicPr>
          <p:nvPr/>
        </p:nvPicPr>
        <p:blipFill>
          <a:blip r:embed="rId5"/>
          <a:stretch>
            <a:fillRect/>
          </a:stretch>
        </p:blipFill>
        <p:spPr>
          <a:xfrm>
            <a:off x="9281399" y="1729945"/>
            <a:ext cx="3406361" cy="2262619"/>
          </a:xfrm>
          <a:prstGeom prst="rect">
            <a:avLst/>
          </a:prstGeom>
        </p:spPr>
      </p:pic>
      <p:pic>
        <p:nvPicPr>
          <p:cNvPr id="11" name="Picture 10">
            <a:extLst>
              <a:ext uri="{FF2B5EF4-FFF2-40B4-BE49-F238E27FC236}">
                <a16:creationId xmlns:a16="http://schemas.microsoft.com/office/drawing/2014/main" id="{EE4CF088-12FA-3349-8C29-51B833D72FEB}"/>
              </a:ext>
            </a:extLst>
          </p:cNvPr>
          <p:cNvPicPr>
            <a:picLocks noChangeAspect="1"/>
          </p:cNvPicPr>
          <p:nvPr/>
        </p:nvPicPr>
        <p:blipFill>
          <a:blip r:embed="rId6"/>
          <a:stretch>
            <a:fillRect/>
          </a:stretch>
        </p:blipFill>
        <p:spPr>
          <a:xfrm>
            <a:off x="8946693" y="3992565"/>
            <a:ext cx="4425505" cy="2865435"/>
          </a:xfrm>
          <a:prstGeom prst="rect">
            <a:avLst/>
          </a:prstGeom>
        </p:spPr>
      </p:pic>
      <p:pic>
        <p:nvPicPr>
          <p:cNvPr id="12" name="Picture 11">
            <a:extLst>
              <a:ext uri="{FF2B5EF4-FFF2-40B4-BE49-F238E27FC236}">
                <a16:creationId xmlns:a16="http://schemas.microsoft.com/office/drawing/2014/main" id="{B6026CA1-8C81-5D4E-9696-96B662F36D56}"/>
              </a:ext>
            </a:extLst>
          </p:cNvPr>
          <p:cNvPicPr>
            <a:picLocks noChangeAspect="1"/>
          </p:cNvPicPr>
          <p:nvPr/>
        </p:nvPicPr>
        <p:blipFill>
          <a:blip r:embed="rId7"/>
          <a:stretch>
            <a:fillRect/>
          </a:stretch>
        </p:blipFill>
        <p:spPr>
          <a:xfrm>
            <a:off x="-43983" y="4208620"/>
            <a:ext cx="5410934" cy="3604514"/>
          </a:xfrm>
          <a:prstGeom prst="rect">
            <a:avLst/>
          </a:prstGeom>
        </p:spPr>
      </p:pic>
    </p:spTree>
    <p:extLst>
      <p:ext uri="{BB962C8B-B14F-4D97-AF65-F5344CB8AC3E}">
        <p14:creationId xmlns:p14="http://schemas.microsoft.com/office/powerpoint/2010/main" val="41957645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BA61BE-0B69-234A-B270-F041B93C579F}"/>
              </a:ext>
            </a:extLst>
          </p:cNvPr>
          <p:cNvPicPr>
            <a:picLocks noChangeAspect="1"/>
          </p:cNvPicPr>
          <p:nvPr/>
        </p:nvPicPr>
        <p:blipFill>
          <a:blip r:embed="rId2"/>
          <a:stretch>
            <a:fillRect/>
          </a:stretch>
        </p:blipFill>
        <p:spPr>
          <a:xfrm>
            <a:off x="553210" y="2693773"/>
            <a:ext cx="5637525" cy="3754679"/>
          </a:xfrm>
          <a:prstGeom prst="rect">
            <a:avLst/>
          </a:prstGeom>
        </p:spPr>
      </p:pic>
      <p:pic>
        <p:nvPicPr>
          <p:cNvPr id="4" name="Picture 3">
            <a:extLst>
              <a:ext uri="{FF2B5EF4-FFF2-40B4-BE49-F238E27FC236}">
                <a16:creationId xmlns:a16="http://schemas.microsoft.com/office/drawing/2014/main" id="{4ACC5D29-114B-3548-87F5-84EF5217C4F2}"/>
              </a:ext>
            </a:extLst>
          </p:cNvPr>
          <p:cNvPicPr>
            <a:picLocks noChangeAspect="1"/>
          </p:cNvPicPr>
          <p:nvPr/>
        </p:nvPicPr>
        <p:blipFill>
          <a:blip r:embed="rId3"/>
          <a:stretch>
            <a:fillRect/>
          </a:stretch>
        </p:blipFill>
        <p:spPr>
          <a:xfrm>
            <a:off x="6190735" y="2693773"/>
            <a:ext cx="5084462" cy="3754680"/>
          </a:xfrm>
          <a:prstGeom prst="rect">
            <a:avLst/>
          </a:prstGeom>
        </p:spPr>
      </p:pic>
      <p:sp>
        <p:nvSpPr>
          <p:cNvPr id="6" name="Rectangle 5">
            <a:extLst>
              <a:ext uri="{FF2B5EF4-FFF2-40B4-BE49-F238E27FC236}">
                <a16:creationId xmlns:a16="http://schemas.microsoft.com/office/drawing/2014/main" id="{A9FC726D-9BEC-8040-B42C-9CB39215783A}"/>
              </a:ext>
            </a:extLst>
          </p:cNvPr>
          <p:cNvSpPr/>
          <p:nvPr/>
        </p:nvSpPr>
        <p:spPr>
          <a:xfrm>
            <a:off x="3648504" y="847123"/>
            <a:ext cx="5084462" cy="769441"/>
          </a:xfrm>
          <a:prstGeom prst="rect">
            <a:avLst/>
          </a:prstGeom>
        </p:spPr>
        <p:txBody>
          <a:bodyPr wrap="square">
            <a:spAutoFit/>
          </a:bodyPr>
          <a:lstStyle/>
          <a:p>
            <a:r>
              <a:rPr lang="en-US" sz="4400" b="1" dirty="0">
                <a:latin typeface="Bebas" pitchFamily="2" charset="0"/>
              </a:rPr>
              <a:t>Camera  steadiness</a:t>
            </a:r>
            <a:endParaRPr lang="en-US" sz="4400" dirty="0"/>
          </a:p>
        </p:txBody>
      </p:sp>
    </p:spTree>
    <p:extLst>
      <p:ext uri="{BB962C8B-B14F-4D97-AF65-F5344CB8AC3E}">
        <p14:creationId xmlns:p14="http://schemas.microsoft.com/office/powerpoint/2010/main" val="4051090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9FC726D-9BEC-8040-B42C-9CB39215783A}"/>
              </a:ext>
            </a:extLst>
          </p:cNvPr>
          <p:cNvSpPr/>
          <p:nvPr/>
        </p:nvSpPr>
        <p:spPr>
          <a:xfrm>
            <a:off x="1210963" y="847123"/>
            <a:ext cx="10700952" cy="1446550"/>
          </a:xfrm>
          <a:prstGeom prst="rect">
            <a:avLst/>
          </a:prstGeom>
        </p:spPr>
        <p:txBody>
          <a:bodyPr wrap="square">
            <a:spAutoFit/>
          </a:bodyPr>
          <a:lstStyle/>
          <a:p>
            <a:pPr algn="ctr"/>
            <a:r>
              <a:rPr lang="en-US" sz="4400" b="1" dirty="0">
                <a:latin typeface="Bebas" pitchFamily="2" charset="0"/>
              </a:rPr>
              <a:t>Direction of lighting - front, backlighting, side</a:t>
            </a:r>
          </a:p>
        </p:txBody>
      </p:sp>
      <p:pic>
        <p:nvPicPr>
          <p:cNvPr id="2" name="Picture 1">
            <a:extLst>
              <a:ext uri="{FF2B5EF4-FFF2-40B4-BE49-F238E27FC236}">
                <a16:creationId xmlns:a16="http://schemas.microsoft.com/office/drawing/2014/main" id="{EF70623D-4403-EE48-BD99-EA348C3C6595}"/>
              </a:ext>
            </a:extLst>
          </p:cNvPr>
          <p:cNvPicPr>
            <a:picLocks noChangeAspect="1"/>
          </p:cNvPicPr>
          <p:nvPr/>
        </p:nvPicPr>
        <p:blipFill>
          <a:blip r:embed="rId2"/>
          <a:stretch>
            <a:fillRect/>
          </a:stretch>
        </p:blipFill>
        <p:spPr>
          <a:xfrm>
            <a:off x="-463208" y="2681071"/>
            <a:ext cx="5080000" cy="3378200"/>
          </a:xfrm>
          <a:prstGeom prst="rect">
            <a:avLst/>
          </a:prstGeom>
        </p:spPr>
      </p:pic>
      <p:pic>
        <p:nvPicPr>
          <p:cNvPr id="5" name="Picture 4">
            <a:extLst>
              <a:ext uri="{FF2B5EF4-FFF2-40B4-BE49-F238E27FC236}">
                <a16:creationId xmlns:a16="http://schemas.microsoft.com/office/drawing/2014/main" id="{9F32C00E-D8C6-A64A-901E-ED3DF8537732}"/>
              </a:ext>
            </a:extLst>
          </p:cNvPr>
          <p:cNvPicPr>
            <a:picLocks noChangeAspect="1"/>
          </p:cNvPicPr>
          <p:nvPr/>
        </p:nvPicPr>
        <p:blipFill>
          <a:blip r:embed="rId3"/>
          <a:stretch>
            <a:fillRect/>
          </a:stretch>
        </p:blipFill>
        <p:spPr>
          <a:xfrm>
            <a:off x="2971630" y="2668371"/>
            <a:ext cx="5080000" cy="3390900"/>
          </a:xfrm>
          <a:prstGeom prst="rect">
            <a:avLst/>
          </a:prstGeom>
        </p:spPr>
      </p:pic>
      <p:pic>
        <p:nvPicPr>
          <p:cNvPr id="7" name="Picture 6">
            <a:extLst>
              <a:ext uri="{FF2B5EF4-FFF2-40B4-BE49-F238E27FC236}">
                <a16:creationId xmlns:a16="http://schemas.microsoft.com/office/drawing/2014/main" id="{611133B5-D14E-834A-9730-B88C843C0C79}"/>
              </a:ext>
            </a:extLst>
          </p:cNvPr>
          <p:cNvPicPr>
            <a:picLocks noChangeAspect="1"/>
          </p:cNvPicPr>
          <p:nvPr/>
        </p:nvPicPr>
        <p:blipFill>
          <a:blip r:embed="rId4"/>
          <a:stretch>
            <a:fillRect/>
          </a:stretch>
        </p:blipFill>
        <p:spPr>
          <a:xfrm>
            <a:off x="7098375" y="2681071"/>
            <a:ext cx="5093625" cy="3390899"/>
          </a:xfrm>
          <a:prstGeom prst="rect">
            <a:avLst/>
          </a:prstGeom>
        </p:spPr>
      </p:pic>
    </p:spTree>
    <p:extLst>
      <p:ext uri="{BB962C8B-B14F-4D97-AF65-F5344CB8AC3E}">
        <p14:creationId xmlns:p14="http://schemas.microsoft.com/office/powerpoint/2010/main" val="2143385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9FC726D-9BEC-8040-B42C-9CB39215783A}"/>
              </a:ext>
            </a:extLst>
          </p:cNvPr>
          <p:cNvSpPr/>
          <p:nvPr/>
        </p:nvSpPr>
        <p:spPr>
          <a:xfrm>
            <a:off x="1453121" y="847123"/>
            <a:ext cx="9285758" cy="1446550"/>
          </a:xfrm>
          <a:prstGeom prst="rect">
            <a:avLst/>
          </a:prstGeom>
        </p:spPr>
        <p:txBody>
          <a:bodyPr wrap="square">
            <a:spAutoFit/>
          </a:bodyPr>
          <a:lstStyle/>
          <a:p>
            <a:pPr algn="ctr"/>
            <a:r>
              <a:rPr lang="en-US" sz="4400" b="1" dirty="0">
                <a:latin typeface="Bebas" pitchFamily="2" charset="0"/>
              </a:rPr>
              <a:t>Panning - background blurred</a:t>
            </a:r>
          </a:p>
          <a:p>
            <a:pPr algn="ctr"/>
            <a:r>
              <a:rPr lang="en-US" sz="4400" b="1" dirty="0">
                <a:latin typeface="Bebas" pitchFamily="2" charset="0"/>
              </a:rPr>
              <a:t> with subject in focus</a:t>
            </a:r>
          </a:p>
        </p:txBody>
      </p:sp>
      <p:pic>
        <p:nvPicPr>
          <p:cNvPr id="2" name="Picture 1">
            <a:extLst>
              <a:ext uri="{FF2B5EF4-FFF2-40B4-BE49-F238E27FC236}">
                <a16:creationId xmlns:a16="http://schemas.microsoft.com/office/drawing/2014/main" id="{1B958799-0084-FC4B-8706-6383918A839B}"/>
              </a:ext>
            </a:extLst>
          </p:cNvPr>
          <p:cNvPicPr>
            <a:picLocks noChangeAspect="1"/>
          </p:cNvPicPr>
          <p:nvPr/>
        </p:nvPicPr>
        <p:blipFill>
          <a:blip r:embed="rId2"/>
          <a:stretch>
            <a:fillRect/>
          </a:stretch>
        </p:blipFill>
        <p:spPr>
          <a:xfrm>
            <a:off x="2806279" y="2293673"/>
            <a:ext cx="6579442" cy="4379441"/>
          </a:xfrm>
          <a:prstGeom prst="rect">
            <a:avLst/>
          </a:prstGeom>
        </p:spPr>
      </p:pic>
    </p:spTree>
    <p:extLst>
      <p:ext uri="{BB962C8B-B14F-4D97-AF65-F5344CB8AC3E}">
        <p14:creationId xmlns:p14="http://schemas.microsoft.com/office/powerpoint/2010/main" val="23982546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9FC726D-9BEC-8040-B42C-9CB39215783A}"/>
              </a:ext>
            </a:extLst>
          </p:cNvPr>
          <p:cNvSpPr/>
          <p:nvPr/>
        </p:nvSpPr>
        <p:spPr>
          <a:xfrm>
            <a:off x="3648504" y="847123"/>
            <a:ext cx="5084462" cy="769441"/>
          </a:xfrm>
          <a:prstGeom prst="rect">
            <a:avLst/>
          </a:prstGeom>
        </p:spPr>
        <p:txBody>
          <a:bodyPr wrap="square">
            <a:spAutoFit/>
          </a:bodyPr>
          <a:lstStyle/>
          <a:p>
            <a:pPr algn="ctr"/>
            <a:r>
              <a:rPr lang="en-US" sz="4400" b="1" dirty="0">
                <a:latin typeface="Bebas" pitchFamily="2" charset="0"/>
              </a:rPr>
              <a:t>Rule of thirds</a:t>
            </a:r>
          </a:p>
        </p:txBody>
      </p:sp>
      <p:pic>
        <p:nvPicPr>
          <p:cNvPr id="5" name="Picture 4">
            <a:extLst>
              <a:ext uri="{FF2B5EF4-FFF2-40B4-BE49-F238E27FC236}">
                <a16:creationId xmlns:a16="http://schemas.microsoft.com/office/drawing/2014/main" id="{4EB8D628-7039-9D46-801C-9829CE80F3EC}"/>
              </a:ext>
            </a:extLst>
          </p:cNvPr>
          <p:cNvPicPr>
            <a:picLocks noChangeAspect="1"/>
          </p:cNvPicPr>
          <p:nvPr/>
        </p:nvPicPr>
        <p:blipFill>
          <a:blip r:embed="rId2"/>
          <a:stretch>
            <a:fillRect/>
          </a:stretch>
        </p:blipFill>
        <p:spPr>
          <a:xfrm>
            <a:off x="2286000" y="1616564"/>
            <a:ext cx="7620000" cy="5080000"/>
          </a:xfrm>
          <a:prstGeom prst="rect">
            <a:avLst/>
          </a:prstGeom>
        </p:spPr>
      </p:pic>
    </p:spTree>
    <p:extLst>
      <p:ext uri="{BB962C8B-B14F-4D97-AF65-F5344CB8AC3E}">
        <p14:creationId xmlns:p14="http://schemas.microsoft.com/office/powerpoint/2010/main" val="32063404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9FC726D-9BEC-8040-B42C-9CB39215783A}"/>
              </a:ext>
            </a:extLst>
          </p:cNvPr>
          <p:cNvSpPr/>
          <p:nvPr/>
        </p:nvSpPr>
        <p:spPr>
          <a:xfrm>
            <a:off x="1350148" y="1084362"/>
            <a:ext cx="9681174" cy="769441"/>
          </a:xfrm>
          <a:prstGeom prst="rect">
            <a:avLst/>
          </a:prstGeom>
        </p:spPr>
        <p:txBody>
          <a:bodyPr wrap="square">
            <a:spAutoFit/>
          </a:bodyPr>
          <a:lstStyle/>
          <a:p>
            <a:pPr algn="ctr"/>
            <a:r>
              <a:rPr lang="en-US" sz="4400" b="1" dirty="0">
                <a:latin typeface="Bebas" pitchFamily="2" charset="0"/>
              </a:rPr>
              <a:t>Angle - high  level</a:t>
            </a:r>
          </a:p>
        </p:txBody>
      </p:sp>
      <p:pic>
        <p:nvPicPr>
          <p:cNvPr id="5" name="Picture 4">
            <a:extLst>
              <a:ext uri="{FF2B5EF4-FFF2-40B4-BE49-F238E27FC236}">
                <a16:creationId xmlns:a16="http://schemas.microsoft.com/office/drawing/2014/main" id="{9D5070E9-49AF-134D-B2A5-21FF4221924E}"/>
              </a:ext>
            </a:extLst>
          </p:cNvPr>
          <p:cNvPicPr>
            <a:picLocks noChangeAspect="1"/>
          </p:cNvPicPr>
          <p:nvPr/>
        </p:nvPicPr>
        <p:blipFill>
          <a:blip r:embed="rId2"/>
          <a:stretch>
            <a:fillRect/>
          </a:stretch>
        </p:blipFill>
        <p:spPr>
          <a:xfrm>
            <a:off x="3015735" y="2145614"/>
            <a:ext cx="6350000" cy="4445000"/>
          </a:xfrm>
          <a:prstGeom prst="rect">
            <a:avLst/>
          </a:prstGeom>
        </p:spPr>
      </p:pic>
    </p:spTree>
    <p:extLst>
      <p:ext uri="{BB962C8B-B14F-4D97-AF65-F5344CB8AC3E}">
        <p14:creationId xmlns:p14="http://schemas.microsoft.com/office/powerpoint/2010/main" val="2922049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9FC726D-9BEC-8040-B42C-9CB39215783A}"/>
              </a:ext>
            </a:extLst>
          </p:cNvPr>
          <p:cNvSpPr/>
          <p:nvPr/>
        </p:nvSpPr>
        <p:spPr>
          <a:xfrm>
            <a:off x="1350148" y="1084362"/>
            <a:ext cx="9681174" cy="769441"/>
          </a:xfrm>
          <a:prstGeom prst="rect">
            <a:avLst/>
          </a:prstGeom>
        </p:spPr>
        <p:txBody>
          <a:bodyPr wrap="square">
            <a:spAutoFit/>
          </a:bodyPr>
          <a:lstStyle/>
          <a:p>
            <a:pPr algn="ctr"/>
            <a:r>
              <a:rPr lang="en-US" sz="4400" b="1" dirty="0">
                <a:latin typeface="Bebas" pitchFamily="2" charset="0"/>
              </a:rPr>
              <a:t>Angle – eye  level</a:t>
            </a:r>
          </a:p>
        </p:txBody>
      </p:sp>
      <p:pic>
        <p:nvPicPr>
          <p:cNvPr id="2" name="Picture 1">
            <a:extLst>
              <a:ext uri="{FF2B5EF4-FFF2-40B4-BE49-F238E27FC236}">
                <a16:creationId xmlns:a16="http://schemas.microsoft.com/office/drawing/2014/main" id="{C864E94E-D395-544B-A7BB-529FF000ECBB}"/>
              </a:ext>
            </a:extLst>
          </p:cNvPr>
          <p:cNvPicPr>
            <a:picLocks noChangeAspect="1"/>
          </p:cNvPicPr>
          <p:nvPr/>
        </p:nvPicPr>
        <p:blipFill>
          <a:blip r:embed="rId2"/>
          <a:stretch>
            <a:fillRect/>
          </a:stretch>
        </p:blipFill>
        <p:spPr>
          <a:xfrm>
            <a:off x="2349843" y="2105301"/>
            <a:ext cx="7681784" cy="4317163"/>
          </a:xfrm>
          <a:prstGeom prst="rect">
            <a:avLst/>
          </a:prstGeom>
        </p:spPr>
      </p:pic>
    </p:spTree>
    <p:extLst>
      <p:ext uri="{BB962C8B-B14F-4D97-AF65-F5344CB8AC3E}">
        <p14:creationId xmlns:p14="http://schemas.microsoft.com/office/powerpoint/2010/main" val="211696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9FC726D-9BEC-8040-B42C-9CB39215783A}"/>
              </a:ext>
            </a:extLst>
          </p:cNvPr>
          <p:cNvSpPr/>
          <p:nvPr/>
        </p:nvSpPr>
        <p:spPr>
          <a:xfrm>
            <a:off x="1350148" y="1084362"/>
            <a:ext cx="9681174" cy="769441"/>
          </a:xfrm>
          <a:prstGeom prst="rect">
            <a:avLst/>
          </a:prstGeom>
        </p:spPr>
        <p:txBody>
          <a:bodyPr wrap="square">
            <a:spAutoFit/>
          </a:bodyPr>
          <a:lstStyle/>
          <a:p>
            <a:pPr algn="ctr"/>
            <a:r>
              <a:rPr lang="en-US" sz="4400" b="1" dirty="0">
                <a:latin typeface="Bebas" pitchFamily="2" charset="0"/>
              </a:rPr>
              <a:t>Angle - low angle</a:t>
            </a:r>
          </a:p>
        </p:txBody>
      </p:sp>
      <p:pic>
        <p:nvPicPr>
          <p:cNvPr id="2" name="Picture 1">
            <a:extLst>
              <a:ext uri="{FF2B5EF4-FFF2-40B4-BE49-F238E27FC236}">
                <a16:creationId xmlns:a16="http://schemas.microsoft.com/office/drawing/2014/main" id="{C261E566-333A-5345-8241-017246708A31}"/>
              </a:ext>
            </a:extLst>
          </p:cNvPr>
          <p:cNvPicPr>
            <a:picLocks noChangeAspect="1"/>
          </p:cNvPicPr>
          <p:nvPr/>
        </p:nvPicPr>
        <p:blipFill>
          <a:blip r:embed="rId2"/>
          <a:stretch>
            <a:fillRect/>
          </a:stretch>
        </p:blipFill>
        <p:spPr>
          <a:xfrm>
            <a:off x="3088821" y="2236862"/>
            <a:ext cx="6014357" cy="4318000"/>
          </a:xfrm>
          <a:prstGeom prst="rect">
            <a:avLst/>
          </a:prstGeom>
        </p:spPr>
      </p:pic>
    </p:spTree>
    <p:extLst>
      <p:ext uri="{BB962C8B-B14F-4D97-AF65-F5344CB8AC3E}">
        <p14:creationId xmlns:p14="http://schemas.microsoft.com/office/powerpoint/2010/main" val="17467970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9FC726D-9BEC-8040-B42C-9CB39215783A}"/>
              </a:ext>
            </a:extLst>
          </p:cNvPr>
          <p:cNvSpPr/>
          <p:nvPr/>
        </p:nvSpPr>
        <p:spPr>
          <a:xfrm>
            <a:off x="3648504" y="847123"/>
            <a:ext cx="5084462" cy="769441"/>
          </a:xfrm>
          <a:prstGeom prst="rect">
            <a:avLst/>
          </a:prstGeom>
        </p:spPr>
        <p:txBody>
          <a:bodyPr wrap="square">
            <a:spAutoFit/>
          </a:bodyPr>
          <a:lstStyle/>
          <a:p>
            <a:pPr algn="ctr"/>
            <a:r>
              <a:rPr lang="en-US" sz="4400" b="1" dirty="0">
                <a:latin typeface="Bebas" pitchFamily="2" charset="0"/>
              </a:rPr>
              <a:t>Level horizon</a:t>
            </a:r>
          </a:p>
        </p:txBody>
      </p:sp>
      <p:pic>
        <p:nvPicPr>
          <p:cNvPr id="2" name="Picture 1">
            <a:extLst>
              <a:ext uri="{FF2B5EF4-FFF2-40B4-BE49-F238E27FC236}">
                <a16:creationId xmlns:a16="http://schemas.microsoft.com/office/drawing/2014/main" id="{A0B615CB-65EE-DB4B-8B13-FADD93EEF3E1}"/>
              </a:ext>
            </a:extLst>
          </p:cNvPr>
          <p:cNvPicPr>
            <a:picLocks noChangeAspect="1"/>
          </p:cNvPicPr>
          <p:nvPr/>
        </p:nvPicPr>
        <p:blipFill>
          <a:blip r:embed="rId2"/>
          <a:stretch>
            <a:fillRect/>
          </a:stretch>
        </p:blipFill>
        <p:spPr>
          <a:xfrm>
            <a:off x="2878867" y="2049162"/>
            <a:ext cx="6434266" cy="4289511"/>
          </a:xfrm>
          <a:prstGeom prst="rect">
            <a:avLst/>
          </a:prstGeom>
        </p:spPr>
      </p:pic>
    </p:spTree>
    <p:extLst>
      <p:ext uri="{BB962C8B-B14F-4D97-AF65-F5344CB8AC3E}">
        <p14:creationId xmlns:p14="http://schemas.microsoft.com/office/powerpoint/2010/main" val="4174413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9FC726D-9BEC-8040-B42C-9CB39215783A}"/>
              </a:ext>
            </a:extLst>
          </p:cNvPr>
          <p:cNvSpPr/>
          <p:nvPr/>
        </p:nvSpPr>
        <p:spPr>
          <a:xfrm>
            <a:off x="3648504" y="847123"/>
            <a:ext cx="5084462" cy="769441"/>
          </a:xfrm>
          <a:prstGeom prst="rect">
            <a:avLst/>
          </a:prstGeom>
        </p:spPr>
        <p:txBody>
          <a:bodyPr wrap="square">
            <a:spAutoFit/>
          </a:bodyPr>
          <a:lstStyle/>
          <a:p>
            <a:pPr algn="ctr"/>
            <a:r>
              <a:rPr lang="en-US" sz="4400" b="1" dirty="0">
                <a:latin typeface="Bebas" pitchFamily="2" charset="0"/>
              </a:rPr>
              <a:t>Fill the  frame</a:t>
            </a:r>
            <a:endParaRPr lang="en-US" sz="4400" dirty="0"/>
          </a:p>
        </p:txBody>
      </p:sp>
      <p:pic>
        <p:nvPicPr>
          <p:cNvPr id="2" name="Picture 1">
            <a:extLst>
              <a:ext uri="{FF2B5EF4-FFF2-40B4-BE49-F238E27FC236}">
                <a16:creationId xmlns:a16="http://schemas.microsoft.com/office/drawing/2014/main" id="{771C5CD4-4090-5047-82B6-B9606F4D254A}"/>
              </a:ext>
            </a:extLst>
          </p:cNvPr>
          <p:cNvPicPr>
            <a:picLocks noChangeAspect="1"/>
          </p:cNvPicPr>
          <p:nvPr/>
        </p:nvPicPr>
        <p:blipFill>
          <a:blip r:embed="rId2"/>
          <a:stretch>
            <a:fillRect/>
          </a:stretch>
        </p:blipFill>
        <p:spPr>
          <a:xfrm>
            <a:off x="3991232" y="2136562"/>
            <a:ext cx="5374417" cy="4299534"/>
          </a:xfrm>
          <a:prstGeom prst="rect">
            <a:avLst/>
          </a:prstGeom>
        </p:spPr>
      </p:pic>
      <p:pic>
        <p:nvPicPr>
          <p:cNvPr id="5" name="Picture 4">
            <a:extLst>
              <a:ext uri="{FF2B5EF4-FFF2-40B4-BE49-F238E27FC236}">
                <a16:creationId xmlns:a16="http://schemas.microsoft.com/office/drawing/2014/main" id="{3854AC3C-A153-6843-BD5F-89A0920E825F}"/>
              </a:ext>
            </a:extLst>
          </p:cNvPr>
          <p:cNvPicPr>
            <a:picLocks noChangeAspect="1"/>
          </p:cNvPicPr>
          <p:nvPr/>
        </p:nvPicPr>
        <p:blipFill>
          <a:blip r:embed="rId3"/>
          <a:stretch>
            <a:fillRect/>
          </a:stretch>
        </p:blipFill>
        <p:spPr>
          <a:xfrm>
            <a:off x="0" y="2137513"/>
            <a:ext cx="4256356" cy="4298582"/>
          </a:xfrm>
          <a:prstGeom prst="rect">
            <a:avLst/>
          </a:prstGeom>
        </p:spPr>
      </p:pic>
      <p:pic>
        <p:nvPicPr>
          <p:cNvPr id="7" name="Picture 6">
            <a:extLst>
              <a:ext uri="{FF2B5EF4-FFF2-40B4-BE49-F238E27FC236}">
                <a16:creationId xmlns:a16="http://schemas.microsoft.com/office/drawing/2014/main" id="{64192B64-91C2-2845-89B9-DE67508F8FC8}"/>
              </a:ext>
            </a:extLst>
          </p:cNvPr>
          <p:cNvPicPr>
            <a:picLocks noChangeAspect="1"/>
          </p:cNvPicPr>
          <p:nvPr/>
        </p:nvPicPr>
        <p:blipFill>
          <a:blip r:embed="rId4"/>
          <a:stretch>
            <a:fillRect/>
          </a:stretch>
        </p:blipFill>
        <p:spPr>
          <a:xfrm>
            <a:off x="7935646" y="2137648"/>
            <a:ext cx="5756848" cy="4298446"/>
          </a:xfrm>
          <a:prstGeom prst="rect">
            <a:avLst/>
          </a:prstGeom>
        </p:spPr>
      </p:pic>
    </p:spTree>
    <p:extLst>
      <p:ext uri="{BB962C8B-B14F-4D97-AF65-F5344CB8AC3E}">
        <p14:creationId xmlns:p14="http://schemas.microsoft.com/office/powerpoint/2010/main" val="2625211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7DC49E-0099-8F4A-BA3D-337298A1EA11}"/>
              </a:ext>
            </a:extLst>
          </p:cNvPr>
          <p:cNvSpPr>
            <a:spLocks noGrp="1"/>
          </p:cNvSpPr>
          <p:nvPr>
            <p:ph idx="1"/>
          </p:nvPr>
        </p:nvSpPr>
        <p:spPr>
          <a:xfrm>
            <a:off x="838200" y="1048844"/>
            <a:ext cx="10515600" cy="4351338"/>
          </a:xfrm>
        </p:spPr>
        <p:txBody>
          <a:bodyPr/>
          <a:lstStyle/>
          <a:p>
            <a:r>
              <a:rPr lang="en-US" dirty="0">
                <a:solidFill>
                  <a:schemeClr val="bg1"/>
                </a:solidFill>
              </a:rPr>
              <a:t>A </a:t>
            </a:r>
            <a:r>
              <a:rPr lang="en-US" b="1" dirty="0">
                <a:solidFill>
                  <a:schemeClr val="bg1"/>
                </a:solidFill>
              </a:rPr>
              <a:t>pinhole camera</a:t>
            </a:r>
            <a:r>
              <a:rPr lang="en-US" dirty="0">
                <a:solidFill>
                  <a:schemeClr val="bg1"/>
                </a:solidFill>
              </a:rPr>
              <a:t> is a </a:t>
            </a:r>
            <a:r>
              <a:rPr lang="en-US" b="1" dirty="0">
                <a:solidFill>
                  <a:schemeClr val="bg1"/>
                </a:solidFill>
              </a:rPr>
              <a:t>simple camera</a:t>
            </a:r>
            <a:r>
              <a:rPr lang="en-US" dirty="0">
                <a:solidFill>
                  <a:schemeClr val="bg1"/>
                </a:solidFill>
              </a:rPr>
              <a:t> without a lens but with a </a:t>
            </a:r>
            <a:r>
              <a:rPr lang="en-US" b="1" dirty="0">
                <a:solidFill>
                  <a:schemeClr val="bg1"/>
                </a:solidFill>
              </a:rPr>
              <a:t>tiny</a:t>
            </a:r>
            <a:r>
              <a:rPr lang="en-US" dirty="0">
                <a:solidFill>
                  <a:schemeClr val="bg1"/>
                </a:solidFill>
              </a:rPr>
              <a:t> aperture (the so-called </a:t>
            </a:r>
            <a:r>
              <a:rPr lang="en-US" b="1" dirty="0">
                <a:solidFill>
                  <a:schemeClr val="bg1"/>
                </a:solidFill>
              </a:rPr>
              <a:t>pinhole</a:t>
            </a:r>
            <a:r>
              <a:rPr lang="en-US" dirty="0">
                <a:solidFill>
                  <a:schemeClr val="bg1"/>
                </a:solidFill>
              </a:rPr>
              <a:t>)—effectively a light-proof box with a small </a:t>
            </a:r>
            <a:r>
              <a:rPr lang="en-US" b="1" dirty="0">
                <a:solidFill>
                  <a:schemeClr val="bg1"/>
                </a:solidFill>
              </a:rPr>
              <a:t>hole</a:t>
            </a:r>
            <a:r>
              <a:rPr lang="en-US" dirty="0">
                <a:solidFill>
                  <a:schemeClr val="bg1"/>
                </a:solidFill>
              </a:rPr>
              <a:t> in one side. Light from a scene passes through the aperture and projects an inverted image on the opposite side of the box, which is known as the </a:t>
            </a:r>
            <a:r>
              <a:rPr lang="en-US" b="1" dirty="0">
                <a:solidFill>
                  <a:schemeClr val="bg1"/>
                </a:solidFill>
              </a:rPr>
              <a:t>camera</a:t>
            </a:r>
            <a:r>
              <a:rPr lang="en-US" dirty="0">
                <a:solidFill>
                  <a:schemeClr val="bg1"/>
                </a:solidFill>
              </a:rPr>
              <a:t> obscura effect.</a:t>
            </a:r>
          </a:p>
        </p:txBody>
      </p:sp>
      <p:pic>
        <p:nvPicPr>
          <p:cNvPr id="5" name="Picture 4" descr="A picture containing table, worktable, stand&#10;&#10;Description automatically generated">
            <a:extLst>
              <a:ext uri="{FF2B5EF4-FFF2-40B4-BE49-F238E27FC236}">
                <a16:creationId xmlns:a16="http://schemas.microsoft.com/office/drawing/2014/main" id="{4DB0B58C-B236-024E-8BC6-96092F3A5ABA}"/>
              </a:ext>
            </a:extLst>
          </p:cNvPr>
          <p:cNvPicPr>
            <a:picLocks noChangeAspect="1"/>
          </p:cNvPicPr>
          <p:nvPr/>
        </p:nvPicPr>
        <p:blipFill>
          <a:blip r:embed="rId2"/>
          <a:stretch>
            <a:fillRect/>
          </a:stretch>
        </p:blipFill>
        <p:spPr>
          <a:xfrm>
            <a:off x="393357" y="3574986"/>
            <a:ext cx="6210300" cy="2933700"/>
          </a:xfrm>
          <a:prstGeom prst="rect">
            <a:avLst/>
          </a:prstGeom>
        </p:spPr>
      </p:pic>
      <p:pic>
        <p:nvPicPr>
          <p:cNvPr id="7" name="Picture 6" descr="A picture containing chart&#10;&#10;Description automatically generated">
            <a:extLst>
              <a:ext uri="{FF2B5EF4-FFF2-40B4-BE49-F238E27FC236}">
                <a16:creationId xmlns:a16="http://schemas.microsoft.com/office/drawing/2014/main" id="{45938B6C-67C5-6846-B069-E704A9486317}"/>
              </a:ext>
            </a:extLst>
          </p:cNvPr>
          <p:cNvPicPr>
            <a:picLocks noChangeAspect="1"/>
          </p:cNvPicPr>
          <p:nvPr/>
        </p:nvPicPr>
        <p:blipFill>
          <a:blip r:embed="rId3"/>
          <a:stretch>
            <a:fillRect/>
          </a:stretch>
        </p:blipFill>
        <p:spPr>
          <a:xfrm>
            <a:off x="6715211" y="3429000"/>
            <a:ext cx="4336774" cy="2933700"/>
          </a:xfrm>
          <a:prstGeom prst="rect">
            <a:avLst/>
          </a:prstGeom>
        </p:spPr>
      </p:pic>
    </p:spTree>
    <p:extLst>
      <p:ext uri="{BB962C8B-B14F-4D97-AF65-F5344CB8AC3E}">
        <p14:creationId xmlns:p14="http://schemas.microsoft.com/office/powerpoint/2010/main" val="31385750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9FC726D-9BEC-8040-B42C-9CB39215783A}"/>
              </a:ext>
            </a:extLst>
          </p:cNvPr>
          <p:cNvSpPr/>
          <p:nvPr/>
        </p:nvSpPr>
        <p:spPr>
          <a:xfrm>
            <a:off x="3648504" y="847123"/>
            <a:ext cx="5084462" cy="769441"/>
          </a:xfrm>
          <a:prstGeom prst="rect">
            <a:avLst/>
          </a:prstGeom>
        </p:spPr>
        <p:txBody>
          <a:bodyPr wrap="square">
            <a:spAutoFit/>
          </a:bodyPr>
          <a:lstStyle/>
          <a:p>
            <a:pPr algn="ctr"/>
            <a:r>
              <a:rPr lang="en-US" sz="4400" b="1" dirty="0">
                <a:latin typeface="Bebas" pitchFamily="2" charset="0"/>
              </a:rPr>
              <a:t>leading lines</a:t>
            </a:r>
            <a:endParaRPr lang="en-US" sz="4400" dirty="0"/>
          </a:p>
        </p:txBody>
      </p:sp>
      <p:pic>
        <p:nvPicPr>
          <p:cNvPr id="2" name="Picture 1">
            <a:extLst>
              <a:ext uri="{FF2B5EF4-FFF2-40B4-BE49-F238E27FC236}">
                <a16:creationId xmlns:a16="http://schemas.microsoft.com/office/drawing/2014/main" id="{2C3A528D-6C08-2245-9CB2-0DE4E168D0A7}"/>
              </a:ext>
            </a:extLst>
          </p:cNvPr>
          <p:cNvPicPr>
            <a:picLocks noChangeAspect="1"/>
          </p:cNvPicPr>
          <p:nvPr/>
        </p:nvPicPr>
        <p:blipFill>
          <a:blip r:embed="rId2"/>
          <a:stretch>
            <a:fillRect/>
          </a:stretch>
        </p:blipFill>
        <p:spPr>
          <a:xfrm>
            <a:off x="0" y="2478360"/>
            <a:ext cx="7299582" cy="4106015"/>
          </a:xfrm>
          <a:prstGeom prst="rect">
            <a:avLst/>
          </a:prstGeom>
        </p:spPr>
      </p:pic>
      <p:pic>
        <p:nvPicPr>
          <p:cNvPr id="5" name="Picture 4">
            <a:extLst>
              <a:ext uri="{FF2B5EF4-FFF2-40B4-BE49-F238E27FC236}">
                <a16:creationId xmlns:a16="http://schemas.microsoft.com/office/drawing/2014/main" id="{58501314-E70D-C540-A9AF-66E716388FFC}"/>
              </a:ext>
            </a:extLst>
          </p:cNvPr>
          <p:cNvPicPr>
            <a:picLocks noChangeAspect="1"/>
          </p:cNvPicPr>
          <p:nvPr/>
        </p:nvPicPr>
        <p:blipFill>
          <a:blip r:embed="rId3"/>
          <a:stretch>
            <a:fillRect/>
          </a:stretch>
        </p:blipFill>
        <p:spPr>
          <a:xfrm>
            <a:off x="5832389" y="2476481"/>
            <a:ext cx="6195198" cy="4107893"/>
          </a:xfrm>
          <a:prstGeom prst="rect">
            <a:avLst/>
          </a:prstGeom>
        </p:spPr>
      </p:pic>
    </p:spTree>
    <p:extLst>
      <p:ext uri="{BB962C8B-B14F-4D97-AF65-F5344CB8AC3E}">
        <p14:creationId xmlns:p14="http://schemas.microsoft.com/office/powerpoint/2010/main" val="15682975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BA61BE-0B69-234A-B270-F041B93C579F}"/>
              </a:ext>
            </a:extLst>
          </p:cNvPr>
          <p:cNvPicPr>
            <a:picLocks noChangeAspect="1"/>
          </p:cNvPicPr>
          <p:nvPr/>
        </p:nvPicPr>
        <p:blipFill>
          <a:blip r:embed="rId2"/>
          <a:stretch>
            <a:fillRect/>
          </a:stretch>
        </p:blipFill>
        <p:spPr>
          <a:xfrm>
            <a:off x="553210" y="2693773"/>
            <a:ext cx="5637525" cy="3754679"/>
          </a:xfrm>
          <a:prstGeom prst="rect">
            <a:avLst/>
          </a:prstGeom>
        </p:spPr>
      </p:pic>
      <p:pic>
        <p:nvPicPr>
          <p:cNvPr id="4" name="Picture 3">
            <a:extLst>
              <a:ext uri="{FF2B5EF4-FFF2-40B4-BE49-F238E27FC236}">
                <a16:creationId xmlns:a16="http://schemas.microsoft.com/office/drawing/2014/main" id="{4ACC5D29-114B-3548-87F5-84EF5217C4F2}"/>
              </a:ext>
            </a:extLst>
          </p:cNvPr>
          <p:cNvPicPr>
            <a:picLocks noChangeAspect="1"/>
          </p:cNvPicPr>
          <p:nvPr/>
        </p:nvPicPr>
        <p:blipFill>
          <a:blip r:embed="rId3"/>
          <a:stretch>
            <a:fillRect/>
          </a:stretch>
        </p:blipFill>
        <p:spPr>
          <a:xfrm>
            <a:off x="6190735" y="2693773"/>
            <a:ext cx="5084462" cy="3754680"/>
          </a:xfrm>
          <a:prstGeom prst="rect">
            <a:avLst/>
          </a:prstGeom>
        </p:spPr>
      </p:pic>
      <p:sp>
        <p:nvSpPr>
          <p:cNvPr id="6" name="Rectangle 5">
            <a:extLst>
              <a:ext uri="{FF2B5EF4-FFF2-40B4-BE49-F238E27FC236}">
                <a16:creationId xmlns:a16="http://schemas.microsoft.com/office/drawing/2014/main" id="{A9FC726D-9BEC-8040-B42C-9CB39215783A}"/>
              </a:ext>
            </a:extLst>
          </p:cNvPr>
          <p:cNvSpPr/>
          <p:nvPr/>
        </p:nvSpPr>
        <p:spPr>
          <a:xfrm>
            <a:off x="3371972" y="837913"/>
            <a:ext cx="6249259" cy="769441"/>
          </a:xfrm>
          <a:prstGeom prst="rect">
            <a:avLst/>
          </a:prstGeom>
        </p:spPr>
        <p:txBody>
          <a:bodyPr wrap="square">
            <a:spAutoFit/>
          </a:bodyPr>
          <a:lstStyle/>
          <a:p>
            <a:pPr algn="ctr"/>
            <a:r>
              <a:rPr lang="en-US" sz="4400" b="1" dirty="0">
                <a:latin typeface="Bebas" pitchFamily="2" charset="0"/>
              </a:rPr>
              <a:t>Quality of light</a:t>
            </a:r>
          </a:p>
        </p:txBody>
      </p:sp>
      <p:pic>
        <p:nvPicPr>
          <p:cNvPr id="2" name="Picture 1">
            <a:extLst>
              <a:ext uri="{FF2B5EF4-FFF2-40B4-BE49-F238E27FC236}">
                <a16:creationId xmlns:a16="http://schemas.microsoft.com/office/drawing/2014/main" id="{C629A8FC-6D38-C64B-818F-4F28D745550E}"/>
              </a:ext>
            </a:extLst>
          </p:cNvPr>
          <p:cNvPicPr>
            <a:picLocks noChangeAspect="1"/>
          </p:cNvPicPr>
          <p:nvPr/>
        </p:nvPicPr>
        <p:blipFill>
          <a:blip r:embed="rId4"/>
          <a:stretch>
            <a:fillRect/>
          </a:stretch>
        </p:blipFill>
        <p:spPr>
          <a:xfrm>
            <a:off x="2032000" y="1876452"/>
            <a:ext cx="8128000" cy="4572000"/>
          </a:xfrm>
          <a:prstGeom prst="rect">
            <a:avLst/>
          </a:prstGeom>
        </p:spPr>
      </p:pic>
    </p:spTree>
    <p:extLst>
      <p:ext uri="{BB962C8B-B14F-4D97-AF65-F5344CB8AC3E}">
        <p14:creationId xmlns:p14="http://schemas.microsoft.com/office/powerpoint/2010/main" val="6083654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9FC726D-9BEC-8040-B42C-9CB39215783A}"/>
              </a:ext>
            </a:extLst>
          </p:cNvPr>
          <p:cNvSpPr/>
          <p:nvPr/>
        </p:nvSpPr>
        <p:spPr>
          <a:xfrm>
            <a:off x="3144083" y="995404"/>
            <a:ext cx="6093304" cy="769441"/>
          </a:xfrm>
          <a:prstGeom prst="rect">
            <a:avLst/>
          </a:prstGeom>
        </p:spPr>
        <p:txBody>
          <a:bodyPr wrap="square">
            <a:spAutoFit/>
          </a:bodyPr>
          <a:lstStyle/>
          <a:p>
            <a:r>
              <a:rPr lang="en-US" sz="4400" b="1" dirty="0">
                <a:latin typeface="Bebas" pitchFamily="2" charset="0"/>
              </a:rPr>
              <a:t>Quality of light - shade</a:t>
            </a:r>
          </a:p>
        </p:txBody>
      </p:sp>
      <p:pic>
        <p:nvPicPr>
          <p:cNvPr id="2" name="Picture 1">
            <a:extLst>
              <a:ext uri="{FF2B5EF4-FFF2-40B4-BE49-F238E27FC236}">
                <a16:creationId xmlns:a16="http://schemas.microsoft.com/office/drawing/2014/main" id="{AE0C0B98-08EA-844B-B2B4-3781B1464E21}"/>
              </a:ext>
            </a:extLst>
          </p:cNvPr>
          <p:cNvPicPr>
            <a:picLocks noChangeAspect="1"/>
          </p:cNvPicPr>
          <p:nvPr/>
        </p:nvPicPr>
        <p:blipFill>
          <a:blip r:embed="rId2"/>
          <a:stretch>
            <a:fillRect/>
          </a:stretch>
        </p:blipFill>
        <p:spPr>
          <a:xfrm>
            <a:off x="3086614" y="2338859"/>
            <a:ext cx="6018771" cy="4012514"/>
          </a:xfrm>
          <a:prstGeom prst="rect">
            <a:avLst/>
          </a:prstGeom>
        </p:spPr>
      </p:pic>
    </p:spTree>
    <p:extLst>
      <p:ext uri="{BB962C8B-B14F-4D97-AF65-F5344CB8AC3E}">
        <p14:creationId xmlns:p14="http://schemas.microsoft.com/office/powerpoint/2010/main" val="39784425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9FC726D-9BEC-8040-B42C-9CB39215783A}"/>
              </a:ext>
            </a:extLst>
          </p:cNvPr>
          <p:cNvSpPr/>
          <p:nvPr/>
        </p:nvSpPr>
        <p:spPr>
          <a:xfrm>
            <a:off x="2792197" y="847123"/>
            <a:ext cx="6607604" cy="769441"/>
          </a:xfrm>
          <a:prstGeom prst="rect">
            <a:avLst/>
          </a:prstGeom>
        </p:spPr>
        <p:txBody>
          <a:bodyPr wrap="square">
            <a:spAutoFit/>
          </a:bodyPr>
          <a:lstStyle/>
          <a:p>
            <a:pPr algn="ctr"/>
            <a:r>
              <a:rPr lang="en-US" sz="4400" b="1" dirty="0">
                <a:latin typeface="Bebas" pitchFamily="2" charset="0"/>
              </a:rPr>
              <a:t>Quality of light – Mid-Day</a:t>
            </a:r>
          </a:p>
        </p:txBody>
      </p:sp>
      <p:pic>
        <p:nvPicPr>
          <p:cNvPr id="2" name="Picture 1">
            <a:extLst>
              <a:ext uri="{FF2B5EF4-FFF2-40B4-BE49-F238E27FC236}">
                <a16:creationId xmlns:a16="http://schemas.microsoft.com/office/drawing/2014/main" id="{59F03B14-AC53-E245-B90E-F9EC62021F3A}"/>
              </a:ext>
            </a:extLst>
          </p:cNvPr>
          <p:cNvPicPr>
            <a:picLocks noChangeAspect="1"/>
          </p:cNvPicPr>
          <p:nvPr/>
        </p:nvPicPr>
        <p:blipFill>
          <a:blip r:embed="rId2"/>
          <a:stretch>
            <a:fillRect/>
          </a:stretch>
        </p:blipFill>
        <p:spPr>
          <a:xfrm>
            <a:off x="3157176" y="1920570"/>
            <a:ext cx="5877645" cy="4404315"/>
          </a:xfrm>
          <a:prstGeom prst="rect">
            <a:avLst/>
          </a:prstGeom>
        </p:spPr>
      </p:pic>
    </p:spTree>
    <p:extLst>
      <p:ext uri="{BB962C8B-B14F-4D97-AF65-F5344CB8AC3E}">
        <p14:creationId xmlns:p14="http://schemas.microsoft.com/office/powerpoint/2010/main" val="4969498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9FC726D-9BEC-8040-B42C-9CB39215783A}"/>
              </a:ext>
            </a:extLst>
          </p:cNvPr>
          <p:cNvSpPr/>
          <p:nvPr/>
        </p:nvSpPr>
        <p:spPr>
          <a:xfrm>
            <a:off x="2809789" y="847123"/>
            <a:ext cx="6572422" cy="769441"/>
          </a:xfrm>
          <a:prstGeom prst="rect">
            <a:avLst/>
          </a:prstGeom>
        </p:spPr>
        <p:txBody>
          <a:bodyPr wrap="square">
            <a:spAutoFit/>
          </a:bodyPr>
          <a:lstStyle/>
          <a:p>
            <a:r>
              <a:rPr lang="en-US" sz="4400" b="1" dirty="0">
                <a:latin typeface="Bebas" pitchFamily="2" charset="0"/>
              </a:rPr>
              <a:t>Quality of light - Sunset</a:t>
            </a:r>
          </a:p>
        </p:txBody>
      </p:sp>
      <p:pic>
        <p:nvPicPr>
          <p:cNvPr id="2" name="Picture 1">
            <a:extLst>
              <a:ext uri="{FF2B5EF4-FFF2-40B4-BE49-F238E27FC236}">
                <a16:creationId xmlns:a16="http://schemas.microsoft.com/office/drawing/2014/main" id="{E2F882E5-072F-3145-BF41-C22B6324E41E}"/>
              </a:ext>
            </a:extLst>
          </p:cNvPr>
          <p:cNvPicPr>
            <a:picLocks noChangeAspect="1"/>
          </p:cNvPicPr>
          <p:nvPr/>
        </p:nvPicPr>
        <p:blipFill>
          <a:blip r:embed="rId2"/>
          <a:stretch>
            <a:fillRect/>
          </a:stretch>
        </p:blipFill>
        <p:spPr>
          <a:xfrm>
            <a:off x="2809789" y="2121315"/>
            <a:ext cx="6572422" cy="4387092"/>
          </a:xfrm>
          <a:prstGeom prst="rect">
            <a:avLst/>
          </a:prstGeom>
        </p:spPr>
      </p:pic>
    </p:spTree>
    <p:extLst>
      <p:ext uri="{BB962C8B-B14F-4D97-AF65-F5344CB8AC3E}">
        <p14:creationId xmlns:p14="http://schemas.microsoft.com/office/powerpoint/2010/main" val="5558504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9FC726D-9BEC-8040-B42C-9CB39215783A}"/>
              </a:ext>
            </a:extLst>
          </p:cNvPr>
          <p:cNvSpPr/>
          <p:nvPr/>
        </p:nvSpPr>
        <p:spPr>
          <a:xfrm>
            <a:off x="264985" y="847123"/>
            <a:ext cx="11608142" cy="1446550"/>
          </a:xfrm>
          <a:prstGeom prst="rect">
            <a:avLst/>
          </a:prstGeom>
        </p:spPr>
        <p:txBody>
          <a:bodyPr wrap="square">
            <a:spAutoFit/>
          </a:bodyPr>
          <a:lstStyle/>
          <a:p>
            <a:pPr algn="ctr"/>
            <a:r>
              <a:rPr lang="en-US" sz="4400" b="1" dirty="0">
                <a:latin typeface="Bebas" pitchFamily="2" charset="0"/>
              </a:rPr>
              <a:t>Correct exposure - underexposed, overexposed, and correctly exposed</a:t>
            </a:r>
          </a:p>
        </p:txBody>
      </p:sp>
      <p:pic>
        <p:nvPicPr>
          <p:cNvPr id="2" name="Picture 1">
            <a:extLst>
              <a:ext uri="{FF2B5EF4-FFF2-40B4-BE49-F238E27FC236}">
                <a16:creationId xmlns:a16="http://schemas.microsoft.com/office/drawing/2014/main" id="{C7EBBE72-839D-5444-A4B3-4CF030C026AD}"/>
              </a:ext>
            </a:extLst>
          </p:cNvPr>
          <p:cNvPicPr>
            <a:picLocks noChangeAspect="1"/>
          </p:cNvPicPr>
          <p:nvPr/>
        </p:nvPicPr>
        <p:blipFill>
          <a:blip r:embed="rId2"/>
          <a:stretch>
            <a:fillRect/>
          </a:stretch>
        </p:blipFill>
        <p:spPr>
          <a:xfrm>
            <a:off x="318873" y="2928067"/>
            <a:ext cx="5871862" cy="3355350"/>
          </a:xfrm>
          <a:prstGeom prst="rect">
            <a:avLst/>
          </a:prstGeom>
        </p:spPr>
      </p:pic>
      <p:pic>
        <p:nvPicPr>
          <p:cNvPr id="9" name="Picture 8">
            <a:extLst>
              <a:ext uri="{FF2B5EF4-FFF2-40B4-BE49-F238E27FC236}">
                <a16:creationId xmlns:a16="http://schemas.microsoft.com/office/drawing/2014/main" id="{22042C86-251C-8448-959C-809922D28D5D}"/>
              </a:ext>
            </a:extLst>
          </p:cNvPr>
          <p:cNvPicPr>
            <a:picLocks noChangeAspect="1"/>
          </p:cNvPicPr>
          <p:nvPr/>
        </p:nvPicPr>
        <p:blipFill>
          <a:blip r:embed="rId3"/>
          <a:stretch>
            <a:fillRect/>
          </a:stretch>
        </p:blipFill>
        <p:spPr>
          <a:xfrm>
            <a:off x="6190735" y="2928067"/>
            <a:ext cx="5736281" cy="3355724"/>
          </a:xfrm>
          <a:prstGeom prst="rect">
            <a:avLst/>
          </a:prstGeom>
        </p:spPr>
      </p:pic>
    </p:spTree>
    <p:extLst>
      <p:ext uri="{BB962C8B-B14F-4D97-AF65-F5344CB8AC3E}">
        <p14:creationId xmlns:p14="http://schemas.microsoft.com/office/powerpoint/2010/main" val="30061653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9FC726D-9BEC-8040-B42C-9CB39215783A}"/>
              </a:ext>
            </a:extLst>
          </p:cNvPr>
          <p:cNvSpPr/>
          <p:nvPr/>
        </p:nvSpPr>
        <p:spPr>
          <a:xfrm>
            <a:off x="333633" y="847123"/>
            <a:ext cx="11182864" cy="2123658"/>
          </a:xfrm>
          <a:prstGeom prst="rect">
            <a:avLst/>
          </a:prstGeom>
        </p:spPr>
        <p:txBody>
          <a:bodyPr wrap="square">
            <a:spAutoFit/>
          </a:bodyPr>
          <a:lstStyle/>
          <a:p>
            <a:pPr algn="ctr"/>
            <a:r>
              <a:rPr lang="en-US" sz="4400" b="1" dirty="0">
                <a:latin typeface="Bebas" pitchFamily="2" charset="0"/>
              </a:rPr>
              <a:t>Use of flash - distance </a:t>
            </a:r>
          </a:p>
          <a:p>
            <a:pPr algn="ctr"/>
            <a:r>
              <a:rPr lang="en-US" sz="4400" b="1" dirty="0">
                <a:latin typeface="Bebas" pitchFamily="2" charset="0"/>
              </a:rPr>
              <a:t>and reflective objects</a:t>
            </a:r>
          </a:p>
          <a:p>
            <a:endParaRPr lang="en-US" sz="4400" dirty="0"/>
          </a:p>
        </p:txBody>
      </p:sp>
      <p:pic>
        <p:nvPicPr>
          <p:cNvPr id="2" name="Picture 1">
            <a:extLst>
              <a:ext uri="{FF2B5EF4-FFF2-40B4-BE49-F238E27FC236}">
                <a16:creationId xmlns:a16="http://schemas.microsoft.com/office/drawing/2014/main" id="{B402AF00-4B9F-0044-BB12-A990359919B7}"/>
              </a:ext>
            </a:extLst>
          </p:cNvPr>
          <p:cNvPicPr>
            <a:picLocks noChangeAspect="1"/>
          </p:cNvPicPr>
          <p:nvPr/>
        </p:nvPicPr>
        <p:blipFill>
          <a:blip r:embed="rId2"/>
          <a:stretch>
            <a:fillRect/>
          </a:stretch>
        </p:blipFill>
        <p:spPr>
          <a:xfrm>
            <a:off x="675503" y="2970781"/>
            <a:ext cx="5047735" cy="3365157"/>
          </a:xfrm>
          <a:prstGeom prst="rect">
            <a:avLst/>
          </a:prstGeom>
        </p:spPr>
      </p:pic>
      <p:pic>
        <p:nvPicPr>
          <p:cNvPr id="5" name="Picture 4">
            <a:extLst>
              <a:ext uri="{FF2B5EF4-FFF2-40B4-BE49-F238E27FC236}">
                <a16:creationId xmlns:a16="http://schemas.microsoft.com/office/drawing/2014/main" id="{5F2249D5-0404-8A42-BF4A-97D8F7D62F65}"/>
              </a:ext>
            </a:extLst>
          </p:cNvPr>
          <p:cNvPicPr>
            <a:picLocks noChangeAspect="1"/>
          </p:cNvPicPr>
          <p:nvPr/>
        </p:nvPicPr>
        <p:blipFill>
          <a:blip r:embed="rId3"/>
          <a:stretch>
            <a:fillRect/>
          </a:stretch>
        </p:blipFill>
        <p:spPr>
          <a:xfrm>
            <a:off x="5723237" y="2970781"/>
            <a:ext cx="5066225" cy="3365157"/>
          </a:xfrm>
          <a:prstGeom prst="rect">
            <a:avLst/>
          </a:prstGeom>
        </p:spPr>
      </p:pic>
    </p:spTree>
    <p:extLst>
      <p:ext uri="{BB962C8B-B14F-4D97-AF65-F5344CB8AC3E}">
        <p14:creationId xmlns:p14="http://schemas.microsoft.com/office/powerpoint/2010/main" val="42358816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9FC726D-9BEC-8040-B42C-9CB39215783A}"/>
              </a:ext>
            </a:extLst>
          </p:cNvPr>
          <p:cNvSpPr/>
          <p:nvPr/>
        </p:nvSpPr>
        <p:spPr>
          <a:xfrm>
            <a:off x="333633" y="847123"/>
            <a:ext cx="11182864" cy="2123658"/>
          </a:xfrm>
          <a:prstGeom prst="rect">
            <a:avLst/>
          </a:prstGeom>
        </p:spPr>
        <p:txBody>
          <a:bodyPr wrap="square">
            <a:spAutoFit/>
          </a:bodyPr>
          <a:lstStyle/>
          <a:p>
            <a:pPr algn="ctr"/>
            <a:r>
              <a:rPr lang="en-US" sz="4400" b="1" dirty="0">
                <a:latin typeface="Bebas" pitchFamily="2" charset="0"/>
              </a:rPr>
              <a:t>Use of flash - distance </a:t>
            </a:r>
          </a:p>
          <a:p>
            <a:pPr algn="ctr"/>
            <a:r>
              <a:rPr lang="en-US" sz="4400" b="1" dirty="0">
                <a:latin typeface="Bebas" pitchFamily="2" charset="0"/>
              </a:rPr>
              <a:t>and reflective objects</a:t>
            </a:r>
          </a:p>
          <a:p>
            <a:endParaRPr lang="en-US" sz="4400" dirty="0"/>
          </a:p>
        </p:txBody>
      </p:sp>
      <p:pic>
        <p:nvPicPr>
          <p:cNvPr id="3" name="Picture 2">
            <a:extLst>
              <a:ext uri="{FF2B5EF4-FFF2-40B4-BE49-F238E27FC236}">
                <a16:creationId xmlns:a16="http://schemas.microsoft.com/office/drawing/2014/main" id="{D9B49334-D5CC-6940-9F44-ACB38A228B7E}"/>
              </a:ext>
            </a:extLst>
          </p:cNvPr>
          <p:cNvPicPr>
            <a:picLocks noChangeAspect="1"/>
          </p:cNvPicPr>
          <p:nvPr/>
        </p:nvPicPr>
        <p:blipFill>
          <a:blip r:embed="rId2"/>
          <a:stretch>
            <a:fillRect/>
          </a:stretch>
        </p:blipFill>
        <p:spPr>
          <a:xfrm>
            <a:off x="2824355" y="2377572"/>
            <a:ext cx="6543290" cy="4336020"/>
          </a:xfrm>
          <a:prstGeom prst="rect">
            <a:avLst/>
          </a:prstGeom>
        </p:spPr>
      </p:pic>
    </p:spTree>
    <p:extLst>
      <p:ext uri="{BB962C8B-B14F-4D97-AF65-F5344CB8AC3E}">
        <p14:creationId xmlns:p14="http://schemas.microsoft.com/office/powerpoint/2010/main" val="15049109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9FC726D-9BEC-8040-B42C-9CB39215783A}"/>
              </a:ext>
            </a:extLst>
          </p:cNvPr>
          <p:cNvSpPr/>
          <p:nvPr/>
        </p:nvSpPr>
        <p:spPr>
          <a:xfrm>
            <a:off x="333633" y="847123"/>
            <a:ext cx="11182864" cy="2123658"/>
          </a:xfrm>
          <a:prstGeom prst="rect">
            <a:avLst/>
          </a:prstGeom>
        </p:spPr>
        <p:txBody>
          <a:bodyPr wrap="square">
            <a:spAutoFit/>
          </a:bodyPr>
          <a:lstStyle/>
          <a:p>
            <a:pPr algn="ctr"/>
            <a:r>
              <a:rPr lang="en-US" sz="4400" b="1" dirty="0">
                <a:latin typeface="Bebas" pitchFamily="2" charset="0"/>
              </a:rPr>
              <a:t>Use of flash - distance </a:t>
            </a:r>
          </a:p>
          <a:p>
            <a:pPr algn="ctr"/>
            <a:r>
              <a:rPr lang="en-US" sz="4400" b="1" dirty="0">
                <a:latin typeface="Bebas" pitchFamily="2" charset="0"/>
              </a:rPr>
              <a:t>and reflective objects</a:t>
            </a:r>
          </a:p>
          <a:p>
            <a:endParaRPr lang="en-US" sz="4400" dirty="0"/>
          </a:p>
        </p:txBody>
      </p:sp>
      <p:pic>
        <p:nvPicPr>
          <p:cNvPr id="2" name="Picture 1">
            <a:extLst>
              <a:ext uri="{FF2B5EF4-FFF2-40B4-BE49-F238E27FC236}">
                <a16:creationId xmlns:a16="http://schemas.microsoft.com/office/drawing/2014/main" id="{C093932B-C489-1644-9FD9-F45AA90FD9BA}"/>
              </a:ext>
            </a:extLst>
          </p:cNvPr>
          <p:cNvPicPr>
            <a:picLocks noChangeAspect="1"/>
          </p:cNvPicPr>
          <p:nvPr/>
        </p:nvPicPr>
        <p:blipFill>
          <a:blip r:embed="rId2"/>
          <a:stretch>
            <a:fillRect/>
          </a:stretch>
        </p:blipFill>
        <p:spPr>
          <a:xfrm>
            <a:off x="3328773" y="2485423"/>
            <a:ext cx="5534454" cy="3675223"/>
          </a:xfrm>
          <a:prstGeom prst="rect">
            <a:avLst/>
          </a:prstGeom>
        </p:spPr>
      </p:pic>
    </p:spTree>
    <p:extLst>
      <p:ext uri="{BB962C8B-B14F-4D97-AF65-F5344CB8AC3E}">
        <p14:creationId xmlns:p14="http://schemas.microsoft.com/office/powerpoint/2010/main" val="22209026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pic>
        <p:nvPicPr>
          <p:cNvPr id="5" name="Picture 4" descr="A picture containing sky, outdoor, nature, day&#10;&#10;Description automatically generated">
            <a:extLst>
              <a:ext uri="{FF2B5EF4-FFF2-40B4-BE49-F238E27FC236}">
                <a16:creationId xmlns:a16="http://schemas.microsoft.com/office/drawing/2014/main" id="{34BD3C1B-761B-D44B-8932-FF4FD433A2AB}"/>
              </a:ext>
            </a:extLst>
          </p:cNvPr>
          <p:cNvPicPr>
            <a:picLocks noChangeAspect="1"/>
          </p:cNvPicPr>
          <p:nvPr/>
        </p:nvPicPr>
        <p:blipFill>
          <a:blip r:embed="rId2"/>
          <a:stretch>
            <a:fillRect/>
          </a:stretch>
        </p:blipFill>
        <p:spPr>
          <a:xfrm>
            <a:off x="-247135" y="-523043"/>
            <a:ext cx="12439135" cy="8289756"/>
          </a:xfrm>
          <a:prstGeom prst="rect">
            <a:avLst/>
          </a:prstGeom>
        </p:spPr>
      </p:pic>
      <p:sp>
        <p:nvSpPr>
          <p:cNvPr id="6" name="Rectangle 5">
            <a:extLst>
              <a:ext uri="{FF2B5EF4-FFF2-40B4-BE49-F238E27FC236}">
                <a16:creationId xmlns:a16="http://schemas.microsoft.com/office/drawing/2014/main" id="{A9FC726D-9BEC-8040-B42C-9CB39215783A}"/>
              </a:ext>
            </a:extLst>
          </p:cNvPr>
          <p:cNvSpPr/>
          <p:nvPr/>
        </p:nvSpPr>
        <p:spPr>
          <a:xfrm>
            <a:off x="111211" y="847123"/>
            <a:ext cx="11384691" cy="1046440"/>
          </a:xfrm>
          <a:prstGeom prst="rect">
            <a:avLst/>
          </a:prstGeom>
        </p:spPr>
        <p:txBody>
          <a:bodyPr wrap="square">
            <a:spAutoFit/>
          </a:bodyPr>
          <a:lstStyle/>
          <a:p>
            <a:pPr algn="ctr"/>
            <a:r>
              <a:rPr lang="en-US" sz="4400" dirty="0">
                <a:solidFill>
                  <a:schemeClr val="tx1">
                    <a:lumMod val="95000"/>
                  </a:schemeClr>
                </a:solidFill>
                <a:latin typeface="Bebas" pitchFamily="2" charset="0"/>
              </a:rPr>
              <a:t>“You  don’t  take  a  photograph, you  make  it.”</a:t>
            </a:r>
          </a:p>
          <a:p>
            <a:pPr algn="ctr"/>
            <a:r>
              <a:rPr lang="en-US" dirty="0">
                <a:solidFill>
                  <a:schemeClr val="tx1">
                    <a:lumMod val="95000"/>
                  </a:schemeClr>
                </a:solidFill>
                <a:latin typeface="Bebas Neue Book" panose="020B0606020202050201" pitchFamily="34" charset="77"/>
                <a:hlinkClick r:id="rId3">
                  <a:extLst>
                    <a:ext uri="{A12FA001-AC4F-418D-AE19-62706E023703}">
                      <ahyp:hlinkClr xmlns:ahyp="http://schemas.microsoft.com/office/drawing/2018/hyperlinkcolor" val="tx"/>
                    </a:ext>
                  </a:extLst>
                </a:hlinkClick>
              </a:rPr>
              <a:t>Ansel Adams</a:t>
            </a:r>
            <a:endParaRPr lang="en-US" dirty="0">
              <a:solidFill>
                <a:schemeClr val="tx1">
                  <a:lumMod val="95000"/>
                </a:schemeClr>
              </a:solidFill>
              <a:latin typeface="Bebas Neue Book" panose="020B0606020202050201" pitchFamily="34" charset="77"/>
            </a:endParaRPr>
          </a:p>
        </p:txBody>
      </p:sp>
    </p:spTree>
    <p:extLst>
      <p:ext uri="{BB962C8B-B14F-4D97-AF65-F5344CB8AC3E}">
        <p14:creationId xmlns:p14="http://schemas.microsoft.com/office/powerpoint/2010/main" val="920174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3D24C-AD44-C846-BB22-DF5D80AF5BA1}"/>
              </a:ext>
            </a:extLst>
          </p:cNvPr>
          <p:cNvSpPr>
            <a:spLocks noGrp="1"/>
          </p:cNvSpPr>
          <p:nvPr>
            <p:ph type="title"/>
          </p:nvPr>
        </p:nvSpPr>
        <p:spPr>
          <a:xfrm>
            <a:off x="838200" y="2103437"/>
            <a:ext cx="10515600" cy="1325563"/>
          </a:xfrm>
        </p:spPr>
        <p:txBody>
          <a:bodyPr>
            <a:normAutofit/>
          </a:bodyPr>
          <a:lstStyle/>
          <a:p>
            <a:r>
              <a:rPr lang="en-US" dirty="0">
                <a:solidFill>
                  <a:schemeClr val="bg1"/>
                </a:solidFill>
                <a:latin typeface="Bebas" pitchFamily="2" charset="0"/>
              </a:rPr>
              <a:t>What the camera lens does ?</a:t>
            </a:r>
          </a:p>
        </p:txBody>
      </p:sp>
    </p:spTree>
    <p:extLst>
      <p:ext uri="{BB962C8B-B14F-4D97-AF65-F5344CB8AC3E}">
        <p14:creationId xmlns:p14="http://schemas.microsoft.com/office/powerpoint/2010/main" val="11354718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9FC726D-9BEC-8040-B42C-9CB39215783A}"/>
              </a:ext>
            </a:extLst>
          </p:cNvPr>
          <p:cNvSpPr/>
          <p:nvPr/>
        </p:nvSpPr>
        <p:spPr>
          <a:xfrm>
            <a:off x="333633" y="847123"/>
            <a:ext cx="11182864" cy="769441"/>
          </a:xfrm>
          <a:prstGeom prst="rect">
            <a:avLst/>
          </a:prstGeom>
        </p:spPr>
        <p:txBody>
          <a:bodyPr wrap="square">
            <a:spAutoFit/>
          </a:bodyPr>
          <a:lstStyle/>
          <a:p>
            <a:pPr algn="ctr"/>
            <a:r>
              <a:rPr lang="en-US" sz="4400" b="1" dirty="0">
                <a:latin typeface="Bebas" pitchFamily="2" charset="0"/>
              </a:rPr>
              <a:t>@LUILLI2700</a:t>
            </a:r>
            <a:endParaRPr lang="en-US" sz="4400" dirty="0"/>
          </a:p>
        </p:txBody>
      </p:sp>
      <p:pic>
        <p:nvPicPr>
          <p:cNvPr id="4" name="Picture 3" descr="Graphical user interface, application, PowerPoint&#10;&#10;Description automatically generated">
            <a:extLst>
              <a:ext uri="{FF2B5EF4-FFF2-40B4-BE49-F238E27FC236}">
                <a16:creationId xmlns:a16="http://schemas.microsoft.com/office/drawing/2014/main" id="{8DF1DC93-14C7-0E4B-8DB1-E5460DF35EE7}"/>
              </a:ext>
            </a:extLst>
          </p:cNvPr>
          <p:cNvPicPr>
            <a:picLocks noChangeAspect="1"/>
          </p:cNvPicPr>
          <p:nvPr/>
        </p:nvPicPr>
        <p:blipFill>
          <a:blip r:embed="rId2"/>
          <a:stretch>
            <a:fillRect/>
          </a:stretch>
        </p:blipFill>
        <p:spPr>
          <a:xfrm>
            <a:off x="3263468" y="0"/>
            <a:ext cx="5665063" cy="6858000"/>
          </a:xfrm>
          <a:prstGeom prst="rect">
            <a:avLst/>
          </a:prstGeom>
        </p:spPr>
      </p:pic>
    </p:spTree>
    <p:extLst>
      <p:ext uri="{BB962C8B-B14F-4D97-AF65-F5344CB8AC3E}">
        <p14:creationId xmlns:p14="http://schemas.microsoft.com/office/powerpoint/2010/main" val="6950264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9FC726D-9BEC-8040-B42C-9CB39215783A}"/>
              </a:ext>
            </a:extLst>
          </p:cNvPr>
          <p:cNvSpPr/>
          <p:nvPr/>
        </p:nvSpPr>
        <p:spPr>
          <a:xfrm>
            <a:off x="333633" y="847123"/>
            <a:ext cx="11182864" cy="2308324"/>
          </a:xfrm>
          <a:prstGeom prst="rect">
            <a:avLst/>
          </a:prstGeom>
        </p:spPr>
        <p:txBody>
          <a:bodyPr wrap="square">
            <a:spAutoFit/>
          </a:bodyPr>
          <a:lstStyle/>
          <a:p>
            <a:pPr algn="ctr"/>
            <a:r>
              <a:rPr lang="en-US" sz="10000" b="1" dirty="0">
                <a:solidFill>
                  <a:schemeClr val="accent4"/>
                </a:solidFill>
                <a:latin typeface="Bebas" pitchFamily="2" charset="0"/>
              </a:rPr>
              <a:t>You  made  it!</a:t>
            </a:r>
          </a:p>
          <a:p>
            <a:pPr algn="ctr"/>
            <a:r>
              <a:rPr lang="en-US" sz="4400" dirty="0">
                <a:solidFill>
                  <a:schemeClr val="accent4"/>
                </a:solidFill>
                <a:latin typeface="Bebas Neue Book" panose="020B0606020202050201" pitchFamily="34" charset="77"/>
              </a:rPr>
              <a:t>thank you everyone</a:t>
            </a:r>
          </a:p>
        </p:txBody>
      </p:sp>
      <p:pic>
        <p:nvPicPr>
          <p:cNvPr id="3" name="Picture 2" descr="A picture containing text&#10;&#10;Description automatically generated">
            <a:extLst>
              <a:ext uri="{FF2B5EF4-FFF2-40B4-BE49-F238E27FC236}">
                <a16:creationId xmlns:a16="http://schemas.microsoft.com/office/drawing/2014/main" id="{8473E2B0-2562-3E45-80F1-8843F90B5EAB}"/>
              </a:ext>
            </a:extLst>
          </p:cNvPr>
          <p:cNvPicPr>
            <a:picLocks noChangeAspect="1"/>
          </p:cNvPicPr>
          <p:nvPr/>
        </p:nvPicPr>
        <p:blipFill>
          <a:blip r:embed="rId2"/>
          <a:stretch>
            <a:fillRect/>
          </a:stretch>
        </p:blipFill>
        <p:spPr>
          <a:xfrm>
            <a:off x="4972565" y="3702554"/>
            <a:ext cx="1905000" cy="1600200"/>
          </a:xfrm>
          <a:prstGeom prst="rect">
            <a:avLst/>
          </a:prstGeom>
        </p:spPr>
      </p:pic>
    </p:spTree>
    <p:extLst>
      <p:ext uri="{BB962C8B-B14F-4D97-AF65-F5344CB8AC3E}">
        <p14:creationId xmlns:p14="http://schemas.microsoft.com/office/powerpoint/2010/main" val="941036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7DC49E-0099-8F4A-BA3D-337298A1EA11}"/>
              </a:ext>
            </a:extLst>
          </p:cNvPr>
          <p:cNvSpPr>
            <a:spLocks noGrp="1"/>
          </p:cNvSpPr>
          <p:nvPr>
            <p:ph idx="1"/>
          </p:nvPr>
        </p:nvSpPr>
        <p:spPr>
          <a:xfrm>
            <a:off x="838200" y="1048844"/>
            <a:ext cx="10515600" cy="4351338"/>
          </a:xfrm>
        </p:spPr>
        <p:txBody>
          <a:bodyPr/>
          <a:lstStyle/>
          <a:p>
            <a:r>
              <a:rPr lang="en-US" dirty="0">
                <a:solidFill>
                  <a:schemeClr val="bg1"/>
                </a:solidFill>
              </a:rPr>
              <a:t>A camera lens usually has an aperture adjustment mechanism to control the amount of light that may pass. It also has a shutter, to control the length of time during which light may pass through the lens. </a:t>
            </a:r>
          </a:p>
        </p:txBody>
      </p:sp>
      <p:pic>
        <p:nvPicPr>
          <p:cNvPr id="2" name="Picture 1">
            <a:extLst>
              <a:ext uri="{FF2B5EF4-FFF2-40B4-BE49-F238E27FC236}">
                <a16:creationId xmlns:a16="http://schemas.microsoft.com/office/drawing/2014/main" id="{B3C0B58F-AB7A-9D4A-8E08-8D9C4A87E263}"/>
              </a:ext>
            </a:extLst>
          </p:cNvPr>
          <p:cNvPicPr>
            <a:picLocks noChangeAspect="1"/>
          </p:cNvPicPr>
          <p:nvPr/>
        </p:nvPicPr>
        <p:blipFill>
          <a:blip r:embed="rId2"/>
          <a:stretch>
            <a:fillRect/>
          </a:stretch>
        </p:blipFill>
        <p:spPr>
          <a:xfrm>
            <a:off x="838200" y="4049069"/>
            <a:ext cx="2133600" cy="2120900"/>
          </a:xfrm>
          <a:prstGeom prst="rect">
            <a:avLst/>
          </a:prstGeom>
        </p:spPr>
      </p:pic>
      <p:pic>
        <p:nvPicPr>
          <p:cNvPr id="4" name="Picture 3">
            <a:extLst>
              <a:ext uri="{FF2B5EF4-FFF2-40B4-BE49-F238E27FC236}">
                <a16:creationId xmlns:a16="http://schemas.microsoft.com/office/drawing/2014/main" id="{2C389DE8-0AD5-A04C-9DC8-114C5EF0F801}"/>
              </a:ext>
            </a:extLst>
          </p:cNvPr>
          <p:cNvPicPr>
            <a:picLocks noChangeAspect="1"/>
          </p:cNvPicPr>
          <p:nvPr/>
        </p:nvPicPr>
        <p:blipFill>
          <a:blip r:embed="rId3"/>
          <a:stretch>
            <a:fillRect/>
          </a:stretch>
        </p:blipFill>
        <p:spPr>
          <a:xfrm>
            <a:off x="3961113" y="4049069"/>
            <a:ext cx="2133600" cy="2133600"/>
          </a:xfrm>
          <a:prstGeom prst="rect">
            <a:avLst/>
          </a:prstGeom>
        </p:spPr>
      </p:pic>
      <p:pic>
        <p:nvPicPr>
          <p:cNvPr id="6" name="Picture 5">
            <a:extLst>
              <a:ext uri="{FF2B5EF4-FFF2-40B4-BE49-F238E27FC236}">
                <a16:creationId xmlns:a16="http://schemas.microsoft.com/office/drawing/2014/main" id="{34F0D44F-C101-1048-B3A7-B0E27F5C41DC}"/>
              </a:ext>
            </a:extLst>
          </p:cNvPr>
          <p:cNvPicPr>
            <a:picLocks noChangeAspect="1"/>
          </p:cNvPicPr>
          <p:nvPr/>
        </p:nvPicPr>
        <p:blipFill>
          <a:blip r:embed="rId4"/>
          <a:stretch>
            <a:fillRect/>
          </a:stretch>
        </p:blipFill>
        <p:spPr>
          <a:xfrm>
            <a:off x="6094713" y="4178063"/>
            <a:ext cx="3449079" cy="1427205"/>
          </a:xfrm>
          <a:prstGeom prst="rect">
            <a:avLst/>
          </a:prstGeom>
        </p:spPr>
      </p:pic>
      <p:pic>
        <p:nvPicPr>
          <p:cNvPr id="9" name="Picture 8">
            <a:extLst>
              <a:ext uri="{FF2B5EF4-FFF2-40B4-BE49-F238E27FC236}">
                <a16:creationId xmlns:a16="http://schemas.microsoft.com/office/drawing/2014/main" id="{CAD3B935-4DCD-5043-A9FB-B2BB42DC129F}"/>
              </a:ext>
            </a:extLst>
          </p:cNvPr>
          <p:cNvPicPr>
            <a:picLocks noChangeAspect="1"/>
          </p:cNvPicPr>
          <p:nvPr/>
        </p:nvPicPr>
        <p:blipFill>
          <a:blip r:embed="rId5"/>
          <a:stretch>
            <a:fillRect/>
          </a:stretch>
        </p:blipFill>
        <p:spPr>
          <a:xfrm>
            <a:off x="9794789" y="3792430"/>
            <a:ext cx="2345038" cy="2198473"/>
          </a:xfrm>
          <a:prstGeom prst="rect">
            <a:avLst/>
          </a:prstGeom>
        </p:spPr>
      </p:pic>
    </p:spTree>
    <p:extLst>
      <p:ext uri="{BB962C8B-B14F-4D97-AF65-F5344CB8AC3E}">
        <p14:creationId xmlns:p14="http://schemas.microsoft.com/office/powerpoint/2010/main" val="583545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3D24C-AD44-C846-BB22-DF5D80AF5BA1}"/>
              </a:ext>
            </a:extLst>
          </p:cNvPr>
          <p:cNvSpPr>
            <a:spLocks noGrp="1"/>
          </p:cNvSpPr>
          <p:nvPr>
            <p:ph type="title"/>
          </p:nvPr>
        </p:nvSpPr>
        <p:spPr>
          <a:xfrm>
            <a:off x="838200" y="2103437"/>
            <a:ext cx="10515600" cy="1325563"/>
          </a:xfrm>
        </p:spPr>
        <p:txBody>
          <a:bodyPr>
            <a:normAutofit/>
          </a:bodyPr>
          <a:lstStyle/>
          <a:p>
            <a:r>
              <a:rPr lang="en-US" dirty="0">
                <a:solidFill>
                  <a:schemeClr val="bg1"/>
                </a:solidFill>
                <a:latin typeface="Bebas" pitchFamily="2" charset="0"/>
              </a:rPr>
              <a:t>The effect of light on light-sensitive film </a:t>
            </a:r>
          </a:p>
        </p:txBody>
      </p:sp>
    </p:spTree>
    <p:extLst>
      <p:ext uri="{BB962C8B-B14F-4D97-AF65-F5344CB8AC3E}">
        <p14:creationId xmlns:p14="http://schemas.microsoft.com/office/powerpoint/2010/main" val="1178168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7DC49E-0099-8F4A-BA3D-337298A1EA11}"/>
              </a:ext>
            </a:extLst>
          </p:cNvPr>
          <p:cNvSpPr>
            <a:spLocks noGrp="1"/>
          </p:cNvSpPr>
          <p:nvPr>
            <p:ph idx="1"/>
          </p:nvPr>
        </p:nvSpPr>
        <p:spPr>
          <a:xfrm>
            <a:off x="838200" y="1048844"/>
            <a:ext cx="10515600" cy="4351338"/>
          </a:xfrm>
        </p:spPr>
        <p:txBody>
          <a:bodyPr/>
          <a:lstStyle/>
          <a:p>
            <a:r>
              <a:rPr lang="en-US" dirty="0">
                <a:solidFill>
                  <a:schemeClr val="bg1"/>
                </a:solidFill>
              </a:rPr>
              <a:t>Photographic film is a sheet of plastic which is coated with an emulsion containing light-sensitive silver halide salts with variable crystal sizes that determine the sensitivity and resolution of the film. When the emulsion (in this </a:t>
            </a:r>
            <a:r>
              <a:rPr lang="en-US" i="1" dirty="0">
                <a:solidFill>
                  <a:schemeClr val="bg1"/>
                </a:solidFill>
              </a:rPr>
              <a:t>film</a:t>
            </a:r>
            <a:r>
              <a:rPr lang="en-US" dirty="0">
                <a:solidFill>
                  <a:schemeClr val="bg1"/>
                </a:solidFill>
              </a:rPr>
              <a:t>) is subjected to sufficient exposure to light it forms an invisible image.</a:t>
            </a:r>
          </a:p>
        </p:txBody>
      </p:sp>
      <p:pic>
        <p:nvPicPr>
          <p:cNvPr id="5" name="Picture 4">
            <a:extLst>
              <a:ext uri="{FF2B5EF4-FFF2-40B4-BE49-F238E27FC236}">
                <a16:creationId xmlns:a16="http://schemas.microsoft.com/office/drawing/2014/main" id="{2358CBE6-8772-7B47-A22E-EB692C374AB8}"/>
              </a:ext>
            </a:extLst>
          </p:cNvPr>
          <p:cNvPicPr>
            <a:picLocks noChangeAspect="1"/>
          </p:cNvPicPr>
          <p:nvPr/>
        </p:nvPicPr>
        <p:blipFill>
          <a:blip r:embed="rId2"/>
          <a:stretch>
            <a:fillRect/>
          </a:stretch>
        </p:blipFill>
        <p:spPr>
          <a:xfrm>
            <a:off x="1675026" y="3224513"/>
            <a:ext cx="8841948" cy="1243399"/>
          </a:xfrm>
          <a:prstGeom prst="rect">
            <a:avLst/>
          </a:prstGeom>
        </p:spPr>
      </p:pic>
      <p:pic>
        <p:nvPicPr>
          <p:cNvPr id="7" name="Picture 6">
            <a:extLst>
              <a:ext uri="{FF2B5EF4-FFF2-40B4-BE49-F238E27FC236}">
                <a16:creationId xmlns:a16="http://schemas.microsoft.com/office/drawing/2014/main" id="{265553E9-BECC-3642-9551-C4A1F1A9A41B}"/>
              </a:ext>
            </a:extLst>
          </p:cNvPr>
          <p:cNvPicPr>
            <a:picLocks noChangeAspect="1"/>
          </p:cNvPicPr>
          <p:nvPr/>
        </p:nvPicPr>
        <p:blipFill>
          <a:blip r:embed="rId3"/>
          <a:stretch>
            <a:fillRect/>
          </a:stretch>
        </p:blipFill>
        <p:spPr>
          <a:xfrm>
            <a:off x="3070482" y="4530679"/>
            <a:ext cx="6051035" cy="2327321"/>
          </a:xfrm>
          <a:prstGeom prst="rect">
            <a:avLst/>
          </a:prstGeom>
        </p:spPr>
      </p:pic>
    </p:spTree>
    <p:extLst>
      <p:ext uri="{BB962C8B-B14F-4D97-AF65-F5344CB8AC3E}">
        <p14:creationId xmlns:p14="http://schemas.microsoft.com/office/powerpoint/2010/main" val="4103631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3D24C-AD44-C846-BB22-DF5D80AF5BA1}"/>
              </a:ext>
            </a:extLst>
          </p:cNvPr>
          <p:cNvSpPr>
            <a:spLocks noGrp="1"/>
          </p:cNvSpPr>
          <p:nvPr>
            <p:ph type="title"/>
          </p:nvPr>
        </p:nvSpPr>
        <p:spPr>
          <a:xfrm>
            <a:off x="838200" y="2103437"/>
            <a:ext cx="10515600" cy="1325563"/>
          </a:xfrm>
        </p:spPr>
        <p:txBody>
          <a:bodyPr>
            <a:normAutofit/>
          </a:bodyPr>
          <a:lstStyle/>
          <a:p>
            <a:r>
              <a:rPr lang="en-US" dirty="0">
                <a:solidFill>
                  <a:schemeClr val="bg1"/>
                </a:solidFill>
                <a:latin typeface="Bebas" pitchFamily="2" charset="0"/>
              </a:rPr>
              <a:t>The action of developers </a:t>
            </a:r>
          </a:p>
        </p:txBody>
      </p:sp>
    </p:spTree>
    <p:extLst>
      <p:ext uri="{BB962C8B-B14F-4D97-AF65-F5344CB8AC3E}">
        <p14:creationId xmlns:p14="http://schemas.microsoft.com/office/powerpoint/2010/main" val="1967833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7DC49E-0099-8F4A-BA3D-337298A1EA11}"/>
              </a:ext>
            </a:extLst>
          </p:cNvPr>
          <p:cNvSpPr>
            <a:spLocks noGrp="1"/>
          </p:cNvSpPr>
          <p:nvPr>
            <p:ph idx="1"/>
          </p:nvPr>
        </p:nvSpPr>
        <p:spPr>
          <a:xfrm>
            <a:off x="838200" y="1048844"/>
            <a:ext cx="10515600" cy="4351338"/>
          </a:xfrm>
        </p:spPr>
        <p:txBody>
          <a:bodyPr/>
          <a:lstStyle/>
          <a:p>
            <a:r>
              <a:rPr lang="en-US" dirty="0">
                <a:solidFill>
                  <a:schemeClr val="bg1"/>
                </a:solidFill>
              </a:rPr>
              <a:t>In film developing, </a:t>
            </a:r>
            <a:r>
              <a:rPr lang="en-US" dirty="0">
                <a:solidFill>
                  <a:schemeClr val="bg1"/>
                </a:solidFill>
                <a:hlinkClick r:id="rId2" tooltip="w:Photographic developer">
                  <a:extLst>
                    <a:ext uri="{A12FA001-AC4F-418D-AE19-62706E023703}">
                      <ahyp:hlinkClr xmlns:ahyp="http://schemas.microsoft.com/office/drawing/2018/hyperlinkcolor" val="tx"/>
                    </a:ext>
                  </a:extLst>
                </a:hlinkClick>
              </a:rPr>
              <a:t>photographic developer</a:t>
            </a:r>
            <a:r>
              <a:rPr lang="en-US" dirty="0">
                <a:solidFill>
                  <a:schemeClr val="bg1"/>
                </a:solidFill>
              </a:rPr>
              <a:t> (or just developer) is a chemical that makes the </a:t>
            </a:r>
            <a:r>
              <a:rPr lang="en-US" dirty="0">
                <a:solidFill>
                  <a:schemeClr val="bg1"/>
                </a:solidFill>
                <a:hlinkClick r:id="rId3" tooltip="w:Latent image">
                  <a:extLst>
                    <a:ext uri="{A12FA001-AC4F-418D-AE19-62706E023703}">
                      <ahyp:hlinkClr xmlns:ahyp="http://schemas.microsoft.com/office/drawing/2018/hyperlinkcolor" val="tx"/>
                    </a:ext>
                  </a:extLst>
                </a:hlinkClick>
              </a:rPr>
              <a:t>latent image</a:t>
            </a:r>
            <a:r>
              <a:rPr lang="en-US" dirty="0">
                <a:solidFill>
                  <a:schemeClr val="bg1"/>
                </a:solidFill>
              </a:rPr>
              <a:t> on the film (or print) visible. It does this by reducing the silver halides that have been exposed to light to metals of elemental silver in the </a:t>
            </a:r>
            <a:r>
              <a:rPr lang="en-US" dirty="0" err="1">
                <a:solidFill>
                  <a:schemeClr val="bg1"/>
                </a:solidFill>
              </a:rPr>
              <a:t>gelatine</a:t>
            </a:r>
            <a:r>
              <a:rPr lang="en-US" dirty="0">
                <a:solidFill>
                  <a:schemeClr val="bg1"/>
                </a:solidFill>
              </a:rPr>
              <a:t> matrix. As a </a:t>
            </a:r>
            <a:r>
              <a:rPr lang="en-US" dirty="0" err="1">
                <a:solidFill>
                  <a:schemeClr val="bg1"/>
                </a:solidFill>
              </a:rPr>
              <a:t>generalisation</a:t>
            </a:r>
            <a:r>
              <a:rPr lang="en-US" dirty="0">
                <a:solidFill>
                  <a:schemeClr val="bg1"/>
                </a:solidFill>
              </a:rPr>
              <a:t>, the longer a developer is allowed to work, the greater the degree of reduction of the silver halide crystals </a:t>
            </a:r>
            <a:r>
              <a:rPr lang="en-US" dirty="0"/>
              <a:t>to silver and therefore the darker the image.</a:t>
            </a:r>
            <a:endParaRPr lang="en-US" dirty="0">
              <a:solidFill>
                <a:schemeClr val="bg1"/>
              </a:solidFill>
            </a:endParaRPr>
          </a:p>
        </p:txBody>
      </p:sp>
      <p:pic>
        <p:nvPicPr>
          <p:cNvPr id="2" name="Picture 1">
            <a:extLst>
              <a:ext uri="{FF2B5EF4-FFF2-40B4-BE49-F238E27FC236}">
                <a16:creationId xmlns:a16="http://schemas.microsoft.com/office/drawing/2014/main" id="{53DE699E-87B6-9342-80FE-7DC3BE1B826B}"/>
              </a:ext>
            </a:extLst>
          </p:cNvPr>
          <p:cNvPicPr>
            <a:picLocks noChangeAspect="1"/>
          </p:cNvPicPr>
          <p:nvPr/>
        </p:nvPicPr>
        <p:blipFill>
          <a:blip r:embed="rId4"/>
          <a:stretch>
            <a:fillRect/>
          </a:stretch>
        </p:blipFill>
        <p:spPr>
          <a:xfrm>
            <a:off x="838200" y="3943865"/>
            <a:ext cx="2133600" cy="2133600"/>
          </a:xfrm>
          <a:prstGeom prst="rect">
            <a:avLst/>
          </a:prstGeom>
        </p:spPr>
      </p:pic>
      <p:pic>
        <p:nvPicPr>
          <p:cNvPr id="4" name="Picture 3">
            <a:extLst>
              <a:ext uri="{FF2B5EF4-FFF2-40B4-BE49-F238E27FC236}">
                <a16:creationId xmlns:a16="http://schemas.microsoft.com/office/drawing/2014/main" id="{F49FD648-9338-AD48-A3FA-3950BA121624}"/>
              </a:ext>
            </a:extLst>
          </p:cNvPr>
          <p:cNvPicPr>
            <a:picLocks noChangeAspect="1"/>
          </p:cNvPicPr>
          <p:nvPr/>
        </p:nvPicPr>
        <p:blipFill>
          <a:blip r:embed="rId5"/>
          <a:stretch>
            <a:fillRect/>
          </a:stretch>
        </p:blipFill>
        <p:spPr>
          <a:xfrm>
            <a:off x="4092234" y="3943865"/>
            <a:ext cx="3984037" cy="2095500"/>
          </a:xfrm>
          <a:prstGeom prst="rect">
            <a:avLst/>
          </a:prstGeom>
        </p:spPr>
      </p:pic>
      <p:pic>
        <p:nvPicPr>
          <p:cNvPr id="6" name="Picture 5">
            <a:extLst>
              <a:ext uri="{FF2B5EF4-FFF2-40B4-BE49-F238E27FC236}">
                <a16:creationId xmlns:a16="http://schemas.microsoft.com/office/drawing/2014/main" id="{9C27B488-6460-9A4D-AC40-B466E3DEE5FF}"/>
              </a:ext>
            </a:extLst>
          </p:cNvPr>
          <p:cNvPicPr>
            <a:picLocks noChangeAspect="1"/>
          </p:cNvPicPr>
          <p:nvPr/>
        </p:nvPicPr>
        <p:blipFill>
          <a:blip r:embed="rId6"/>
          <a:stretch>
            <a:fillRect/>
          </a:stretch>
        </p:blipFill>
        <p:spPr>
          <a:xfrm>
            <a:off x="8679603" y="3975447"/>
            <a:ext cx="3153028" cy="2102018"/>
          </a:xfrm>
          <a:prstGeom prst="rect">
            <a:avLst/>
          </a:prstGeom>
        </p:spPr>
      </p:pic>
      <p:pic>
        <p:nvPicPr>
          <p:cNvPr id="8" name="Picture 7">
            <a:extLst>
              <a:ext uri="{FF2B5EF4-FFF2-40B4-BE49-F238E27FC236}">
                <a16:creationId xmlns:a16="http://schemas.microsoft.com/office/drawing/2014/main" id="{7BA14F98-1D06-3E4D-A3BF-D7E84E2D3A33}"/>
              </a:ext>
            </a:extLst>
          </p:cNvPr>
          <p:cNvPicPr>
            <a:picLocks noChangeAspect="1"/>
          </p:cNvPicPr>
          <p:nvPr/>
        </p:nvPicPr>
        <p:blipFill>
          <a:blip r:embed="rId7"/>
          <a:stretch>
            <a:fillRect/>
          </a:stretch>
        </p:blipFill>
        <p:spPr>
          <a:xfrm>
            <a:off x="353190" y="3927756"/>
            <a:ext cx="3135713" cy="2095500"/>
          </a:xfrm>
          <a:prstGeom prst="rect">
            <a:avLst/>
          </a:prstGeom>
        </p:spPr>
      </p:pic>
    </p:spTree>
    <p:extLst>
      <p:ext uri="{BB962C8B-B14F-4D97-AF65-F5344CB8AC3E}">
        <p14:creationId xmlns:p14="http://schemas.microsoft.com/office/powerpoint/2010/main" val="38772213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1571</TotalTime>
  <Words>771</Words>
  <Application>Microsoft Office PowerPoint</Application>
  <PresentationFormat>Widescreen</PresentationFormat>
  <Paragraphs>49</Paragraphs>
  <Slides>41</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Arial</vt:lpstr>
      <vt:lpstr>Bebas</vt:lpstr>
      <vt:lpstr>Bebas Neue Book</vt:lpstr>
      <vt:lpstr>Bebas Neue Regular</vt:lpstr>
      <vt:lpstr>Calibri</vt:lpstr>
      <vt:lpstr>Calibri Light</vt:lpstr>
      <vt:lpstr>Office Theme</vt:lpstr>
      <vt:lpstr>Photography  </vt:lpstr>
      <vt:lpstr>Explain the principles of camera construction  </vt:lpstr>
      <vt:lpstr>PowerPoint Presentation</vt:lpstr>
      <vt:lpstr>What the camera lens does ?</vt:lpstr>
      <vt:lpstr>PowerPoint Presentation</vt:lpstr>
      <vt:lpstr>The effect of light on light-sensitive film </vt:lpstr>
      <vt:lpstr>PowerPoint Presentation</vt:lpstr>
      <vt:lpstr>The action of developers </vt:lpstr>
      <vt:lpstr>PowerPoint Presentation</vt:lpstr>
      <vt:lpstr>PowerPoint Presentation</vt:lpstr>
      <vt:lpstr>What is meant by the "speed” of the film </vt:lpstr>
      <vt:lpstr>PowerPoint Presentation</vt:lpstr>
      <vt:lpstr>What  does  ASA/ISO  mean? </vt:lpstr>
      <vt:lpstr>PowerPoint Presentation</vt:lpstr>
      <vt:lpstr>How are shutter speed, lens aperture, and film speed related? </vt:lpstr>
      <vt:lpstr>PowerPoint Presentation</vt:lpstr>
      <vt:lpstr>Give the principal uses of photography.</vt:lpstr>
      <vt:lpstr>PowerPoint Presentation</vt:lpstr>
      <vt:lpstr>Take print or slide pictures illustrating at least eight of the following techniques.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Photography</dc:title>
  <dc:creator>Luis Sanchez</dc:creator>
  <cp:lastModifiedBy>Natalie Davison</cp:lastModifiedBy>
  <cp:revision>12</cp:revision>
  <dcterms:created xsi:type="dcterms:W3CDTF">2021-06-24T01:08:43Z</dcterms:created>
  <dcterms:modified xsi:type="dcterms:W3CDTF">2021-06-25T11:17:54Z</dcterms:modified>
</cp:coreProperties>
</file>