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9" r:id="rId18"/>
    <p:sldId id="280" r:id="rId19"/>
    <p:sldId id="272" r:id="rId20"/>
    <p:sldId id="274" r:id="rId21"/>
    <p:sldId id="273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1AE"/>
    <a:srgbClr val="C2F2FF"/>
    <a:srgbClr val="4093CA"/>
    <a:srgbClr val="409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730" autoAdjust="0"/>
  </p:normalViewPr>
  <p:slideViewPr>
    <p:cSldViewPr snapToGrid="0">
      <p:cViewPr>
        <p:scale>
          <a:sx n="66" d="100"/>
          <a:sy n="66" d="100"/>
        </p:scale>
        <p:origin x="63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DFE96-7937-4422-8011-6B0B047264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D78E4-66BA-41D8-8B50-393CF1469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D78E4-66BA-41D8-8B50-393CF1469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D78E4-66BA-41D8-8B50-393CF1469E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D78E4-66BA-41D8-8B50-393CF1469E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8496-BE10-4051-8BF9-D9E44087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86C3B-5AF5-456E-B8E8-990F92A94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565A-EE4D-445A-B08B-3D056307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744D-0D8C-4294-B3FB-900D8571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868D-6EEB-466D-8088-ACA3F9C7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88DB-EA5A-44CB-8226-CFBCD68B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F64DC-C257-461D-BCA2-4DA68CDEB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2C05D-9BE3-4D77-AAF2-52FE18F0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2F5A2-DC8F-4941-A8F5-EEC3374B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8C0EA-570F-462E-B5D4-69C937D9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45054-45AE-4824-A774-A8C0B65AC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2AE07-7A01-4910-8B8A-1614474B7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3A449-5DBC-4910-AC8E-133D9620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04635-8090-4010-ADBB-1FDC6D6C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6806B-DA05-467B-BA00-0680AA86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8476-5833-4AFB-A35A-C43DC6D3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A769-749D-4007-95F1-5F069886F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C0D4-C335-45BA-8152-76EDD997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4D47-F7AE-45E5-817A-BBD14476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0839-BB3E-4AF5-B02C-2214B5A2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1023-BAC4-4584-A0A3-19BAB1D8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CCC56-116F-4993-BAC7-459105DF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6674A-8F6B-41DF-937B-2E9CF02F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6096-E03E-4B9A-99A3-F08E06C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CF1EC-42DF-4A2E-B702-439BC6D4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0089-760C-42B1-AF84-BE73FB69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5E47-6E46-4300-8D59-2CC5D9EBE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48ED9-346B-419F-A337-437A5C30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A1C44-79C1-4500-8BFB-92C001B5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4DEA4-A097-4F52-9455-C8662B02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A57F-62C4-4572-A9C5-689D1A4D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8818-E296-400B-9207-A814DEA0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FE5A2-F300-4F8A-B570-771714FE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C52-A5BD-4CEE-93A3-65CC2BE6A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00505-BF94-43BA-B864-430BE8980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A3941-371F-4D52-B07B-7D75F5F87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561A8-DF05-4F26-B475-780FCF05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AE51F-D899-4108-BE46-7AD477BD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14548-2A48-45AD-8ED5-D0F0B65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63DA-BAF2-47A8-BC11-2C4A72FF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594FF-8A4B-48EE-A1F0-5D99D470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C1A2-8089-453C-9022-05950032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46386-BA5D-43DA-BC6D-F7DD602B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C5989-2746-4080-AA2E-B78F3CDB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9446C-B442-4A1F-8E91-72665187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3E463-3C15-48B8-9996-F32D12E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0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95CA-6A5B-4C9A-8B6F-00DC54C8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9334-3A76-40BF-A6F3-65D232BB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5ADB5-62CF-4B4E-B517-82D71A71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17B65-F0B6-4FD2-BCE6-6733D6D1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E688E-E4BC-4CA5-95A4-2A239B15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865C-E138-4E94-907A-F97A3B2A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8C9F-EC94-4406-B722-56380481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55C65-28FA-494E-A1E6-83914B83E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565-C15C-4FD7-AC85-C4162591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B1D3E-FBBD-427B-A5EB-AF8719FA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03B81-3917-4AF5-96FA-1EA3DC61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23293-15CE-4A26-BD00-A1547333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26F59-FB40-4A76-9923-AC72CAC2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2ABC6-705D-495D-9E64-8E93FE29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34543-2077-48D0-B8C1-97E62786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E59BF-1D04-4716-BA70-71D23A539D9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C6681-32C9-42F2-B5E0-EBE700E39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02FA9-E56F-44F4-80C4-CC88D76F2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79BF-C328-4365-966D-19663CC6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Edinburg%20Video%20sail.mov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Edinburg%20Video_rubber%20band.mo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7A10DB-571A-4DD3-AA5B-D64F5D5830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r="8750" b="23582"/>
          <a:stretch/>
        </p:blipFill>
        <p:spPr>
          <a:xfrm>
            <a:off x="118634" y="153682"/>
            <a:ext cx="2001669" cy="125308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F8071-1544-49DA-A4F4-C6EA455342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8289" y="71120"/>
            <a:ext cx="8237415" cy="6878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549C2-F70D-42E8-A7A4-E925975FFCC5}"/>
              </a:ext>
            </a:extLst>
          </p:cNvPr>
          <p:cNvSpPr txBox="1"/>
          <p:nvPr/>
        </p:nvSpPr>
        <p:spPr>
          <a:xfrm>
            <a:off x="2870586" y="4210187"/>
            <a:ext cx="6753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highlight>
                  <a:srgbClr val="FFFF00"/>
                </a:highlight>
              </a:rPr>
              <a:t>Toy Boat Regatta</a:t>
            </a:r>
          </a:p>
          <a:p>
            <a:pPr algn="ctr"/>
            <a:r>
              <a:rPr lang="en-US" sz="4400" b="1" dirty="0"/>
              <a:t>Basic Honor</a:t>
            </a:r>
          </a:p>
          <a:p>
            <a:pPr algn="ctr"/>
            <a:r>
              <a:rPr lang="en-US" sz="4400" b="1" dirty="0">
                <a:highlight>
                  <a:srgbClr val="FFFF00"/>
                </a:highlight>
              </a:rPr>
              <a:t>Glen Morrow- NAD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7A725-8F4B-45F2-81B7-1070480B6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3722" r="17379"/>
          <a:stretch/>
        </p:blipFill>
        <p:spPr>
          <a:xfrm>
            <a:off x="81280" y="2295908"/>
            <a:ext cx="2397760" cy="4307566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4717BB-45F3-4050-90B7-9FB7F7C6B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6" b="89989" l="3906" r="90000">
                        <a14:foregroundMark x1="21719" y1="9329" x2="36016" y2="2275"/>
                        <a14:foregroundMark x1="36016" y1="2275" x2="55391" y2="7395"/>
                        <a14:foregroundMark x1="55391" y1="7395" x2="51094" y2="11718"/>
                        <a14:foregroundMark x1="51094" y1="11718" x2="24219" y2="12742"/>
                        <a14:foregroundMark x1="24219" y1="12742" x2="21797" y2="9215"/>
                        <a14:foregroundMark x1="29453" y1="4892" x2="39609" y2="2503"/>
                        <a14:foregroundMark x1="39609" y1="2503" x2="44688" y2="3299"/>
                        <a14:foregroundMark x1="44688" y1="3299" x2="49063" y2="6485"/>
                        <a14:foregroundMark x1="49063" y1="6485" x2="39453" y2="8419"/>
                        <a14:foregroundMark x1="39453" y1="8419" x2="29922" y2="5802"/>
                        <a14:foregroundMark x1="29922" y1="5802" x2="29531" y2="5006"/>
                        <a14:foregroundMark x1="9922" y1="18999" x2="5156" y2="22298"/>
                        <a14:foregroundMark x1="5156" y1="22298" x2="2109" y2="27759"/>
                        <a14:foregroundMark x1="2109" y1="27759" x2="2813" y2="35154"/>
                        <a14:foregroundMark x1="2813" y1="35154" x2="5313" y2="41752"/>
                        <a14:foregroundMark x1="5313" y1="41752" x2="9453" y2="45392"/>
                        <a14:foregroundMark x1="9453" y1="45392" x2="12422" y2="39932"/>
                        <a14:foregroundMark x1="12422" y1="39932" x2="11953" y2="24687"/>
                        <a14:foregroundMark x1="11953" y1="24687" x2="9688" y2="18771"/>
                        <a14:foregroundMark x1="6875" y1="21047" x2="2813" y2="25370"/>
                        <a14:foregroundMark x1="2813" y1="25370" x2="2891" y2="40046"/>
                        <a14:foregroundMark x1="2891" y1="40046" x2="7266" y2="43572"/>
                        <a14:foregroundMark x1="7266" y1="43572" x2="8984" y2="28555"/>
                        <a14:foregroundMark x1="8984" y1="28555" x2="7187" y2="21502"/>
                        <a14:foregroundMark x1="7187" y1="21502" x2="6953" y2="21160"/>
                        <a14:foregroundMark x1="3672" y1="24346" x2="2422" y2="31627"/>
                        <a14:foregroundMark x1="2422" y1="31627" x2="3203" y2="39135"/>
                        <a14:foregroundMark x1="3203" y1="39135" x2="5781" y2="32651"/>
                        <a14:foregroundMark x1="5781" y1="32651" x2="3906" y2="24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30" y="1802845"/>
            <a:ext cx="2656510" cy="18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3D5F-8578-4D20-9B1D-9D10EC62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0682-3EC6-4350-B0DE-342BF4544F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F6489-1A4B-44D1-BBE3-A33BE4A62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newtons first law of motion boats">
            <a:extLst>
              <a:ext uri="{FF2B5EF4-FFF2-40B4-BE49-F238E27FC236}">
                <a16:creationId xmlns:a16="http://schemas.microsoft.com/office/drawing/2014/main" id="{EC31F547-DDAF-4D86-A8F4-31313A27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AF4D-4E34-428D-B48B-CF523642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5358" cy="1625600"/>
          </a:xfrm>
        </p:spPr>
        <p:txBody>
          <a:bodyPr/>
          <a:lstStyle/>
          <a:p>
            <a:r>
              <a:rPr lang="en-US" b="1" dirty="0"/>
              <a:t>Newton’s Third Law of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839D-B4A8-4341-8B87-B4CB3E73E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9399"/>
            <a:ext cx="4375358" cy="335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Every action, there is an Equal and Opposite Reaction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EBCB-5B1C-40B8-BDF3-AFD3DA487B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D7E45-2E72-4702-9487-F59600CD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58" y="590550"/>
            <a:ext cx="6911767" cy="626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AAF16-2E65-4EEF-BF4D-871643B7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3972719"/>
            <a:ext cx="3871913" cy="22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8D86E6-1481-4B24-8D47-7648D99B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" y="0"/>
            <a:ext cx="5704189" cy="678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DDF561-6280-4C69-8DDD-FF5797012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969" y="0"/>
            <a:ext cx="6346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6FA377-A7F9-4893-9A98-14CA7E46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verses Kinetic Energies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432B7E-F125-4DE9-A809-837CC543F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8782D2-5BE0-448E-816A-CDF6C6534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Energy because of relative position to other objects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CD257-E50E-4ECE-BEAE-49123CCB3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Kinetic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152D74-5D35-4034-B61E-7C0DC9C34F4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Energy because of its motion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56607-4CA8-4A2F-A16F-7775FDE8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522663"/>
            <a:ext cx="4000500" cy="266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A4C0F2-8B49-4D00-968D-58CB2EA3F4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0" y="2641600"/>
            <a:ext cx="44291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9A973-EC5F-455A-B0BB-260B802E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293316"/>
            <a:ext cx="7810500" cy="4271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3CB227-A280-43CC-B433-D1F7A23A6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8" t="11895" r="9476" b="9804"/>
          <a:stretch/>
        </p:blipFill>
        <p:spPr>
          <a:xfrm>
            <a:off x="8896350" y="2088980"/>
            <a:ext cx="3295650" cy="46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E714A-8957-4306-A54A-E7385EF5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2" y="606490"/>
            <a:ext cx="10555342" cy="59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E5FF4A-A36B-422F-A52B-6D1A01E4A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25486" cy="715403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420CD-CB53-4767-8673-439E6B27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361820" cy="306387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Archimedes' Principle of Buoyancy</a:t>
            </a:r>
            <a:br>
              <a:rPr lang="en-US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Bible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CFDE0-C3BF-4E0F-82B3-E7C0CB7E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05188"/>
            <a:ext cx="5157787" cy="82391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 Principal?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97EE7-8A51-4552-8C78-921F05355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457699"/>
            <a:ext cx="5157787" cy="1731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6617F6-67B9-467C-A5D5-50CC0399B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405188"/>
            <a:ext cx="5183188" cy="8239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Defies Principal?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798D2-E1C0-4A29-9C62-6285095CB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352925"/>
            <a:ext cx="5183188" cy="18367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51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lympic Sailing: How to Watch the Sailboat Racing - boats.com">
            <a:extLst>
              <a:ext uri="{FF2B5EF4-FFF2-40B4-BE49-F238E27FC236}">
                <a16:creationId xmlns:a16="http://schemas.microsoft.com/office/drawing/2014/main" id="{160A8F80-87C6-43DC-A382-82AED58AB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/>
          <a:stretch/>
        </p:blipFill>
        <p:spPr bwMode="auto">
          <a:xfrm>
            <a:off x="1" y="-1"/>
            <a:ext cx="12192000" cy="69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hlinkClick r:id="rId3" action="ppaction://hlinkfile"/>
            <a:extLst>
              <a:ext uri="{FF2B5EF4-FFF2-40B4-BE49-F238E27FC236}">
                <a16:creationId xmlns:a16="http://schemas.microsoft.com/office/drawing/2014/main" id="{DBB8C9E5-4F1D-4E87-9EB1-3A356EA3ACFF}"/>
              </a:ext>
            </a:extLst>
          </p:cNvPr>
          <p:cNvSpPr/>
          <p:nvPr/>
        </p:nvSpPr>
        <p:spPr>
          <a:xfrm>
            <a:off x="8879840" y="3290110"/>
            <a:ext cx="3190240" cy="194056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Edinburg TX Sailboat</a:t>
            </a:r>
          </a:p>
        </p:txBody>
      </p:sp>
      <p:sp>
        <p:nvSpPr>
          <p:cNvPr id="6" name="Wave 5">
            <a:hlinkClick r:id="rId4" action="ppaction://hlinkfile"/>
            <a:extLst>
              <a:ext uri="{FF2B5EF4-FFF2-40B4-BE49-F238E27FC236}">
                <a16:creationId xmlns:a16="http://schemas.microsoft.com/office/drawing/2014/main" id="{2E6EDE78-A2A5-4C58-BFB8-F9582E51AA5D}"/>
              </a:ext>
            </a:extLst>
          </p:cNvPr>
          <p:cNvSpPr/>
          <p:nvPr/>
        </p:nvSpPr>
        <p:spPr>
          <a:xfrm>
            <a:off x="8879840" y="4917440"/>
            <a:ext cx="3190240" cy="194056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Edinburg TX Rubber Band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2F9CC2CE-6642-44B6-A8B2-FB3952410A7F}"/>
              </a:ext>
            </a:extLst>
          </p:cNvPr>
          <p:cNvSpPr/>
          <p:nvPr/>
        </p:nvSpPr>
        <p:spPr>
          <a:xfrm>
            <a:off x="8830986" y="1680723"/>
            <a:ext cx="3190240" cy="194056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REGATTA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(RACE)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902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7A10DB-571A-4DD3-AA5B-D64F5D5830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9" r="8750" b="23582"/>
          <a:stretch/>
        </p:blipFill>
        <p:spPr>
          <a:xfrm>
            <a:off x="118634" y="153682"/>
            <a:ext cx="2001669" cy="125308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F8071-1544-49DA-A4F4-C6EA455342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8289" y="71120"/>
            <a:ext cx="8237415" cy="6878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549C2-F70D-42E8-A7A4-E925975FFCC5}"/>
              </a:ext>
            </a:extLst>
          </p:cNvPr>
          <p:cNvSpPr txBox="1"/>
          <p:nvPr/>
        </p:nvSpPr>
        <p:spPr>
          <a:xfrm>
            <a:off x="2870586" y="4210187"/>
            <a:ext cx="6753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Toy Boat Regatta</a:t>
            </a:r>
          </a:p>
          <a:p>
            <a:pPr algn="ctr"/>
            <a:r>
              <a:rPr lang="en-US" sz="4400" b="1" dirty="0">
                <a:highlight>
                  <a:srgbClr val="FFFF00"/>
                </a:highlight>
              </a:rPr>
              <a:t>ADVANCED</a:t>
            </a:r>
            <a:r>
              <a:rPr lang="en-US" sz="4400" b="1" dirty="0"/>
              <a:t> Honor</a:t>
            </a:r>
          </a:p>
          <a:p>
            <a:pPr algn="ctr"/>
            <a:r>
              <a:rPr lang="en-US" sz="4400" b="1" dirty="0"/>
              <a:t>Glen Morrow- NAD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7A725-8F4B-45F2-81B7-1070480B6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13722" r="17379"/>
          <a:stretch/>
        </p:blipFill>
        <p:spPr>
          <a:xfrm>
            <a:off x="81280" y="2295908"/>
            <a:ext cx="2397760" cy="4307566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4717BB-45F3-4050-90B7-9FB7F7C6B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6" b="89989" l="3906" r="90000">
                        <a14:foregroundMark x1="21719" y1="9329" x2="36016" y2="2275"/>
                        <a14:foregroundMark x1="36016" y1="2275" x2="55391" y2="7395"/>
                        <a14:foregroundMark x1="55391" y1="7395" x2="51094" y2="11718"/>
                        <a14:foregroundMark x1="51094" y1="11718" x2="24219" y2="12742"/>
                        <a14:foregroundMark x1="24219" y1="12742" x2="21797" y2="9215"/>
                        <a14:foregroundMark x1="29453" y1="4892" x2="39609" y2="2503"/>
                        <a14:foregroundMark x1="39609" y1="2503" x2="44688" y2="3299"/>
                        <a14:foregroundMark x1="44688" y1="3299" x2="49063" y2="6485"/>
                        <a14:foregroundMark x1="49063" y1="6485" x2="39453" y2="8419"/>
                        <a14:foregroundMark x1="39453" y1="8419" x2="29922" y2="5802"/>
                        <a14:foregroundMark x1="29922" y1="5802" x2="29531" y2="5006"/>
                        <a14:foregroundMark x1="9922" y1="18999" x2="5156" y2="22298"/>
                        <a14:foregroundMark x1="5156" y1="22298" x2="2109" y2="27759"/>
                        <a14:foregroundMark x1="2109" y1="27759" x2="2813" y2="35154"/>
                        <a14:foregroundMark x1="2813" y1="35154" x2="5313" y2="41752"/>
                        <a14:foregroundMark x1="5313" y1="41752" x2="9453" y2="45392"/>
                        <a14:foregroundMark x1="9453" y1="45392" x2="12422" y2="39932"/>
                        <a14:foregroundMark x1="12422" y1="39932" x2="11953" y2="24687"/>
                        <a14:foregroundMark x1="11953" y1="24687" x2="9688" y2="18771"/>
                        <a14:foregroundMark x1="6875" y1="21047" x2="2813" y2="25370"/>
                        <a14:foregroundMark x1="2813" y1="25370" x2="2891" y2="40046"/>
                        <a14:foregroundMark x1="2891" y1="40046" x2="7266" y2="43572"/>
                        <a14:foregroundMark x1="7266" y1="43572" x2="8984" y2="28555"/>
                        <a14:foregroundMark x1="8984" y1="28555" x2="7187" y2="21502"/>
                        <a14:foregroundMark x1="7187" y1="21502" x2="6953" y2="21160"/>
                        <a14:foregroundMark x1="3672" y1="24346" x2="2422" y2="31627"/>
                        <a14:foregroundMark x1="2422" y1="31627" x2="3203" y2="39135"/>
                        <a14:foregroundMark x1="3203" y1="39135" x2="5781" y2="32651"/>
                        <a14:foregroundMark x1="5781" y1="32651" x2="3906" y2="24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30" y="1802845"/>
            <a:ext cx="2656510" cy="1824275"/>
          </a:xfrm>
          <a:prstGeom prst="rect">
            <a:avLst/>
          </a:prstGeom>
        </p:spPr>
      </p:pic>
      <p:pic>
        <p:nvPicPr>
          <p:cNvPr id="4098" name="Picture 2" descr="File:Golden star.svg - Wikipedia">
            <a:extLst>
              <a:ext uri="{FF2B5EF4-FFF2-40B4-BE49-F238E27FC236}">
                <a16:creationId xmlns:a16="http://schemas.microsoft.com/office/drawing/2014/main" id="{27B6ADA5-6D03-4315-ACC2-3FB5CF0E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34720"/>
            <a:ext cx="1740295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5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E13C-199F-4249-8002-5EDAF721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003" y="1456806"/>
            <a:ext cx="10515600" cy="1325563"/>
          </a:xfrm>
        </p:spPr>
        <p:txBody>
          <a:bodyPr/>
          <a:lstStyle/>
          <a:p>
            <a:r>
              <a:rPr lang="en-US" dirty="0"/>
              <a:t>Pop-pop Boat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6683B-ED60-4251-9D03-C4989E5B0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6954" y="2035726"/>
            <a:ext cx="5157787" cy="823912"/>
          </a:xfrm>
        </p:spPr>
        <p:txBody>
          <a:bodyPr/>
          <a:lstStyle/>
          <a:p>
            <a:r>
              <a:rPr lang="en-US" dirty="0"/>
              <a:t>Looped Tubing Engine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C7C62-E201-434C-928B-758BF22A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9796" y="2878300"/>
            <a:ext cx="4330993" cy="3684588"/>
          </a:xfrm>
        </p:spPr>
        <p:txBody>
          <a:bodyPr/>
          <a:lstStyle/>
          <a:p>
            <a:r>
              <a:rPr lang="en-US" dirty="0"/>
              <a:t>William Purcell 1920 Patent “Propelling Device”</a:t>
            </a:r>
          </a:p>
          <a:p>
            <a:r>
              <a:rPr lang="en-US" dirty="0"/>
              <a:t>Alternative to dangerous Steam Boats</a:t>
            </a:r>
          </a:p>
          <a:p>
            <a:r>
              <a:rPr lang="en-US" dirty="0"/>
              <a:t>No parts lubrication</a:t>
            </a:r>
          </a:p>
          <a:p>
            <a:r>
              <a:rPr lang="en-US" dirty="0"/>
              <a:t>“Rapid succession of pressure impacts”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8D808-6F99-4D38-BAFF-22F1FFB3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8356" y="1681163"/>
            <a:ext cx="5183188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6440F-F126-454E-AE8D-7550065CA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68356" y="2505075"/>
            <a:ext cx="5183188" cy="368458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D5710-D3B9-496A-A063-CAF64C50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" y="242572"/>
            <a:ext cx="7021219" cy="6501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7BA6BB-DCBA-4DA0-8159-B396CF779AFB}"/>
              </a:ext>
            </a:extLst>
          </p:cNvPr>
          <p:cNvSpPr txBox="1"/>
          <p:nvPr/>
        </p:nvSpPr>
        <p:spPr>
          <a:xfrm>
            <a:off x="2623313" y="866776"/>
            <a:ext cx="10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Boat Hull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573D5-A80C-44D8-9DFE-AAEA64482D07}"/>
              </a:ext>
            </a:extLst>
          </p:cNvPr>
          <p:cNvSpPr txBox="1"/>
          <p:nvPr/>
        </p:nvSpPr>
        <p:spPr>
          <a:xfrm>
            <a:off x="5907850" y="1443909"/>
            <a:ext cx="10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Rudder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61FC7-7F66-48C1-85DE-F1C949EB0D27}"/>
              </a:ext>
            </a:extLst>
          </p:cNvPr>
          <p:cNvSpPr txBox="1"/>
          <p:nvPr/>
        </p:nvSpPr>
        <p:spPr>
          <a:xfrm>
            <a:off x="5764181" y="2320409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Rudder Post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2B1D8-2F29-4AC9-8688-2BDED5308099}"/>
              </a:ext>
            </a:extLst>
          </p:cNvPr>
          <p:cNvSpPr txBox="1"/>
          <p:nvPr/>
        </p:nvSpPr>
        <p:spPr>
          <a:xfrm>
            <a:off x="4577526" y="2141854"/>
            <a:ext cx="13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 Valve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00456D-84B5-4E19-AAB7-3A95EB100FA6}"/>
              </a:ext>
            </a:extLst>
          </p:cNvPr>
          <p:cNvSpPr txBox="1"/>
          <p:nvPr/>
        </p:nvSpPr>
        <p:spPr>
          <a:xfrm>
            <a:off x="3459131" y="1369973"/>
            <a:ext cx="5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AE9B3-6F2B-4124-AA90-00CABB76C905}"/>
              </a:ext>
            </a:extLst>
          </p:cNvPr>
          <p:cNvSpPr txBox="1"/>
          <p:nvPr/>
        </p:nvSpPr>
        <p:spPr>
          <a:xfrm>
            <a:off x="4653726" y="1495523"/>
            <a:ext cx="10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Tube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62731A-03A4-4E4F-A9A4-F61CBA88DA83}"/>
              </a:ext>
            </a:extLst>
          </p:cNvPr>
          <p:cNvSpPr txBox="1"/>
          <p:nvPr/>
        </p:nvSpPr>
        <p:spPr>
          <a:xfrm>
            <a:off x="6246782" y="4764844"/>
            <a:ext cx="10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Surface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4D00C-6A6C-4348-AD1E-4896815ED9F2}"/>
              </a:ext>
            </a:extLst>
          </p:cNvPr>
          <p:cNvSpPr txBox="1"/>
          <p:nvPr/>
        </p:nvSpPr>
        <p:spPr>
          <a:xfrm>
            <a:off x="2897157" y="5772151"/>
            <a:ext cx="154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Alcohol Lamp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7AE823-A626-445B-9E31-3F072409FEF1}"/>
              </a:ext>
            </a:extLst>
          </p:cNvPr>
          <p:cNvSpPr txBox="1"/>
          <p:nvPr/>
        </p:nvSpPr>
        <p:spPr>
          <a:xfrm>
            <a:off x="4844226" y="4676463"/>
            <a:ext cx="118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Ends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3FBF3E-AAF0-4F4F-B1F8-DEAE198D7A22}"/>
              </a:ext>
            </a:extLst>
          </p:cNvPr>
          <p:cNvCxnSpPr/>
          <p:nvPr/>
        </p:nvCxnSpPr>
        <p:spPr>
          <a:xfrm>
            <a:off x="5349355" y="5044760"/>
            <a:ext cx="230186" cy="3177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581DAB-F36A-4E72-B8C0-CF4C4811310E}"/>
              </a:ext>
            </a:extLst>
          </p:cNvPr>
          <p:cNvCxnSpPr>
            <a:cxnSpLocks/>
          </p:cNvCxnSpPr>
          <p:nvPr/>
        </p:nvCxnSpPr>
        <p:spPr>
          <a:xfrm>
            <a:off x="5323009" y="5043576"/>
            <a:ext cx="449261" cy="815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B09C-2422-43D2-848B-124691B2F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B470D-B6F8-4219-BD7E-0DD5AC1EA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F9AED-28F5-43F8-8200-C52AC232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9" y="0"/>
            <a:ext cx="6878973" cy="6878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E2CF1-0058-4958-9E4B-DF4E513A0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327" y="0"/>
            <a:ext cx="3858163" cy="68113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528DBF-FCFB-4A15-90FD-2478DC30D4B0}"/>
              </a:ext>
            </a:extLst>
          </p:cNvPr>
          <p:cNvSpPr/>
          <p:nvPr/>
        </p:nvSpPr>
        <p:spPr>
          <a:xfrm>
            <a:off x="4714089" y="5575162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7AE2E6-C73D-43F5-8F26-446A4C3BDCE3}"/>
              </a:ext>
            </a:extLst>
          </p:cNvPr>
          <p:cNvSpPr/>
          <p:nvPr/>
        </p:nvSpPr>
        <p:spPr>
          <a:xfrm>
            <a:off x="5485563" y="3581499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533870-78AF-4996-84DA-C844042A1789}"/>
              </a:ext>
            </a:extLst>
          </p:cNvPr>
          <p:cNvSpPr/>
          <p:nvPr/>
        </p:nvSpPr>
        <p:spPr>
          <a:xfrm>
            <a:off x="4714089" y="805001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98563D-1EA6-4B60-8057-93C0F5E28927}"/>
              </a:ext>
            </a:extLst>
          </p:cNvPr>
          <p:cNvSpPr/>
          <p:nvPr/>
        </p:nvSpPr>
        <p:spPr>
          <a:xfrm>
            <a:off x="1466850" y="1600200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6C92B9-77CB-4DAA-BF36-03FDF6BEB717}"/>
              </a:ext>
            </a:extLst>
          </p:cNvPr>
          <p:cNvSpPr/>
          <p:nvPr/>
        </p:nvSpPr>
        <p:spPr>
          <a:xfrm>
            <a:off x="1438275" y="3871683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E7716E-ECEF-4B80-B24F-5D22B86E16A5}"/>
              </a:ext>
            </a:extLst>
          </p:cNvPr>
          <p:cNvSpPr/>
          <p:nvPr/>
        </p:nvSpPr>
        <p:spPr>
          <a:xfrm>
            <a:off x="1557455" y="4564741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AE2326-D2BC-498E-9DE9-395834412840}"/>
              </a:ext>
            </a:extLst>
          </p:cNvPr>
          <p:cNvSpPr/>
          <p:nvPr/>
        </p:nvSpPr>
        <p:spPr>
          <a:xfrm>
            <a:off x="978614" y="6052252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B8373B-25F6-43A6-92B5-C9E9C04D07A9}"/>
              </a:ext>
            </a:extLst>
          </p:cNvPr>
          <p:cNvSpPr/>
          <p:nvPr/>
        </p:nvSpPr>
        <p:spPr>
          <a:xfrm>
            <a:off x="2624531" y="6096327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E1A3F9-E63C-4F28-BBAC-6A8BA60FA97A}"/>
              </a:ext>
            </a:extLst>
          </p:cNvPr>
          <p:cNvSpPr/>
          <p:nvPr/>
        </p:nvSpPr>
        <p:spPr>
          <a:xfrm>
            <a:off x="7696200" y="3059623"/>
            <a:ext cx="457200" cy="4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981B05-1AD2-4CF0-AAF7-A3B3DB9EE0F2}"/>
              </a:ext>
            </a:extLst>
          </p:cNvPr>
          <p:cNvSpPr/>
          <p:nvPr/>
        </p:nvSpPr>
        <p:spPr>
          <a:xfrm>
            <a:off x="8810625" y="3146896"/>
            <a:ext cx="457200" cy="4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8CAA11-879F-43BA-8662-5494D129D7A8}"/>
              </a:ext>
            </a:extLst>
          </p:cNvPr>
          <p:cNvSpPr/>
          <p:nvPr/>
        </p:nvSpPr>
        <p:spPr>
          <a:xfrm>
            <a:off x="8767945" y="4226999"/>
            <a:ext cx="457200" cy="4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8A8495-A3C4-4E15-99E3-46321BCF64F5}"/>
              </a:ext>
            </a:extLst>
          </p:cNvPr>
          <p:cNvSpPr/>
          <p:nvPr/>
        </p:nvSpPr>
        <p:spPr>
          <a:xfrm>
            <a:off x="9114690" y="4646262"/>
            <a:ext cx="457200" cy="4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CF7B3B-38E6-46B9-BC00-741E190915F3}"/>
              </a:ext>
            </a:extLst>
          </p:cNvPr>
          <p:cNvSpPr/>
          <p:nvPr/>
        </p:nvSpPr>
        <p:spPr>
          <a:xfrm>
            <a:off x="7449836" y="4458030"/>
            <a:ext cx="457200" cy="4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92ABE7-4879-4AE2-94D0-F53BF9714118}"/>
              </a:ext>
            </a:extLst>
          </p:cNvPr>
          <p:cNvSpPr/>
          <p:nvPr/>
        </p:nvSpPr>
        <p:spPr>
          <a:xfrm>
            <a:off x="9768070" y="3017324"/>
            <a:ext cx="457200" cy="45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E876B4-C9CC-42E9-B12D-49696B5A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6" y="0"/>
            <a:ext cx="48616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BE13C-199F-4249-8002-5EDAF721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2" y="1699402"/>
            <a:ext cx="5635723" cy="1325563"/>
          </a:xfrm>
        </p:spPr>
        <p:txBody>
          <a:bodyPr/>
          <a:lstStyle/>
          <a:p>
            <a:r>
              <a:rPr lang="en-US" dirty="0"/>
              <a:t>Pop-pop Boat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6683B-ED60-4251-9D03-C4989E5B0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87" y="2679542"/>
            <a:ext cx="5157787" cy="823912"/>
          </a:xfrm>
        </p:spPr>
        <p:txBody>
          <a:bodyPr/>
          <a:lstStyle/>
          <a:p>
            <a:r>
              <a:rPr lang="en-US" dirty="0"/>
              <a:t>Diaphragm Engine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C7C62-E201-434C-928B-758BF22A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87" y="3503454"/>
            <a:ext cx="4330993" cy="3684588"/>
          </a:xfrm>
        </p:spPr>
        <p:txBody>
          <a:bodyPr/>
          <a:lstStyle/>
          <a:p>
            <a:r>
              <a:rPr lang="en-US" dirty="0"/>
              <a:t>Paul Jones, Jr. and Harold Harmon</a:t>
            </a:r>
          </a:p>
          <a:p>
            <a:r>
              <a:rPr lang="en-US" dirty="0"/>
              <a:t>1934 Patent “Toy Boat”</a:t>
            </a:r>
          </a:p>
          <a:p>
            <a:r>
              <a:rPr lang="en-US" dirty="0"/>
              <a:t>Improved actuator</a:t>
            </a:r>
          </a:p>
          <a:p>
            <a:r>
              <a:rPr lang="en-US" dirty="0"/>
              <a:t>Larger volume of liquid than a tube</a:t>
            </a:r>
          </a:p>
        </p:txBody>
      </p:sp>
    </p:spTree>
    <p:extLst>
      <p:ext uri="{BB962C8B-B14F-4D97-AF65-F5344CB8AC3E}">
        <p14:creationId xmlns:p14="http://schemas.microsoft.com/office/powerpoint/2010/main" val="128241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86B993-46FE-4209-B22D-0E25BF494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8774" r="124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F0A524C-03C4-4458-8E95-ECE7376E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D00BF6-411E-4F95-96C3-DAE7B1E55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435133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Depends on: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temperature of liquid water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Pressure of liquid water 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temperature of steam vapor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Pressure of steam vapor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Answer: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At most,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volume of water can make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1,600 volumes of steam</a:t>
            </a:r>
          </a:p>
        </p:txBody>
      </p:sp>
    </p:spTree>
    <p:extLst>
      <p:ext uri="{BB962C8B-B14F-4D97-AF65-F5344CB8AC3E}">
        <p14:creationId xmlns:p14="http://schemas.microsoft.com/office/powerpoint/2010/main" val="2852309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745FF1-C67E-455A-A021-C8BC42F763D6}"/>
              </a:ext>
            </a:extLst>
          </p:cNvPr>
          <p:cNvSpPr txBox="1"/>
          <p:nvPr/>
        </p:nvSpPr>
        <p:spPr>
          <a:xfrm>
            <a:off x="3710079" y="3190297"/>
            <a:ext cx="418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Scientific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688B8-0CEC-43A4-AB46-39EEB28EB479}"/>
              </a:ext>
            </a:extLst>
          </p:cNvPr>
          <p:cNvSpPr txBox="1"/>
          <p:nvPr/>
        </p:nvSpPr>
        <p:spPr>
          <a:xfrm>
            <a:off x="9328828" y="2966005"/>
            <a:ext cx="277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State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C605C-0595-4482-AE42-7E9FEA07D791}"/>
              </a:ext>
            </a:extLst>
          </p:cNvPr>
          <p:cNvSpPr txBox="1"/>
          <p:nvPr/>
        </p:nvSpPr>
        <p:spPr>
          <a:xfrm>
            <a:off x="7083800" y="5381722"/>
            <a:ext cx="277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Formulate Hypothesis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22F24-AB82-44B9-B0A8-610DBBDA534D}"/>
              </a:ext>
            </a:extLst>
          </p:cNvPr>
          <p:cNvSpPr txBox="1"/>
          <p:nvPr/>
        </p:nvSpPr>
        <p:spPr>
          <a:xfrm>
            <a:off x="2530878" y="5381722"/>
            <a:ext cx="277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Design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DF5FB-38A8-42C0-B222-5744B8FB06F8}"/>
              </a:ext>
            </a:extLst>
          </p:cNvPr>
          <p:cNvSpPr txBox="1"/>
          <p:nvPr/>
        </p:nvSpPr>
        <p:spPr>
          <a:xfrm>
            <a:off x="165134" y="3138547"/>
            <a:ext cx="2162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Collect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B2E2C-EAEE-44AD-8DE1-D3F95AE515AF}"/>
              </a:ext>
            </a:extLst>
          </p:cNvPr>
          <p:cNvSpPr txBox="1"/>
          <p:nvPr/>
        </p:nvSpPr>
        <p:spPr>
          <a:xfrm>
            <a:off x="2431635" y="695324"/>
            <a:ext cx="191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Analyze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A9837-BED4-4335-873F-EFF2A025239A}"/>
              </a:ext>
            </a:extLst>
          </p:cNvPr>
          <p:cNvSpPr txBox="1"/>
          <p:nvPr/>
        </p:nvSpPr>
        <p:spPr>
          <a:xfrm>
            <a:off x="6611688" y="632542"/>
            <a:ext cx="2562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Draw Conclusion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6063870-FE4A-48F3-8C9F-97D27F7E2D14}"/>
              </a:ext>
            </a:extLst>
          </p:cNvPr>
          <p:cNvSpPr/>
          <p:nvPr/>
        </p:nvSpPr>
        <p:spPr>
          <a:xfrm rot="7403370">
            <a:off x="9564619" y="4350685"/>
            <a:ext cx="1984291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 Rounded MT Bold" panose="020F070403050403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DFE35A8-627C-43CE-9C4A-1F05F2D6DCC5}"/>
              </a:ext>
            </a:extLst>
          </p:cNvPr>
          <p:cNvSpPr/>
          <p:nvPr/>
        </p:nvSpPr>
        <p:spPr>
          <a:xfrm rot="2372983">
            <a:off x="8871408" y="1333764"/>
            <a:ext cx="1984291" cy="162877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926C391-979F-42B1-B569-49F8901BF068}"/>
              </a:ext>
            </a:extLst>
          </p:cNvPr>
          <p:cNvSpPr/>
          <p:nvPr/>
        </p:nvSpPr>
        <p:spPr>
          <a:xfrm rot="10800000">
            <a:off x="5195238" y="5105943"/>
            <a:ext cx="1984291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 Rounded MT Bold" panose="020F070403050403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28F399E-A7E2-4F00-945D-D3BBC14EFA91}"/>
              </a:ext>
            </a:extLst>
          </p:cNvPr>
          <p:cNvSpPr/>
          <p:nvPr/>
        </p:nvSpPr>
        <p:spPr>
          <a:xfrm rot="13368185">
            <a:off x="795441" y="4354548"/>
            <a:ext cx="1984291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 Rounded MT Bold" panose="020F070403050403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DE77588-9DCC-4BC0-856F-1CB5EB60B301}"/>
              </a:ext>
            </a:extLst>
          </p:cNvPr>
          <p:cNvSpPr/>
          <p:nvPr/>
        </p:nvSpPr>
        <p:spPr>
          <a:xfrm rot="18607605">
            <a:off x="1044892" y="1347610"/>
            <a:ext cx="1984291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6153546-3EBF-454A-AB75-BA89E5F9747A}"/>
              </a:ext>
            </a:extLst>
          </p:cNvPr>
          <p:cNvSpPr/>
          <p:nvPr/>
        </p:nvSpPr>
        <p:spPr>
          <a:xfrm>
            <a:off x="4360517" y="472529"/>
            <a:ext cx="1984291" cy="162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 Rounded MT Bold" panose="020F07040305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7D7DAA-7465-4B78-9CD1-AA938BD8900F}"/>
              </a:ext>
            </a:extLst>
          </p:cNvPr>
          <p:cNvSpPr/>
          <p:nvPr/>
        </p:nvSpPr>
        <p:spPr>
          <a:xfrm>
            <a:off x="9591675" y="2966005"/>
            <a:ext cx="2191067" cy="1249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66AD15-94FE-41E0-82B1-6CA8D67B17FB}"/>
              </a:ext>
            </a:extLst>
          </p:cNvPr>
          <p:cNvSpPr txBox="1"/>
          <p:nvPr/>
        </p:nvSpPr>
        <p:spPr>
          <a:xfrm>
            <a:off x="8153688" y="3135674"/>
            <a:ext cx="1597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My boat isn’t going fast enough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B77A63-523E-4721-9C8A-80A8AA029054}"/>
              </a:ext>
            </a:extLst>
          </p:cNvPr>
          <p:cNvSpPr txBox="1"/>
          <p:nvPr/>
        </p:nvSpPr>
        <p:spPr>
          <a:xfrm>
            <a:off x="7436991" y="4616211"/>
            <a:ext cx="182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If X was longer my boat would go faster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9BC9E5-CA95-4DEC-A84C-F3BF86800051}"/>
              </a:ext>
            </a:extLst>
          </p:cNvPr>
          <p:cNvSpPr txBox="1"/>
          <p:nvPr/>
        </p:nvSpPr>
        <p:spPr>
          <a:xfrm>
            <a:off x="3043979" y="4616211"/>
            <a:ext cx="19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Time speed before and after changes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16D0E6-288B-4F65-9B11-40AFABB69727}"/>
              </a:ext>
            </a:extLst>
          </p:cNvPr>
          <p:cNvSpPr txBox="1"/>
          <p:nvPr/>
        </p:nvSpPr>
        <p:spPr>
          <a:xfrm>
            <a:off x="2660800" y="1715114"/>
            <a:ext cx="191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Compare speed before and after changes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BE86A8-EB5F-47B5-A2CC-459EA1784022}"/>
              </a:ext>
            </a:extLst>
          </p:cNvPr>
          <p:cNvSpPr txBox="1"/>
          <p:nvPr/>
        </p:nvSpPr>
        <p:spPr>
          <a:xfrm>
            <a:off x="1809500" y="3196569"/>
            <a:ext cx="191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Record speed before and after changes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ED06DB-651D-4FD6-A506-DCF02846B404}"/>
              </a:ext>
            </a:extLst>
          </p:cNvPr>
          <p:cNvSpPr txBox="1"/>
          <p:nvPr/>
        </p:nvSpPr>
        <p:spPr>
          <a:xfrm>
            <a:off x="6678303" y="1622724"/>
            <a:ext cx="191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Making X longer… made the boat go slower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DA0C1D-C860-4315-846E-25E03855C107}"/>
              </a:ext>
            </a:extLst>
          </p:cNvPr>
          <p:cNvSpPr txBox="1"/>
          <p:nvPr/>
        </p:nvSpPr>
        <p:spPr>
          <a:xfrm>
            <a:off x="8794136" y="1806113"/>
            <a:ext cx="191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22276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1E91B-45FE-46BE-B6A4-7338EBDAC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0047C-8F4F-47AE-AF52-BA7A4251A33F}"/>
              </a:ext>
            </a:extLst>
          </p:cNvPr>
          <p:cNvSpPr txBox="1"/>
          <p:nvPr/>
        </p:nvSpPr>
        <p:spPr>
          <a:xfrm>
            <a:off x="3076575" y="190500"/>
            <a:ext cx="330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Noah’s Ark</a:t>
            </a:r>
          </a:p>
        </p:txBody>
      </p:sp>
    </p:spTree>
    <p:extLst>
      <p:ext uri="{BB962C8B-B14F-4D97-AF65-F5344CB8AC3E}">
        <p14:creationId xmlns:p14="http://schemas.microsoft.com/office/powerpoint/2010/main" val="139649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DB13-FB6A-49C3-9812-5958904B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8825-DBA2-4C16-B039-A09A74DB2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parts of old ships">
            <a:extLst>
              <a:ext uri="{FF2B5EF4-FFF2-40B4-BE49-F238E27FC236}">
                <a16:creationId xmlns:a16="http://schemas.microsoft.com/office/drawing/2014/main" id="{77E3F33E-B8DF-4F5C-AFEE-96759D35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9" y="0"/>
            <a:ext cx="811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0B4E10-BBB3-45C1-AE0A-72D97CA35362}"/>
              </a:ext>
            </a:extLst>
          </p:cNvPr>
          <p:cNvSpPr/>
          <p:nvPr/>
        </p:nvSpPr>
        <p:spPr>
          <a:xfrm>
            <a:off x="2215120" y="7472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B218B0-49AE-4BB5-869E-3F053261B662}"/>
              </a:ext>
            </a:extLst>
          </p:cNvPr>
          <p:cNvSpPr/>
          <p:nvPr/>
        </p:nvSpPr>
        <p:spPr>
          <a:xfrm>
            <a:off x="614221" y="5886778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FC76E3-6FFF-4BFE-B2AA-C698B004019B}"/>
              </a:ext>
            </a:extLst>
          </p:cNvPr>
          <p:cNvSpPr/>
          <p:nvPr/>
        </p:nvSpPr>
        <p:spPr>
          <a:xfrm>
            <a:off x="6469736" y="3498691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18020-677C-4FEC-8348-B767463C58DB}"/>
              </a:ext>
            </a:extLst>
          </p:cNvPr>
          <p:cNvSpPr txBox="1"/>
          <p:nvPr/>
        </p:nvSpPr>
        <p:spPr>
          <a:xfrm>
            <a:off x="3456691" y="3302257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Boom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4A6E3C-7011-48E8-8F95-1DB17AB9B6F2}"/>
              </a:ext>
            </a:extLst>
          </p:cNvPr>
          <p:cNvCxnSpPr>
            <a:cxnSpLocks/>
          </p:cNvCxnSpPr>
          <p:nvPr/>
        </p:nvCxnSpPr>
        <p:spPr>
          <a:xfrm>
            <a:off x="4127810" y="3554908"/>
            <a:ext cx="729842" cy="981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9284996-DFEF-4CBD-AA77-C57B194EDD14}"/>
              </a:ext>
            </a:extLst>
          </p:cNvPr>
          <p:cNvSpPr/>
          <p:nvPr/>
        </p:nvSpPr>
        <p:spPr>
          <a:xfrm>
            <a:off x="3886190" y="5937112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FE7458-FF9E-49EE-81EA-4C51030DDAAA}"/>
              </a:ext>
            </a:extLst>
          </p:cNvPr>
          <p:cNvSpPr/>
          <p:nvPr/>
        </p:nvSpPr>
        <p:spPr>
          <a:xfrm>
            <a:off x="3666415" y="506698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97C08-69CE-459F-BDF5-A2045756E3C0}"/>
              </a:ext>
            </a:extLst>
          </p:cNvPr>
          <p:cNvSpPr txBox="1"/>
          <p:nvPr/>
        </p:nvSpPr>
        <p:spPr>
          <a:xfrm>
            <a:off x="5562852" y="6410604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A5E10-D12A-4200-B15E-168C328D9703}"/>
              </a:ext>
            </a:extLst>
          </p:cNvPr>
          <p:cNvSpPr txBox="1"/>
          <p:nvPr/>
        </p:nvSpPr>
        <p:spPr>
          <a:xfrm>
            <a:off x="344200" y="4940855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Tiller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F20A49-B251-4B2E-BFF1-9E924BE193A0}"/>
              </a:ext>
            </a:extLst>
          </p:cNvPr>
          <p:cNvSpPr/>
          <p:nvPr/>
        </p:nvSpPr>
        <p:spPr>
          <a:xfrm>
            <a:off x="5328747" y="6305085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C786AF-CB7C-4D39-BFAD-1DA710608C66}"/>
              </a:ext>
            </a:extLst>
          </p:cNvPr>
          <p:cNvSpPr/>
          <p:nvPr/>
        </p:nvSpPr>
        <p:spPr>
          <a:xfrm>
            <a:off x="-146556" y="4793879"/>
            <a:ext cx="1157681" cy="58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himedes">
            <a:extLst>
              <a:ext uri="{FF2B5EF4-FFF2-40B4-BE49-F238E27FC236}">
                <a16:creationId xmlns:a16="http://schemas.microsoft.com/office/drawing/2014/main" id="{7B0E50C5-1034-4EA3-887B-09400215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9" y="0"/>
            <a:ext cx="10278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9ADD6F-C1A3-49CD-A037-002BB1A6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718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Archimedes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18FE-32E8-4F36-A66A-9C74A833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solidFill>
            <a:schemeClr val="tx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 287 B.C.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 was an Astronomer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Studied under Euclid (Geometry)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“Greatest Mathematician”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“Greatest Physicist”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“Give me a lever long enough and a fulcrum on which to place it, and I shall move the world”</a:t>
            </a: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11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39D6-E633-4E07-B45B-26FBA49D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537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6E43-7189-45B9-87A5-64DFB300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537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7E067-84BC-4249-A11E-8111181F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" y="-11636"/>
            <a:ext cx="10288624" cy="686963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68DEEE8-B267-49C2-9758-354C175F5DB3}"/>
              </a:ext>
            </a:extLst>
          </p:cNvPr>
          <p:cNvSpPr/>
          <p:nvPr/>
        </p:nvSpPr>
        <p:spPr>
          <a:xfrm>
            <a:off x="4419788" y="365125"/>
            <a:ext cx="4410075" cy="1325563"/>
          </a:xfrm>
          <a:prstGeom prst="wedgeEllipseCallout">
            <a:avLst>
              <a:gd name="adj1" fmla="val -59926"/>
              <a:gd name="adj2" fmla="val 3160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EUREKA!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AB74C-78F6-41C6-94BA-B64D1693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697" y="4519516"/>
            <a:ext cx="2485290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3F0A-D312-4DAB-BBE0-384C8E1F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D648-0EE3-4F78-AA7D-8F99CC2D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0FE96-C1A4-4015-8ACF-1B89C194D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74A87-CBC8-4CEF-97D3-D0CEDD6DA2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5769" y="4543425"/>
            <a:ext cx="2314575" cy="231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45C2E-7D0C-42D1-AE8E-DD67FEF81F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4" y="3531392"/>
            <a:ext cx="2314575" cy="2314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B07DF-8822-4BB9-A9C7-8FEBCEEB12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1963" y="2374106"/>
            <a:ext cx="2314575" cy="231457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0CDEC67F-3057-4C95-A2F2-CC2BE170F73D}"/>
              </a:ext>
            </a:extLst>
          </p:cNvPr>
          <p:cNvSpPr/>
          <p:nvPr/>
        </p:nvSpPr>
        <p:spPr>
          <a:xfrm>
            <a:off x="4745831" y="3269455"/>
            <a:ext cx="1657350" cy="1419225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A1352E1-05E7-4B06-BB37-4D49EEA3AC34}"/>
              </a:ext>
            </a:extLst>
          </p:cNvPr>
          <p:cNvSpPr/>
          <p:nvPr/>
        </p:nvSpPr>
        <p:spPr>
          <a:xfrm rot="10800000">
            <a:off x="8574881" y="940592"/>
            <a:ext cx="1657350" cy="1419225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C20CA-5294-4184-9ED0-075DE41E693E}"/>
              </a:ext>
            </a:extLst>
          </p:cNvPr>
          <p:cNvSpPr txBox="1"/>
          <p:nvPr/>
        </p:nvSpPr>
        <p:spPr>
          <a:xfrm>
            <a:off x="1045368" y="4427070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62.4 </a:t>
            </a:r>
            <a:r>
              <a:rPr lang="en-US" sz="2800" b="1" dirty="0" err="1"/>
              <a:t>lbs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E67A4-98AF-4DCF-8ED9-D18AECBC3DC9}"/>
              </a:ext>
            </a:extLst>
          </p:cNvPr>
          <p:cNvSpPr txBox="1"/>
          <p:nvPr/>
        </p:nvSpPr>
        <p:spPr>
          <a:xfrm>
            <a:off x="8429626" y="326945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&lt; 62.4 </a:t>
            </a:r>
            <a:r>
              <a:rPr lang="en-US" sz="2800" b="1" dirty="0" err="1"/>
              <a:t>lbs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F7581-DD03-4EAA-A545-710284009140}"/>
              </a:ext>
            </a:extLst>
          </p:cNvPr>
          <p:cNvSpPr txBox="1"/>
          <p:nvPr/>
        </p:nvSpPr>
        <p:spPr>
          <a:xfrm>
            <a:off x="4554139" y="5439430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&gt; 62.4 </a:t>
            </a:r>
            <a:r>
              <a:rPr lang="en-US" sz="2800" b="1" dirty="0" err="1"/>
              <a:t>lbs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F41698-5B13-4524-8868-EEED378D15A0}"/>
              </a:ext>
            </a:extLst>
          </p:cNvPr>
          <p:cNvSpPr txBox="1"/>
          <p:nvPr/>
        </p:nvSpPr>
        <p:spPr>
          <a:xfrm>
            <a:off x="390524" y="589236"/>
            <a:ext cx="7419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Archimedes' Principle of Buoyancy: </a:t>
            </a:r>
          </a:p>
          <a:p>
            <a:r>
              <a:rPr lang="en-US" sz="2400" b="1" dirty="0"/>
              <a:t>An upward buoyant force that is exerted on a body immersed in a fluid, whether fully or partially submerged, is equal to the weight of the fluid that the body displaces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03CBDC-4483-4C38-A07B-9897E93A4C01}"/>
              </a:ext>
            </a:extLst>
          </p:cNvPr>
          <p:cNvSpPr txBox="1"/>
          <p:nvPr/>
        </p:nvSpPr>
        <p:spPr>
          <a:xfrm>
            <a:off x="1336456" y="5632487"/>
            <a:ext cx="5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A714B-54A4-487A-83A5-95521C22D249}"/>
              </a:ext>
            </a:extLst>
          </p:cNvPr>
          <p:cNvSpPr txBox="1"/>
          <p:nvPr/>
        </p:nvSpPr>
        <p:spPr>
          <a:xfrm>
            <a:off x="615237" y="3620130"/>
            <a:ext cx="5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72418-A84B-42D9-997E-27DD721965B7}"/>
              </a:ext>
            </a:extLst>
          </p:cNvPr>
          <p:cNvSpPr txBox="1"/>
          <p:nvPr/>
        </p:nvSpPr>
        <p:spPr>
          <a:xfrm>
            <a:off x="354251" y="4543425"/>
            <a:ext cx="5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E4284-5564-4D67-BD38-0DB419281340}"/>
              </a:ext>
            </a:extLst>
          </p:cNvPr>
          <p:cNvSpPr txBox="1"/>
          <p:nvPr/>
        </p:nvSpPr>
        <p:spPr>
          <a:xfrm>
            <a:off x="1356776" y="5916967"/>
            <a:ext cx="5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 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5EA417-219E-410F-B2B7-87A7B08D3126}"/>
              </a:ext>
            </a:extLst>
          </p:cNvPr>
          <p:cNvSpPr txBox="1"/>
          <p:nvPr/>
        </p:nvSpPr>
        <p:spPr>
          <a:xfrm>
            <a:off x="330616" y="4840007"/>
            <a:ext cx="5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BD9AD6-000C-4D56-8354-7CF97F228AAA}"/>
              </a:ext>
            </a:extLst>
          </p:cNvPr>
          <p:cNvSpPr txBox="1"/>
          <p:nvPr/>
        </p:nvSpPr>
        <p:spPr>
          <a:xfrm>
            <a:off x="391576" y="3905287"/>
            <a:ext cx="5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47A50C-7897-4565-BC2B-2075886B46E2}"/>
              </a:ext>
            </a:extLst>
          </p:cNvPr>
          <p:cNvSpPr txBox="1"/>
          <p:nvPr/>
        </p:nvSpPr>
        <p:spPr>
          <a:xfrm>
            <a:off x="1096168" y="4843630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= 998 kg</a:t>
            </a:r>
          </a:p>
        </p:txBody>
      </p:sp>
    </p:spTree>
    <p:extLst>
      <p:ext uri="{BB962C8B-B14F-4D97-AF65-F5344CB8AC3E}">
        <p14:creationId xmlns:p14="http://schemas.microsoft.com/office/powerpoint/2010/main" val="42021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AE9CB-B0EF-4E95-B514-6C124922BD83}"/>
              </a:ext>
            </a:extLst>
          </p:cNvPr>
          <p:cNvSpPr/>
          <p:nvPr/>
        </p:nvSpPr>
        <p:spPr>
          <a:xfrm>
            <a:off x="0" y="4895850"/>
            <a:ext cx="12191999" cy="1962150"/>
          </a:xfrm>
          <a:prstGeom prst="rect">
            <a:avLst/>
          </a:prstGeom>
          <a:solidFill>
            <a:srgbClr val="4093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F41698-5B13-4524-8868-EEED378D15A0}"/>
              </a:ext>
            </a:extLst>
          </p:cNvPr>
          <p:cNvSpPr txBox="1"/>
          <p:nvPr/>
        </p:nvSpPr>
        <p:spPr>
          <a:xfrm>
            <a:off x="723899" y="2074101"/>
            <a:ext cx="1096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Weight of Boat + Cargo = Weight of Displaced Water</a:t>
            </a:r>
          </a:p>
        </p:txBody>
      </p:sp>
      <p:pic>
        <p:nvPicPr>
          <p:cNvPr id="4098" name="Picture 2" descr="Image result for buoyancy of boat">
            <a:extLst>
              <a:ext uri="{FF2B5EF4-FFF2-40B4-BE49-F238E27FC236}">
                <a16:creationId xmlns:a16="http://schemas.microsoft.com/office/drawing/2014/main" id="{F73AA244-3010-4B21-8D3B-F8172CF2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1403"/>
            <a:ext cx="12191999" cy="40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4F752-6794-49BC-BACF-9B6C55A23D72}"/>
              </a:ext>
            </a:extLst>
          </p:cNvPr>
          <p:cNvSpPr txBox="1"/>
          <p:nvPr/>
        </p:nvSpPr>
        <p:spPr>
          <a:xfrm>
            <a:off x="2133601" y="396319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Displaced Water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B3F0A-D312-4DAB-BBE0-384C8E1FBE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075" y="581025"/>
            <a:ext cx="6099305" cy="11096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Weight of Boat + Cargo = Weight of Displaced Water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1363-6963-45A7-8639-84E7AA6A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Sir Isaac Newton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03B1CA-8ADF-434E-A7B5-AB6E8BD44B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0"/>
            <a:ext cx="5057775" cy="684485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94CCC0-6BD2-4330-9077-F1681E684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25613"/>
            <a:ext cx="6296025" cy="4351338"/>
          </a:xfrm>
        </p:spPr>
        <p:txBody>
          <a:bodyPr/>
          <a:lstStyle/>
          <a:p>
            <a:r>
              <a:rPr lang="en-US" dirty="0"/>
              <a:t>Born 1642</a:t>
            </a:r>
          </a:p>
          <a:p>
            <a:r>
              <a:rPr lang="en-US" dirty="0"/>
              <a:t>English </a:t>
            </a:r>
          </a:p>
          <a:p>
            <a:r>
              <a:rPr lang="en-US" dirty="0"/>
              <a:t>Mathematician</a:t>
            </a:r>
          </a:p>
          <a:p>
            <a:r>
              <a:rPr lang="en-US" dirty="0"/>
              <a:t>Physicist</a:t>
            </a:r>
          </a:p>
          <a:p>
            <a:r>
              <a:rPr lang="en-US" dirty="0"/>
              <a:t>Astronomer</a:t>
            </a:r>
          </a:p>
          <a:p>
            <a:r>
              <a:rPr lang="en-US" dirty="0"/>
              <a:t>Theologian</a:t>
            </a:r>
          </a:p>
          <a:p>
            <a:r>
              <a:rPr lang="en-US" dirty="0"/>
              <a:t>Author (mostly Religion)</a:t>
            </a:r>
          </a:p>
          <a:p>
            <a:r>
              <a:rPr lang="en-US" dirty="0"/>
              <a:t>Started the Science Revolution</a:t>
            </a:r>
          </a:p>
        </p:txBody>
      </p:sp>
    </p:spTree>
    <p:extLst>
      <p:ext uri="{BB962C8B-B14F-4D97-AF65-F5344CB8AC3E}">
        <p14:creationId xmlns:p14="http://schemas.microsoft.com/office/powerpoint/2010/main" val="364219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7539FE-E204-4832-ABC7-0FE3DDB7859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692900"/>
          </a:xfrm>
        </p:spPr>
      </p:pic>
    </p:spTree>
    <p:extLst>
      <p:ext uri="{BB962C8B-B14F-4D97-AF65-F5344CB8AC3E}">
        <p14:creationId xmlns:p14="http://schemas.microsoft.com/office/powerpoint/2010/main" val="325667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418</Words>
  <Application>Microsoft Office PowerPoint</Application>
  <PresentationFormat>Widescreen</PresentationFormat>
  <Paragraphs>108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Archimedes</vt:lpstr>
      <vt:lpstr>PowerPoint Presentation</vt:lpstr>
      <vt:lpstr>PowerPoint Presentation</vt:lpstr>
      <vt:lpstr>Weight of Boat + Cargo = Weight of Displaced Water </vt:lpstr>
      <vt:lpstr>Sir Isaac Newton</vt:lpstr>
      <vt:lpstr>PowerPoint Presentation</vt:lpstr>
      <vt:lpstr>PowerPoint Presentation</vt:lpstr>
      <vt:lpstr>Newton’s Third Law of Motion</vt:lpstr>
      <vt:lpstr>PowerPoint Presentation</vt:lpstr>
      <vt:lpstr>Potential verses Kinetic Energies</vt:lpstr>
      <vt:lpstr>PowerPoint Presentation</vt:lpstr>
      <vt:lpstr>PowerPoint Presentation</vt:lpstr>
      <vt:lpstr>Archimedes' Principle of Buoyancy in the Bible</vt:lpstr>
      <vt:lpstr>PowerPoint Presentation</vt:lpstr>
      <vt:lpstr>PowerPoint Presentation</vt:lpstr>
      <vt:lpstr>Pop-pop Boat</vt:lpstr>
      <vt:lpstr>Pop-pop Boat</vt:lpstr>
      <vt:lpstr>Water to Steam Ratio?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morrow</dc:creator>
  <cp:lastModifiedBy>Glen Morrow</cp:lastModifiedBy>
  <cp:revision>33</cp:revision>
  <dcterms:created xsi:type="dcterms:W3CDTF">2020-03-19T20:36:12Z</dcterms:created>
  <dcterms:modified xsi:type="dcterms:W3CDTF">2021-06-12T13:13:31Z</dcterms:modified>
</cp:coreProperties>
</file>