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3"/>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dddb669179_0_4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dddb669179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dddb669179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dddb669179_0_1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dddb669179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dddb669179_0_1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dddb669179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dddb669179_0_1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dddb669179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dddb669179_0_1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dddb669179_0_4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dddb669179_0_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dddb669179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gdddb669179_0_1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e0ff915378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ge0ff915378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dddb669179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gdddb669179_0_1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dddb669179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gdddb669179_0_2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dddb669179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gdddb669179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dddb669179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gdddb669179_0_2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dddb669179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gdddb669179_0_2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dddb669179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gdddb669179_0_2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dddb669179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gdddb669179_0_2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dddb669179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gdddb669179_0_2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e0ff91537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ge0ff915378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dde9b33be5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dde9b33be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dddb669179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gdddb669179_0_2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dddb669179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dddb669179_0_1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dddb669179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gdddb669179_0_3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dddb669179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gdddb669179_0_3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dddb669179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gdddb669179_0_3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dddb669179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gdddb669179_0_3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dddb669179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gdddb669179_0_3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dddb669179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gdddb669179_0_3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dddb66917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gdddb669179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dddb669179_0_4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dddb669179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dddb669179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dddb669179_0_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dddb669179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dddb669179_0_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dddb669179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dddb669179_0_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 name="Shape 86"/>
        <p:cNvGrpSpPr/>
        <p:nvPr/>
      </p:nvGrpSpPr>
      <p:grpSpPr>
        <a:xfrm>
          <a:off x="0" y="0"/>
          <a:ext cx="0" cy="0"/>
          <a:chOff x="0" y="0"/>
          <a:chExt cx="0" cy="0"/>
        </a:xfrm>
      </p:grpSpPr>
      <p:sp>
        <p:nvSpPr>
          <p:cNvPr id="87" name="Google Shape;87;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9" name="Google Shape;8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8" name="Shape 98"/>
        <p:cNvGrpSpPr/>
        <p:nvPr/>
      </p:nvGrpSpPr>
      <p:grpSpPr>
        <a:xfrm>
          <a:off x="0" y="0"/>
          <a:ext cx="0" cy="0"/>
          <a:chOff x="0" y="0"/>
          <a:chExt cx="0" cy="0"/>
        </a:xfrm>
      </p:grpSpPr>
      <p:sp>
        <p:nvSpPr>
          <p:cNvPr id="99" name="Google Shape;99;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1" name="Google Shape;10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4" name="Shape 104"/>
        <p:cNvGrpSpPr/>
        <p:nvPr/>
      </p:nvGrpSpPr>
      <p:grpSpPr>
        <a:xfrm>
          <a:off x="0" y="0"/>
          <a:ext cx="0" cy="0"/>
          <a:chOff x="0" y="0"/>
          <a:chExt cx="0" cy="0"/>
        </a:xfrm>
      </p:grpSpPr>
      <p:sp>
        <p:nvSpPr>
          <p:cNvPr id="105" name="Google Shape;105;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0" name="Shape 110"/>
        <p:cNvGrpSpPr/>
        <p:nvPr/>
      </p:nvGrpSpPr>
      <p:grpSpPr>
        <a:xfrm>
          <a:off x="0" y="0"/>
          <a:ext cx="0" cy="0"/>
          <a:chOff x="0" y="0"/>
          <a:chExt cx="0" cy="0"/>
        </a:xfrm>
      </p:grpSpPr>
      <p:sp>
        <p:nvSpPr>
          <p:cNvPr id="111" name="Google Shape;111;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3" name="Google Shape;113;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6" name="Shape 116"/>
        <p:cNvGrpSpPr/>
        <p:nvPr/>
      </p:nvGrpSpPr>
      <p:grpSpPr>
        <a:xfrm>
          <a:off x="0" y="0"/>
          <a:ext cx="0" cy="0"/>
          <a:chOff x="0" y="0"/>
          <a:chExt cx="0" cy="0"/>
        </a:xfrm>
      </p:grpSpPr>
      <p:sp>
        <p:nvSpPr>
          <p:cNvPr id="117" name="Google Shape;117;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3" name="Shape 123"/>
        <p:cNvGrpSpPr/>
        <p:nvPr/>
      </p:nvGrpSpPr>
      <p:grpSpPr>
        <a:xfrm>
          <a:off x="0" y="0"/>
          <a:ext cx="0" cy="0"/>
          <a:chOff x="0" y="0"/>
          <a:chExt cx="0" cy="0"/>
        </a:xfrm>
      </p:grpSpPr>
      <p:sp>
        <p:nvSpPr>
          <p:cNvPr id="124" name="Google Shape;124;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6" name="Google Shape;126;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8" name="Google Shape;128;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2" name="Shape 132"/>
        <p:cNvGrpSpPr/>
        <p:nvPr/>
      </p:nvGrpSpPr>
      <p:grpSpPr>
        <a:xfrm>
          <a:off x="0" y="0"/>
          <a:ext cx="0" cy="0"/>
          <a:chOff x="0" y="0"/>
          <a:chExt cx="0" cy="0"/>
        </a:xfrm>
      </p:grpSpPr>
      <p:sp>
        <p:nvSpPr>
          <p:cNvPr id="133" name="Google Shape;133;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7" name="Shape 137"/>
        <p:cNvGrpSpPr/>
        <p:nvPr/>
      </p:nvGrpSpPr>
      <p:grpSpPr>
        <a:xfrm>
          <a:off x="0" y="0"/>
          <a:ext cx="0" cy="0"/>
          <a:chOff x="0" y="0"/>
          <a:chExt cx="0" cy="0"/>
        </a:xfrm>
      </p:grpSpPr>
      <p:sp>
        <p:nvSpPr>
          <p:cNvPr id="138" name="Google Shape;13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7" name="Shape 17"/>
        <p:cNvGrpSpPr/>
        <p:nvPr/>
      </p:nvGrpSpPr>
      <p:grpSpPr>
        <a:xfrm>
          <a:off x="0" y="0"/>
          <a:ext cx="0" cy="0"/>
          <a:chOff x="0" y="0"/>
          <a:chExt cx="0" cy="0"/>
        </a:xfrm>
      </p:grpSpPr>
      <p:sp>
        <p:nvSpPr>
          <p:cNvPr id="18" name="Google Shape;18;p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 name="Google Shape;20;p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2" name="Google Shape;22;p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1" name="Shape 141"/>
        <p:cNvGrpSpPr/>
        <p:nvPr/>
      </p:nvGrpSpPr>
      <p:grpSpPr>
        <a:xfrm>
          <a:off x="0" y="0"/>
          <a:ext cx="0" cy="0"/>
          <a:chOff x="0" y="0"/>
          <a:chExt cx="0" cy="0"/>
        </a:xfrm>
      </p:grpSpPr>
      <p:sp>
        <p:nvSpPr>
          <p:cNvPr id="142" name="Google Shape;142;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2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4" name="Google Shape;144;p2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5" name="Google Shape;14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8" name="Shape 148"/>
        <p:cNvGrpSpPr/>
        <p:nvPr/>
      </p:nvGrpSpPr>
      <p:grpSpPr>
        <a:xfrm>
          <a:off x="0" y="0"/>
          <a:ext cx="0" cy="0"/>
          <a:chOff x="0" y="0"/>
          <a:chExt cx="0" cy="0"/>
        </a:xfrm>
      </p:grpSpPr>
      <p:sp>
        <p:nvSpPr>
          <p:cNvPr id="149" name="Google Shape;149;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2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51" name="Google Shape;151;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2" name="Google Shape;15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5" name="Shape 155"/>
        <p:cNvGrpSpPr/>
        <p:nvPr/>
      </p:nvGrpSpPr>
      <p:grpSpPr>
        <a:xfrm>
          <a:off x="0" y="0"/>
          <a:ext cx="0" cy="0"/>
          <a:chOff x="0" y="0"/>
          <a:chExt cx="0" cy="0"/>
        </a:xfrm>
      </p:grpSpPr>
      <p:sp>
        <p:nvSpPr>
          <p:cNvPr id="156" name="Google Shape;15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2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1" name="Shape 161"/>
        <p:cNvGrpSpPr/>
        <p:nvPr/>
      </p:nvGrpSpPr>
      <p:grpSpPr>
        <a:xfrm>
          <a:off x="0" y="0"/>
          <a:ext cx="0" cy="0"/>
          <a:chOff x="0" y="0"/>
          <a:chExt cx="0" cy="0"/>
        </a:xfrm>
      </p:grpSpPr>
      <p:sp>
        <p:nvSpPr>
          <p:cNvPr id="162" name="Google Shape;162;p2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3" name="Google Shape;163;p2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4" name="Google Shape;164;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 name="Shape 26"/>
        <p:cNvGrpSpPr/>
        <p:nvPr/>
      </p:nvGrpSpPr>
      <p:grpSpPr>
        <a:xfrm>
          <a:off x="0" y="0"/>
          <a:ext cx="0" cy="0"/>
          <a:chOff x="0" y="0"/>
          <a:chExt cx="0" cy="0"/>
        </a:xfrm>
      </p:grpSpPr>
      <p:sp>
        <p:nvSpPr>
          <p:cNvPr id="27" name="Google Shape;27;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 name="Shape 39"/>
        <p:cNvGrpSpPr/>
        <p:nvPr/>
      </p:nvGrpSpPr>
      <p:grpSpPr>
        <a:xfrm>
          <a:off x="0" y="0"/>
          <a:ext cx="0" cy="0"/>
          <a:chOff x="0" y="0"/>
          <a:chExt cx="0" cy="0"/>
        </a:xfrm>
      </p:grpSpPr>
      <p:sp>
        <p:nvSpPr>
          <p:cNvPr id="40" name="Google Shape;40;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sp>
        <p:nvSpPr>
          <p:cNvPr id="44" name="Google Shape;44;p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6" name="Google Shape;4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2.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3" name="Google Shape;8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4" name="Google Shape;8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5" name="Google Shape;8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sp>
        <p:nvSpPr>
          <p:cNvPr id="93" name="Google Shape;93;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4" name="Google Shape;94;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6" name="Google Shape;9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hyperlink" Target="http://wiki-pathfindersonline.designerthan.at/w/Main_Page"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jp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jp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jp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hyperlink" Target="https://drive.google.com/file/d/1_5FahRi5wwkFkWrcNd_Ykw4Q_qXHROdk/view?usp=sharing" TargetMode="External"/><Relationship Id="rId4" Type="http://schemas.openxmlformats.org/officeDocument/2006/relationships/hyperlink" Target="https://drive.google.com/file/d/1_5FahRi5wwkFkWrcNd_Ykw4Q_qXHROdk/view?usp=sharing" TargetMode="External"/><Relationship Id="rId5" Type="http://schemas.openxmlformats.org/officeDocument/2006/relationships/hyperlink" Target="https://drive.google.com/file/d/1_5FahRi5wwkFkWrcNd_Ykw4Q_qXHROdk/view?usp=sharing" TargetMode="External"/><Relationship Id="rId6"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jp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3.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4.jp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30.png"/><Relationship Id="rId4" Type="http://schemas.openxmlformats.org/officeDocument/2006/relationships/hyperlink" Target="http://bit.ly/%20science-req10" TargetMode="External"/><Relationship Id="rId5"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hyperlink" Target="http://bit.ly/%20science-req10" TargetMode="External"/><Relationship Id="rId4" Type="http://schemas.openxmlformats.org/officeDocument/2006/relationships/hyperlink" Target="http://drive.google.com/file/d/1mW8Hl_I15rJBOjs9eVg0cSMD5_9zFueP/view" TargetMode="External"/><Relationship Id="rId5"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jp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2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2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11.jpg"/><Relationship Id="rId4" Type="http://schemas.openxmlformats.org/officeDocument/2006/relationships/image" Target="../media/image17.png"/><Relationship Id="rId5"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15.jpg"/><Relationship Id="rId4" Type="http://schemas.openxmlformats.org/officeDocument/2006/relationships/image" Target="../media/image14.jpg"/><Relationship Id="rId5"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14.jpg"/><Relationship Id="rId4" Type="http://schemas.openxmlformats.org/officeDocument/2006/relationships/image" Target="../media/image7.jpg"/><Relationship Id="rId5"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32.jpg"/><Relationship Id="rId4" Type="http://schemas.openxmlformats.org/officeDocument/2006/relationships/image" Target="../media/image3.png"/><Relationship Id="rId5" Type="http://schemas.openxmlformats.org/officeDocument/2006/relationships/image" Target="../media/image2.jpg"/><Relationship Id="rId6"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hyperlink" Target="http://wiki-pathfindersonline.designerthan.at/w/Main_Page"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27">
            <a:hlinkClick r:id="rId3"/>
          </p:cNvPr>
          <p:cNvPicPr preferRelativeResize="0"/>
          <p:nvPr/>
        </p:nvPicPr>
        <p:blipFill>
          <a:blip r:embed="rId4">
            <a:alphaModFix/>
          </a:blip>
          <a:stretch>
            <a:fillRect/>
          </a:stretch>
        </p:blipFill>
        <p:spPr>
          <a:xfrm>
            <a:off x="152400" y="152400"/>
            <a:ext cx="11655822" cy="6553200"/>
          </a:xfrm>
          <a:prstGeom prst="rect">
            <a:avLst/>
          </a:prstGeom>
          <a:noFill/>
          <a:ln>
            <a:noFill/>
          </a:ln>
        </p:spPr>
      </p:pic>
      <p:sp>
        <p:nvSpPr>
          <p:cNvPr id="172" name="Google Shape;172;p27"/>
          <p:cNvSpPr txBox="1"/>
          <p:nvPr/>
        </p:nvSpPr>
        <p:spPr>
          <a:xfrm>
            <a:off x="2377425" y="2797950"/>
            <a:ext cx="6876300" cy="1262100"/>
          </a:xfrm>
          <a:prstGeom prst="rect">
            <a:avLst/>
          </a:prstGeom>
          <a:solidFill>
            <a:srgbClr val="9900F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500">
                <a:solidFill>
                  <a:schemeClr val="lt1"/>
                </a:solidFill>
                <a:latin typeface="Calibri"/>
                <a:ea typeface="Calibri"/>
                <a:cs typeface="Calibri"/>
                <a:sym typeface="Calibri"/>
              </a:rPr>
              <a:t>Coming SOON!  NEW wiki.pathfindersonline.org</a:t>
            </a:r>
            <a:endParaRPr sz="35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5" name="Shape 245"/>
        <p:cNvGrpSpPr/>
        <p:nvPr/>
      </p:nvGrpSpPr>
      <p:grpSpPr>
        <a:xfrm>
          <a:off x="0" y="0"/>
          <a:ext cx="0" cy="0"/>
          <a:chOff x="0" y="0"/>
          <a:chExt cx="0" cy="0"/>
        </a:xfrm>
      </p:grpSpPr>
      <p:pic>
        <p:nvPicPr>
          <p:cNvPr descr="Oil refinery against blue sky" id="246" name="Google Shape;246;p36"/>
          <p:cNvPicPr preferRelativeResize="0"/>
          <p:nvPr/>
        </p:nvPicPr>
        <p:blipFill rotWithShape="1">
          <a:blip r:embed="rId3">
            <a:alphaModFix/>
          </a:blip>
          <a:srcRect b="0" l="0" r="0" t="0"/>
          <a:stretch/>
        </p:blipFill>
        <p:spPr>
          <a:xfrm>
            <a:off x="-1" y="10"/>
            <a:ext cx="12192000" cy="6857988"/>
          </a:xfrm>
          <a:prstGeom prst="rect">
            <a:avLst/>
          </a:prstGeom>
          <a:noFill/>
          <a:ln>
            <a:noFill/>
          </a:ln>
        </p:spPr>
      </p:pic>
      <p:sp>
        <p:nvSpPr>
          <p:cNvPr id="247" name="Google Shape;247;p36"/>
          <p:cNvSpPr/>
          <p:nvPr/>
        </p:nvSpPr>
        <p:spPr>
          <a:xfrm>
            <a:off x="2662300" y="285813"/>
            <a:ext cx="6667200" cy="17859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6"/>
          <p:cNvSpPr txBox="1"/>
          <p:nvPr>
            <p:ph type="ctrTitle"/>
          </p:nvPr>
        </p:nvSpPr>
        <p:spPr>
          <a:xfrm>
            <a:off x="2858891" y="61882"/>
            <a:ext cx="6470700" cy="12294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sz="5400">
                <a:solidFill>
                  <a:schemeClr val="lt1"/>
                </a:solidFill>
              </a:rPr>
              <a:t>Alternative Fuels</a:t>
            </a:r>
            <a:endParaRPr sz="5400">
              <a:solidFill>
                <a:schemeClr val="lt1"/>
              </a:solidFill>
            </a:endParaRPr>
          </a:p>
        </p:txBody>
      </p:sp>
      <p:sp>
        <p:nvSpPr>
          <p:cNvPr id="249" name="Google Shape;249;p36"/>
          <p:cNvSpPr txBox="1"/>
          <p:nvPr>
            <p:ph idx="1" type="subTitle"/>
          </p:nvPr>
        </p:nvSpPr>
        <p:spPr>
          <a:xfrm>
            <a:off x="2858891" y="1466236"/>
            <a:ext cx="6470700" cy="6054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solidFill>
                  <a:schemeClr val="lt1"/>
                </a:solidFill>
              </a:rPr>
              <a:t>Requirement #2</a:t>
            </a:r>
            <a:endParaRPr>
              <a:solidFill>
                <a:schemeClr val="lt1"/>
              </a:solidFill>
            </a:endParaRPr>
          </a:p>
        </p:txBody>
      </p:sp>
      <p:sp>
        <p:nvSpPr>
          <p:cNvPr id="250" name="Google Shape;250;p36"/>
          <p:cNvSpPr/>
          <p:nvPr/>
        </p:nvSpPr>
        <p:spPr>
          <a:xfrm>
            <a:off x="9941575" y="303275"/>
            <a:ext cx="1878900" cy="16527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1" name="Google Shape;251;p36"/>
          <p:cNvPicPr preferRelativeResize="0"/>
          <p:nvPr/>
        </p:nvPicPr>
        <p:blipFill>
          <a:blip r:embed="rId4">
            <a:alphaModFix/>
          </a:blip>
          <a:stretch>
            <a:fillRect/>
          </a:stretch>
        </p:blipFill>
        <p:spPr>
          <a:xfrm>
            <a:off x="10015037" y="378654"/>
            <a:ext cx="1731991" cy="1502018"/>
          </a:xfrm>
          <a:prstGeom prst="rect">
            <a:avLst/>
          </a:prstGeom>
          <a:noFill/>
          <a:ln>
            <a:noFill/>
          </a:ln>
        </p:spPr>
      </p:pic>
      <p:sp>
        <p:nvSpPr>
          <p:cNvPr id="252" name="Google Shape;252;p36"/>
          <p:cNvSpPr/>
          <p:nvPr/>
        </p:nvSpPr>
        <p:spPr>
          <a:xfrm>
            <a:off x="2662300" y="2156825"/>
            <a:ext cx="6667200" cy="38772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300">
                <a:solidFill>
                  <a:schemeClr val="lt2"/>
                </a:solidFill>
              </a:rPr>
              <a:t>Briefly describe each of the following alternative fuels and their benefits:</a:t>
            </a:r>
            <a:endParaRPr sz="2300">
              <a:solidFill>
                <a:schemeClr val="lt2"/>
              </a:solidFill>
            </a:endParaRPr>
          </a:p>
          <a:p>
            <a:pPr indent="0" lvl="0" marL="0" rtl="0" algn="l">
              <a:spcBef>
                <a:spcPts val="0"/>
              </a:spcBef>
              <a:spcAft>
                <a:spcPts val="0"/>
              </a:spcAft>
              <a:buClr>
                <a:schemeClr val="dk1"/>
              </a:buClr>
              <a:buSzPts val="1100"/>
              <a:buFont typeface="Arial"/>
              <a:buNone/>
            </a:pPr>
            <a:r>
              <a:rPr lang="en-US" sz="2300">
                <a:solidFill>
                  <a:schemeClr val="lt2"/>
                </a:solidFill>
              </a:rPr>
              <a:t>a. Algae Based Fuels     b. Bioalcohol</a:t>
            </a:r>
            <a:endParaRPr sz="2300">
              <a:solidFill>
                <a:schemeClr val="lt2"/>
              </a:solidFill>
            </a:endParaRPr>
          </a:p>
          <a:p>
            <a:pPr indent="0" lvl="0" marL="0" rtl="0" algn="l">
              <a:spcBef>
                <a:spcPts val="0"/>
              </a:spcBef>
              <a:spcAft>
                <a:spcPts val="0"/>
              </a:spcAft>
              <a:buClr>
                <a:schemeClr val="dk1"/>
              </a:buClr>
              <a:buSzPts val="1100"/>
              <a:buFont typeface="Arial"/>
              <a:buNone/>
            </a:pPr>
            <a:r>
              <a:rPr lang="en-US" sz="2300">
                <a:solidFill>
                  <a:schemeClr val="lt2"/>
                </a:solidFill>
              </a:rPr>
              <a:t>c. Biodiesel                    d. Hydrogen</a:t>
            </a:r>
            <a:endParaRPr sz="2300">
              <a:solidFill>
                <a:schemeClr val="lt2"/>
              </a:solidFill>
            </a:endParaRPr>
          </a:p>
          <a:p>
            <a:pPr indent="0" lvl="0" marL="0" rtl="0" algn="l">
              <a:spcBef>
                <a:spcPts val="0"/>
              </a:spcBef>
              <a:spcAft>
                <a:spcPts val="0"/>
              </a:spcAft>
              <a:buClr>
                <a:schemeClr val="dk1"/>
              </a:buClr>
              <a:buSzPts val="1100"/>
              <a:buFont typeface="Arial"/>
              <a:buNone/>
            </a:pPr>
            <a:r>
              <a:rPr lang="en-US" sz="2300">
                <a:solidFill>
                  <a:schemeClr val="lt2"/>
                </a:solidFill>
              </a:rPr>
              <a:t>e. Electricity                   f. Ethanol</a:t>
            </a:r>
            <a:endParaRPr sz="2300">
              <a:solidFill>
                <a:schemeClr val="lt2"/>
              </a:solidFill>
            </a:endParaRPr>
          </a:p>
          <a:p>
            <a:pPr indent="0" lvl="0" marL="0" rtl="0" algn="l">
              <a:spcBef>
                <a:spcPts val="0"/>
              </a:spcBef>
              <a:spcAft>
                <a:spcPts val="0"/>
              </a:spcAft>
              <a:buClr>
                <a:schemeClr val="dk1"/>
              </a:buClr>
              <a:buSzPts val="1100"/>
              <a:buFont typeface="Arial"/>
              <a:buNone/>
            </a:pPr>
            <a:r>
              <a:rPr lang="en-US" sz="2300">
                <a:solidFill>
                  <a:schemeClr val="lt2"/>
                </a:solidFill>
              </a:rPr>
              <a:t>g. Liquid Nitrogen           h. Methanol</a:t>
            </a:r>
            <a:endParaRPr sz="2300">
              <a:solidFill>
                <a:schemeClr val="lt2"/>
              </a:solidFill>
            </a:endParaRPr>
          </a:p>
          <a:p>
            <a:pPr indent="0" lvl="0" marL="0" rtl="0" algn="l">
              <a:spcBef>
                <a:spcPts val="0"/>
              </a:spcBef>
              <a:spcAft>
                <a:spcPts val="0"/>
              </a:spcAft>
              <a:buClr>
                <a:schemeClr val="dk1"/>
              </a:buClr>
              <a:buSzPts val="1100"/>
              <a:buFont typeface="Arial"/>
              <a:buNone/>
            </a:pPr>
            <a:r>
              <a:rPr lang="en-US" sz="2300">
                <a:solidFill>
                  <a:schemeClr val="lt2"/>
                </a:solidFill>
              </a:rPr>
              <a:t>i. Natural Gas                 j. Non-fossil Methane</a:t>
            </a:r>
            <a:endParaRPr sz="2300">
              <a:solidFill>
                <a:schemeClr val="lt2"/>
              </a:solidFill>
            </a:endParaRPr>
          </a:p>
          <a:p>
            <a:pPr indent="0" lvl="0" marL="0" rtl="0" algn="l">
              <a:spcBef>
                <a:spcPts val="0"/>
              </a:spcBef>
              <a:spcAft>
                <a:spcPts val="0"/>
              </a:spcAft>
              <a:buNone/>
            </a:pPr>
            <a:r>
              <a:rPr lang="en-US" sz="2300">
                <a:solidFill>
                  <a:schemeClr val="lt2"/>
                </a:solidFill>
              </a:rPr>
              <a:t>k. Nuclear Power            l. Propane</a:t>
            </a:r>
            <a:endParaRPr sz="2300">
              <a:solidFill>
                <a:schemeClr val="lt2"/>
              </a:solidFill>
            </a:endParaRPr>
          </a:p>
          <a:p>
            <a:pPr indent="0" lvl="0" marL="0" rtl="0" algn="l">
              <a:spcBef>
                <a:spcPts val="0"/>
              </a:spcBef>
              <a:spcAft>
                <a:spcPts val="0"/>
              </a:spcAft>
              <a:buClr>
                <a:schemeClr val="dk1"/>
              </a:buClr>
              <a:buSzPts val="1100"/>
              <a:buFont typeface="Arial"/>
              <a:buNone/>
            </a:pPr>
            <a:r>
              <a:rPr lang="en-US" sz="2300">
                <a:solidFill>
                  <a:schemeClr val="lt2"/>
                </a:solidFill>
              </a:rPr>
              <a:t>m. Vegetable Oil</a:t>
            </a:r>
            <a:endParaRPr sz="2300">
              <a:solidFill>
                <a:schemeClr val="lt2"/>
              </a:solidFill>
            </a:endParaRPr>
          </a:p>
          <a:p>
            <a:pPr indent="0" lvl="0" marL="0" rtl="0" algn="l">
              <a:spcBef>
                <a:spcPts val="0"/>
              </a:spcBef>
              <a:spcAft>
                <a:spcPts val="0"/>
              </a:spcAft>
              <a:buNone/>
            </a:pPr>
            <a:r>
              <a:t/>
            </a:r>
            <a:endParaRPr sz="2300">
              <a:solidFill>
                <a:schemeClr val="l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48"/>
                                        </p:tgtEl>
                                        <p:attrNameLst>
                                          <p:attrName>style.visibility</p:attrName>
                                        </p:attrNameLst>
                                      </p:cBhvr>
                                      <p:to>
                                        <p:strVal val="visible"/>
                                      </p:to>
                                    </p:set>
                                    <p:animEffect filter="fade" transition="in">
                                      <p:cBhvr>
                                        <p:cTn dur="7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6" name="Shape 256"/>
        <p:cNvGrpSpPr/>
        <p:nvPr/>
      </p:nvGrpSpPr>
      <p:grpSpPr>
        <a:xfrm>
          <a:off x="0" y="0"/>
          <a:ext cx="0" cy="0"/>
          <a:chOff x="0" y="0"/>
          <a:chExt cx="0" cy="0"/>
        </a:xfrm>
      </p:grpSpPr>
      <p:sp>
        <p:nvSpPr>
          <p:cNvPr id="257" name="Google Shape;257;p37"/>
          <p:cNvSpPr/>
          <p:nvPr/>
        </p:nvSpPr>
        <p:spPr>
          <a:xfrm>
            <a:off x="0" y="0"/>
            <a:ext cx="4059050" cy="6858000"/>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58" name="Google Shape;258;p37"/>
          <p:cNvSpPr txBox="1"/>
          <p:nvPr>
            <p:ph type="title"/>
          </p:nvPr>
        </p:nvSpPr>
        <p:spPr>
          <a:xfrm>
            <a:off x="838200" y="1412488"/>
            <a:ext cx="2899189" cy="436384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Alternative Fuels &amp; Benefits</a:t>
            </a:r>
            <a:endParaRPr sz="4000">
              <a:solidFill>
                <a:srgbClr val="FFFFFF"/>
              </a:solidFill>
            </a:endParaRPr>
          </a:p>
          <a:p>
            <a:pPr indent="0" lvl="0" marL="0" rtl="0" algn="l">
              <a:lnSpc>
                <a:spcPct val="90000"/>
              </a:lnSpc>
              <a:spcBef>
                <a:spcPts val="0"/>
              </a:spcBef>
              <a:spcAft>
                <a:spcPts val="0"/>
              </a:spcAft>
              <a:buClr>
                <a:srgbClr val="FFFFFF"/>
              </a:buClr>
              <a:buSzPts val="4000"/>
              <a:buFont typeface="Calibri"/>
              <a:buNone/>
            </a:pPr>
            <a:r>
              <a:t/>
            </a:r>
            <a:endParaRPr sz="4000">
              <a:solidFill>
                <a:srgbClr val="FFFFFF"/>
              </a:solidFill>
            </a:endParaRPr>
          </a:p>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Algae Based</a:t>
            </a:r>
            <a:endParaRPr sz="4000">
              <a:solidFill>
                <a:srgbClr val="FFFFFF"/>
              </a:solidFill>
            </a:endParaRPr>
          </a:p>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&amp;</a:t>
            </a:r>
            <a:endParaRPr sz="4000">
              <a:solidFill>
                <a:srgbClr val="FFFFFF"/>
              </a:solidFill>
            </a:endParaRPr>
          </a:p>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Bioalcohol</a:t>
            </a:r>
            <a:endParaRPr sz="4000">
              <a:solidFill>
                <a:srgbClr val="FFFFFF"/>
              </a:solidFill>
            </a:endParaRPr>
          </a:p>
        </p:txBody>
      </p:sp>
      <p:sp>
        <p:nvSpPr>
          <p:cNvPr id="259" name="Google Shape;259;p37"/>
          <p:cNvSpPr txBox="1"/>
          <p:nvPr>
            <p:ph idx="1" type="body"/>
          </p:nvPr>
        </p:nvSpPr>
        <p:spPr>
          <a:xfrm>
            <a:off x="4380855" y="650489"/>
            <a:ext cx="3427200" cy="4363800"/>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None/>
            </a:pPr>
            <a:r>
              <a:rPr b="1" lang="en-US" sz="2900"/>
              <a:t>Algae Based Fuels (B20)</a:t>
            </a:r>
            <a:endParaRPr b="1" sz="2900"/>
          </a:p>
          <a:p>
            <a:pPr indent="-266700" lvl="0" marL="228600" rtl="0" algn="l">
              <a:lnSpc>
                <a:spcPct val="90000"/>
              </a:lnSpc>
              <a:spcBef>
                <a:spcPts val="0"/>
              </a:spcBef>
              <a:spcAft>
                <a:spcPts val="0"/>
              </a:spcAft>
              <a:buClr>
                <a:schemeClr val="dk1"/>
              </a:buClr>
              <a:buSzPts val="2600"/>
              <a:buChar char="•"/>
            </a:pPr>
            <a:r>
              <a:rPr lang="en-US" sz="2600"/>
              <a:t>G</a:t>
            </a:r>
            <a:r>
              <a:rPr lang="en-US" sz="2600"/>
              <a:t>rown using land that is not appropriate for farming.  </a:t>
            </a:r>
            <a:endParaRPr sz="2600"/>
          </a:p>
          <a:p>
            <a:pPr indent="-266700" lvl="0" marL="228600" rtl="0" algn="l">
              <a:lnSpc>
                <a:spcPct val="90000"/>
              </a:lnSpc>
              <a:spcBef>
                <a:spcPts val="0"/>
              </a:spcBef>
              <a:spcAft>
                <a:spcPts val="0"/>
              </a:spcAft>
              <a:buClr>
                <a:schemeClr val="dk1"/>
              </a:buClr>
              <a:buSzPts val="2600"/>
              <a:buChar char="•"/>
            </a:pPr>
            <a:r>
              <a:rPr lang="en-US" sz="2600"/>
              <a:t>Uses ocean and waste-water.</a:t>
            </a:r>
            <a:endParaRPr sz="2600"/>
          </a:p>
          <a:p>
            <a:pPr indent="-266700" lvl="0" marL="228600" rtl="0" algn="l">
              <a:lnSpc>
                <a:spcPct val="90000"/>
              </a:lnSpc>
              <a:spcBef>
                <a:spcPts val="0"/>
              </a:spcBef>
              <a:spcAft>
                <a:spcPts val="0"/>
              </a:spcAft>
              <a:buSzPts val="2600"/>
              <a:buChar char="•"/>
            </a:pPr>
            <a:r>
              <a:rPr lang="en-US" sz="2600"/>
              <a:t>Often mixed with fossil fuel 20% B20 and 80% fossil fuel</a:t>
            </a:r>
            <a:endParaRPr sz="2600"/>
          </a:p>
        </p:txBody>
      </p:sp>
      <p:cxnSp>
        <p:nvCxnSpPr>
          <p:cNvPr id="260" name="Google Shape;260;p37"/>
          <p:cNvCxnSpPr/>
          <p:nvPr/>
        </p:nvCxnSpPr>
        <p:spPr>
          <a:xfrm>
            <a:off x="8129871" y="650488"/>
            <a:ext cx="0" cy="3657600"/>
          </a:xfrm>
          <a:prstGeom prst="straightConnector1">
            <a:avLst/>
          </a:prstGeom>
          <a:noFill/>
          <a:ln cap="flat" cmpd="sng" w="12700">
            <a:solidFill>
              <a:srgbClr val="7F7F7F"/>
            </a:solidFill>
            <a:prstDash val="solid"/>
            <a:miter lim="800000"/>
            <a:headEnd len="sm" w="sm" type="none"/>
            <a:tailEnd len="sm" w="sm" type="none"/>
          </a:ln>
        </p:spPr>
      </p:cxnSp>
      <p:sp>
        <p:nvSpPr>
          <p:cNvPr id="261" name="Google Shape;261;p37"/>
          <p:cNvSpPr txBox="1"/>
          <p:nvPr>
            <p:ph idx="2" type="body"/>
          </p:nvPr>
        </p:nvSpPr>
        <p:spPr>
          <a:xfrm>
            <a:off x="8451604" y="650489"/>
            <a:ext cx="3197700" cy="4363800"/>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None/>
            </a:pPr>
            <a:r>
              <a:rPr b="1" lang="en-US" sz="3200"/>
              <a:t>Bioalcohol </a:t>
            </a:r>
            <a:endParaRPr b="1" sz="3200"/>
          </a:p>
          <a:p>
            <a:pPr indent="-266700" lvl="0" marL="228600" rtl="0" algn="l">
              <a:lnSpc>
                <a:spcPct val="90000"/>
              </a:lnSpc>
              <a:spcBef>
                <a:spcPts val="0"/>
              </a:spcBef>
              <a:spcAft>
                <a:spcPts val="0"/>
              </a:spcAft>
              <a:buClr>
                <a:schemeClr val="dk1"/>
              </a:buClr>
              <a:buSzPts val="2600"/>
              <a:buChar char="•"/>
            </a:pPr>
            <a:r>
              <a:rPr lang="en-US" sz="2600"/>
              <a:t>Alcohol as a fuel.  Its use allows powering vehicles without burning fossil fuels. </a:t>
            </a:r>
            <a:endParaRPr sz="2600"/>
          </a:p>
          <a:p>
            <a:pPr indent="-266700" lvl="0" marL="228600" rtl="0" algn="l">
              <a:lnSpc>
                <a:spcPct val="90000"/>
              </a:lnSpc>
              <a:spcBef>
                <a:spcPts val="0"/>
              </a:spcBef>
              <a:spcAft>
                <a:spcPts val="0"/>
              </a:spcAft>
              <a:buClr>
                <a:schemeClr val="dk1"/>
              </a:buClr>
              <a:buSzPts val="2600"/>
              <a:buChar char="•"/>
            </a:pPr>
            <a:r>
              <a:rPr lang="en-US" sz="2600"/>
              <a:t>Produced by plants and living things.</a:t>
            </a:r>
            <a:endParaRPr sz="3400"/>
          </a:p>
          <a:p>
            <a:pPr indent="-101600" lvl="0" marL="228600" rtl="0" algn="l">
              <a:lnSpc>
                <a:spcPct val="90000"/>
              </a:lnSpc>
              <a:spcBef>
                <a:spcPts val="1000"/>
              </a:spcBef>
              <a:spcAft>
                <a:spcPts val="0"/>
              </a:spcAft>
              <a:buClr>
                <a:schemeClr val="dk1"/>
              </a:buClr>
              <a:buSzPts val="2000"/>
              <a:buNone/>
            </a:pPr>
            <a:r>
              <a:t/>
            </a:r>
            <a:endParaRPr sz="2600"/>
          </a:p>
          <a:p>
            <a:pPr indent="-101600" lvl="0" marL="228600" rtl="0" algn="l">
              <a:lnSpc>
                <a:spcPct val="90000"/>
              </a:lnSpc>
              <a:spcBef>
                <a:spcPts val="1000"/>
              </a:spcBef>
              <a:spcAft>
                <a:spcPts val="0"/>
              </a:spcAft>
              <a:buClr>
                <a:schemeClr val="dk1"/>
              </a:buClr>
              <a:buSzPts val="2000"/>
              <a:buNone/>
            </a:pPr>
            <a:r>
              <a:t/>
            </a:r>
            <a:endParaRPr sz="2600"/>
          </a:p>
        </p:txBody>
      </p:sp>
      <p:sp>
        <p:nvSpPr>
          <p:cNvPr id="262" name="Google Shape;262;p37"/>
          <p:cNvSpPr txBox="1"/>
          <p:nvPr/>
        </p:nvSpPr>
        <p:spPr>
          <a:xfrm>
            <a:off x="117950" y="151650"/>
            <a:ext cx="1331100" cy="554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alibri"/>
                <a:ea typeface="Calibri"/>
                <a:cs typeface="Calibri"/>
                <a:sym typeface="Calibri"/>
              </a:rPr>
              <a:t>Req #2</a:t>
            </a:r>
            <a:endParaRPr b="1" sz="2400">
              <a:latin typeface="Calibri"/>
              <a:ea typeface="Calibri"/>
              <a:cs typeface="Calibri"/>
              <a:sym typeface="Calibri"/>
            </a:endParaRPr>
          </a:p>
        </p:txBody>
      </p:sp>
      <p:pic>
        <p:nvPicPr>
          <p:cNvPr id="263" name="Google Shape;263;p37"/>
          <p:cNvPicPr preferRelativeResize="0"/>
          <p:nvPr/>
        </p:nvPicPr>
        <p:blipFill>
          <a:blip r:embed="rId3">
            <a:alphaModFix/>
          </a:blip>
          <a:stretch>
            <a:fillRect/>
          </a:stretch>
        </p:blipFill>
        <p:spPr>
          <a:xfrm>
            <a:off x="3555375" y="4473125"/>
            <a:ext cx="2246275" cy="1488650"/>
          </a:xfrm>
          <a:prstGeom prst="rect">
            <a:avLst/>
          </a:prstGeom>
          <a:noFill/>
          <a:ln>
            <a:noFill/>
          </a:ln>
        </p:spPr>
      </p:pic>
      <p:pic>
        <p:nvPicPr>
          <p:cNvPr id="264" name="Google Shape;264;p37"/>
          <p:cNvPicPr preferRelativeResize="0"/>
          <p:nvPr/>
        </p:nvPicPr>
        <p:blipFill>
          <a:blip r:embed="rId4">
            <a:alphaModFix/>
          </a:blip>
          <a:stretch>
            <a:fillRect/>
          </a:stretch>
        </p:blipFill>
        <p:spPr>
          <a:xfrm>
            <a:off x="8278100" y="4194450"/>
            <a:ext cx="2046000" cy="2046000"/>
          </a:xfrm>
          <a:prstGeom prst="rect">
            <a:avLst/>
          </a:prstGeom>
          <a:noFill/>
          <a:ln>
            <a:noFill/>
          </a:ln>
        </p:spPr>
      </p:pic>
      <p:sp>
        <p:nvSpPr>
          <p:cNvPr id="265" name="Google Shape;265;p37"/>
          <p:cNvSpPr/>
          <p:nvPr/>
        </p:nvSpPr>
        <p:spPr>
          <a:xfrm>
            <a:off x="5343810" y="5325400"/>
            <a:ext cx="2786076" cy="1381752"/>
          </a:xfrm>
          <a:prstGeom prst="cloud">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300">
                <a:latin typeface="Permanent Marker"/>
                <a:ea typeface="Permanent Marker"/>
                <a:cs typeface="Permanent Marker"/>
                <a:sym typeface="Permanent Marker"/>
              </a:rPr>
              <a:t>Renewable!</a:t>
            </a:r>
            <a:endParaRPr b="1" sz="2300">
              <a:latin typeface="Permanent Marker"/>
              <a:ea typeface="Permanent Marker"/>
              <a:cs typeface="Permanent Marker"/>
              <a:sym typeface="Permanent Marker"/>
            </a:endParaRPr>
          </a:p>
        </p:txBody>
      </p:sp>
      <p:sp>
        <p:nvSpPr>
          <p:cNvPr id="266" name="Google Shape;266;p37"/>
          <p:cNvSpPr/>
          <p:nvPr/>
        </p:nvSpPr>
        <p:spPr>
          <a:xfrm>
            <a:off x="8863223" y="5325400"/>
            <a:ext cx="2786076" cy="1381752"/>
          </a:xfrm>
          <a:prstGeom prst="cloud">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300">
                <a:latin typeface="Permanent Marker"/>
                <a:ea typeface="Permanent Marker"/>
                <a:cs typeface="Permanent Marker"/>
                <a:sym typeface="Permanent Marker"/>
              </a:rPr>
              <a:t>Renewable!</a:t>
            </a:r>
            <a:endParaRPr b="1" sz="2300">
              <a:latin typeface="Permanent Marker"/>
              <a:ea typeface="Permanent Marker"/>
              <a:cs typeface="Permanent Marker"/>
              <a:sym typeface="Permanent Marke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0" name="Shape 270"/>
        <p:cNvGrpSpPr/>
        <p:nvPr/>
      </p:nvGrpSpPr>
      <p:grpSpPr>
        <a:xfrm>
          <a:off x="0" y="0"/>
          <a:ext cx="0" cy="0"/>
          <a:chOff x="0" y="0"/>
          <a:chExt cx="0" cy="0"/>
        </a:xfrm>
      </p:grpSpPr>
      <p:sp>
        <p:nvSpPr>
          <p:cNvPr id="271" name="Google Shape;271;p38"/>
          <p:cNvSpPr/>
          <p:nvPr/>
        </p:nvSpPr>
        <p:spPr>
          <a:xfrm>
            <a:off x="0" y="0"/>
            <a:ext cx="4059050" cy="6858000"/>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72" name="Google Shape;272;p38"/>
          <p:cNvSpPr txBox="1"/>
          <p:nvPr>
            <p:ph type="title"/>
          </p:nvPr>
        </p:nvSpPr>
        <p:spPr>
          <a:xfrm>
            <a:off x="838200" y="1412488"/>
            <a:ext cx="2899189" cy="436384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Alternative Fuels &amp; Benefits</a:t>
            </a:r>
            <a:endParaRPr sz="4000">
              <a:solidFill>
                <a:srgbClr val="FFFFFF"/>
              </a:solidFill>
            </a:endParaRPr>
          </a:p>
          <a:p>
            <a:pPr indent="0" lvl="0" marL="0" rtl="0" algn="l">
              <a:lnSpc>
                <a:spcPct val="90000"/>
              </a:lnSpc>
              <a:spcBef>
                <a:spcPts val="0"/>
              </a:spcBef>
              <a:spcAft>
                <a:spcPts val="0"/>
              </a:spcAft>
              <a:buClr>
                <a:srgbClr val="FFFFFF"/>
              </a:buClr>
              <a:buSzPts val="4000"/>
              <a:buFont typeface="Calibri"/>
              <a:buNone/>
            </a:pPr>
            <a:r>
              <a:t/>
            </a:r>
            <a:endParaRPr sz="4000">
              <a:solidFill>
                <a:srgbClr val="FFFFFF"/>
              </a:solidFill>
            </a:endParaRPr>
          </a:p>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Biodiesel</a:t>
            </a:r>
            <a:endParaRPr sz="4000">
              <a:solidFill>
                <a:srgbClr val="FFFFFF"/>
              </a:solidFill>
            </a:endParaRPr>
          </a:p>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&amp;</a:t>
            </a:r>
            <a:endParaRPr sz="4000">
              <a:solidFill>
                <a:srgbClr val="FFFFFF"/>
              </a:solidFill>
            </a:endParaRPr>
          </a:p>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Hydrogen</a:t>
            </a:r>
            <a:endParaRPr sz="4000">
              <a:solidFill>
                <a:srgbClr val="FFFFFF"/>
              </a:solidFill>
            </a:endParaRPr>
          </a:p>
        </p:txBody>
      </p:sp>
      <p:sp>
        <p:nvSpPr>
          <p:cNvPr id="273" name="Google Shape;273;p38"/>
          <p:cNvSpPr txBox="1"/>
          <p:nvPr>
            <p:ph idx="1" type="body"/>
          </p:nvPr>
        </p:nvSpPr>
        <p:spPr>
          <a:xfrm>
            <a:off x="4380855" y="650489"/>
            <a:ext cx="3427200" cy="4363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b="1" lang="en-US" sz="2900"/>
              <a:t>Biodiesel – </a:t>
            </a:r>
            <a:endParaRPr b="1" sz="2900"/>
          </a:p>
          <a:p>
            <a:pPr indent="-266700" lvl="0" marL="228600" rtl="0" algn="l">
              <a:lnSpc>
                <a:spcPct val="90000"/>
              </a:lnSpc>
              <a:spcBef>
                <a:spcPts val="0"/>
              </a:spcBef>
              <a:spcAft>
                <a:spcPts val="0"/>
              </a:spcAft>
              <a:buClr>
                <a:schemeClr val="dk1"/>
              </a:buClr>
              <a:buSzPts val="2600"/>
              <a:buChar char="•"/>
            </a:pPr>
            <a:r>
              <a:rPr lang="en-US" sz="2600"/>
              <a:t>Animal fat-based diesel fuel </a:t>
            </a:r>
            <a:endParaRPr sz="2600"/>
          </a:p>
          <a:p>
            <a:pPr indent="-266700" lvl="0" marL="228600" rtl="0" algn="l">
              <a:lnSpc>
                <a:spcPct val="90000"/>
              </a:lnSpc>
              <a:spcBef>
                <a:spcPts val="0"/>
              </a:spcBef>
              <a:spcAft>
                <a:spcPts val="0"/>
              </a:spcAft>
              <a:buClr>
                <a:schemeClr val="dk1"/>
              </a:buClr>
              <a:buSzPts val="2600"/>
              <a:buChar char="•"/>
            </a:pPr>
            <a:r>
              <a:rPr lang="en-US" sz="2600"/>
              <a:t>used to power conventional diesel engines.  </a:t>
            </a:r>
            <a:endParaRPr sz="2600"/>
          </a:p>
          <a:p>
            <a:pPr indent="-266700" lvl="0" marL="228600" rtl="0" algn="l">
              <a:lnSpc>
                <a:spcPct val="90000"/>
              </a:lnSpc>
              <a:spcBef>
                <a:spcPts val="0"/>
              </a:spcBef>
              <a:spcAft>
                <a:spcPts val="0"/>
              </a:spcAft>
              <a:buClr>
                <a:schemeClr val="dk1"/>
              </a:buClr>
              <a:buSzPts val="2600"/>
              <a:buChar char="•"/>
            </a:pPr>
            <a:r>
              <a:rPr lang="en-US" sz="2600"/>
              <a:t>It can be used to heat as well </a:t>
            </a:r>
            <a:endParaRPr sz="2600"/>
          </a:p>
          <a:p>
            <a:pPr indent="-266700" lvl="0" marL="228600" rtl="0" algn="l">
              <a:lnSpc>
                <a:spcPct val="90000"/>
              </a:lnSpc>
              <a:spcBef>
                <a:spcPts val="0"/>
              </a:spcBef>
              <a:spcAft>
                <a:spcPts val="0"/>
              </a:spcAft>
              <a:buClr>
                <a:schemeClr val="dk1"/>
              </a:buClr>
              <a:buSzPts val="2600"/>
              <a:buChar char="•"/>
            </a:pPr>
            <a:r>
              <a:rPr lang="en-US" sz="2600"/>
              <a:t>low-carbon producing agent.</a:t>
            </a:r>
            <a:endParaRPr sz="3400"/>
          </a:p>
        </p:txBody>
      </p:sp>
      <p:cxnSp>
        <p:nvCxnSpPr>
          <p:cNvPr id="274" name="Google Shape;274;p38"/>
          <p:cNvCxnSpPr/>
          <p:nvPr/>
        </p:nvCxnSpPr>
        <p:spPr>
          <a:xfrm>
            <a:off x="8129871" y="650488"/>
            <a:ext cx="0" cy="3657600"/>
          </a:xfrm>
          <a:prstGeom prst="straightConnector1">
            <a:avLst/>
          </a:prstGeom>
          <a:noFill/>
          <a:ln cap="flat" cmpd="sng" w="12700">
            <a:solidFill>
              <a:srgbClr val="7F7F7F"/>
            </a:solidFill>
            <a:prstDash val="solid"/>
            <a:miter lim="800000"/>
            <a:headEnd len="sm" w="sm" type="none"/>
            <a:tailEnd len="sm" w="sm" type="none"/>
          </a:ln>
        </p:spPr>
      </p:cxnSp>
      <p:sp>
        <p:nvSpPr>
          <p:cNvPr id="275" name="Google Shape;275;p38"/>
          <p:cNvSpPr txBox="1"/>
          <p:nvPr>
            <p:ph idx="2" type="body"/>
          </p:nvPr>
        </p:nvSpPr>
        <p:spPr>
          <a:xfrm>
            <a:off x="8451604" y="650489"/>
            <a:ext cx="3197700" cy="436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US" sz="2900"/>
              <a:t>Hydrogen – </a:t>
            </a:r>
            <a:endParaRPr b="1" sz="2900"/>
          </a:p>
          <a:p>
            <a:pPr indent="-266700" lvl="0" marL="228600" rtl="0" algn="l">
              <a:lnSpc>
                <a:spcPct val="90000"/>
              </a:lnSpc>
              <a:spcBef>
                <a:spcPts val="0"/>
              </a:spcBef>
              <a:spcAft>
                <a:spcPts val="0"/>
              </a:spcAft>
              <a:buClr>
                <a:schemeClr val="dk1"/>
              </a:buClr>
              <a:buSzPts val="2600"/>
              <a:buChar char="•"/>
            </a:pPr>
            <a:r>
              <a:rPr lang="en-US" sz="2600"/>
              <a:t>Most abundant molecule in the universe  </a:t>
            </a:r>
            <a:endParaRPr sz="2600"/>
          </a:p>
          <a:p>
            <a:pPr indent="-279400" lvl="0" marL="228600" rtl="0" algn="l">
              <a:spcBef>
                <a:spcPts val="0"/>
              </a:spcBef>
              <a:spcAft>
                <a:spcPts val="0"/>
              </a:spcAft>
              <a:buSzPts val="2600"/>
              <a:buChar char="•"/>
            </a:pPr>
            <a:r>
              <a:rPr lang="en-US" sz="2600"/>
              <a:t>It can be used to power boats and airplanes. </a:t>
            </a:r>
            <a:endParaRPr sz="2600"/>
          </a:p>
          <a:p>
            <a:pPr indent="-266700" lvl="0" marL="228600" rtl="0" algn="l">
              <a:lnSpc>
                <a:spcPct val="90000"/>
              </a:lnSpc>
              <a:spcBef>
                <a:spcPts val="0"/>
              </a:spcBef>
              <a:spcAft>
                <a:spcPts val="0"/>
              </a:spcAft>
              <a:buClr>
                <a:schemeClr val="dk1"/>
              </a:buClr>
              <a:buSzPts val="2600"/>
              <a:buChar char="•"/>
            </a:pPr>
            <a:r>
              <a:rPr lang="en-US" sz="2600"/>
              <a:t>produces zero emissions of carbon monoxide </a:t>
            </a:r>
            <a:endParaRPr sz="2600"/>
          </a:p>
          <a:p>
            <a:pPr indent="-266700" lvl="0" marL="228600" rtl="0" algn="l">
              <a:lnSpc>
                <a:spcPct val="90000"/>
              </a:lnSpc>
              <a:spcBef>
                <a:spcPts val="0"/>
              </a:spcBef>
              <a:spcAft>
                <a:spcPts val="0"/>
              </a:spcAft>
              <a:buClr>
                <a:schemeClr val="dk1"/>
              </a:buClr>
              <a:buSzPts val="2600"/>
              <a:buChar char="•"/>
            </a:pPr>
            <a:r>
              <a:rPr lang="en-US" sz="2600"/>
              <a:t>Highly combustible in engines.  </a:t>
            </a:r>
            <a:endParaRPr sz="2600"/>
          </a:p>
        </p:txBody>
      </p:sp>
      <p:sp>
        <p:nvSpPr>
          <p:cNvPr id="276" name="Google Shape;276;p38"/>
          <p:cNvSpPr txBox="1"/>
          <p:nvPr/>
        </p:nvSpPr>
        <p:spPr>
          <a:xfrm>
            <a:off x="117950" y="151650"/>
            <a:ext cx="1331100" cy="554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alibri"/>
                <a:ea typeface="Calibri"/>
                <a:cs typeface="Calibri"/>
                <a:sym typeface="Calibri"/>
              </a:rPr>
              <a:t>Req #2</a:t>
            </a:r>
            <a:endParaRPr b="1" sz="2400">
              <a:latin typeface="Calibri"/>
              <a:ea typeface="Calibri"/>
              <a:cs typeface="Calibri"/>
              <a:sym typeface="Calibri"/>
            </a:endParaRPr>
          </a:p>
        </p:txBody>
      </p:sp>
      <p:pic>
        <p:nvPicPr>
          <p:cNvPr id="277" name="Google Shape;277;p38"/>
          <p:cNvPicPr preferRelativeResize="0"/>
          <p:nvPr/>
        </p:nvPicPr>
        <p:blipFill>
          <a:blip r:embed="rId3">
            <a:alphaModFix/>
          </a:blip>
          <a:stretch>
            <a:fillRect/>
          </a:stretch>
        </p:blipFill>
        <p:spPr>
          <a:xfrm>
            <a:off x="4380850" y="4308100"/>
            <a:ext cx="2095700" cy="2095700"/>
          </a:xfrm>
          <a:prstGeom prst="rect">
            <a:avLst/>
          </a:prstGeom>
          <a:noFill/>
          <a:ln>
            <a:noFill/>
          </a:ln>
        </p:spPr>
      </p:pic>
      <p:sp>
        <p:nvSpPr>
          <p:cNvPr id="278" name="Google Shape;278;p38"/>
          <p:cNvSpPr/>
          <p:nvPr/>
        </p:nvSpPr>
        <p:spPr>
          <a:xfrm>
            <a:off x="5553135" y="5476250"/>
            <a:ext cx="2786076" cy="1381752"/>
          </a:xfrm>
          <a:prstGeom prst="cloud">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300">
                <a:latin typeface="Permanent Marker"/>
                <a:ea typeface="Permanent Marker"/>
                <a:cs typeface="Permanent Marker"/>
                <a:sym typeface="Permanent Marker"/>
              </a:rPr>
              <a:t>Renewable!</a:t>
            </a:r>
            <a:endParaRPr b="1" sz="2300">
              <a:latin typeface="Permanent Marker"/>
              <a:ea typeface="Permanent Marker"/>
              <a:cs typeface="Permanent Marker"/>
              <a:sym typeface="Permanent Marker"/>
            </a:endParaRPr>
          </a:p>
        </p:txBody>
      </p:sp>
      <p:pic>
        <p:nvPicPr>
          <p:cNvPr id="279" name="Google Shape;279;p38"/>
          <p:cNvPicPr preferRelativeResize="0"/>
          <p:nvPr/>
        </p:nvPicPr>
        <p:blipFill>
          <a:blip r:embed="rId4">
            <a:alphaModFix/>
          </a:blip>
          <a:stretch>
            <a:fillRect/>
          </a:stretch>
        </p:blipFill>
        <p:spPr>
          <a:xfrm>
            <a:off x="10061150" y="4796275"/>
            <a:ext cx="1808975" cy="1808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3" name="Shape 283"/>
        <p:cNvGrpSpPr/>
        <p:nvPr/>
      </p:nvGrpSpPr>
      <p:grpSpPr>
        <a:xfrm>
          <a:off x="0" y="0"/>
          <a:ext cx="0" cy="0"/>
          <a:chOff x="0" y="0"/>
          <a:chExt cx="0" cy="0"/>
        </a:xfrm>
      </p:grpSpPr>
      <p:sp>
        <p:nvSpPr>
          <p:cNvPr id="284" name="Google Shape;284;p39"/>
          <p:cNvSpPr/>
          <p:nvPr/>
        </p:nvSpPr>
        <p:spPr>
          <a:xfrm>
            <a:off x="0" y="0"/>
            <a:ext cx="4059050" cy="6858000"/>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85" name="Google Shape;285;p39"/>
          <p:cNvSpPr txBox="1"/>
          <p:nvPr>
            <p:ph type="title"/>
          </p:nvPr>
        </p:nvSpPr>
        <p:spPr>
          <a:xfrm>
            <a:off x="838200" y="1412488"/>
            <a:ext cx="2899189" cy="436384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Alternative Fuels &amp; Benefits</a:t>
            </a:r>
            <a:endParaRPr sz="4000">
              <a:solidFill>
                <a:srgbClr val="FFFFFF"/>
              </a:solidFill>
            </a:endParaRPr>
          </a:p>
          <a:p>
            <a:pPr indent="0" lvl="0" marL="0" rtl="0" algn="l">
              <a:lnSpc>
                <a:spcPct val="90000"/>
              </a:lnSpc>
              <a:spcBef>
                <a:spcPts val="0"/>
              </a:spcBef>
              <a:spcAft>
                <a:spcPts val="0"/>
              </a:spcAft>
              <a:buClr>
                <a:srgbClr val="FFFFFF"/>
              </a:buClr>
              <a:buSzPts val="4000"/>
              <a:buFont typeface="Calibri"/>
              <a:buNone/>
            </a:pPr>
            <a:r>
              <a:t/>
            </a:r>
            <a:endParaRPr sz="4000">
              <a:solidFill>
                <a:srgbClr val="FFFFFF"/>
              </a:solidFill>
            </a:endParaRPr>
          </a:p>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Methanol</a:t>
            </a:r>
            <a:endParaRPr sz="4000">
              <a:solidFill>
                <a:srgbClr val="FFFFFF"/>
              </a:solidFill>
            </a:endParaRPr>
          </a:p>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&amp;</a:t>
            </a:r>
            <a:endParaRPr sz="4000">
              <a:solidFill>
                <a:srgbClr val="FFFFFF"/>
              </a:solidFill>
            </a:endParaRPr>
          </a:p>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Natural Gas</a:t>
            </a:r>
            <a:endParaRPr sz="4000">
              <a:solidFill>
                <a:srgbClr val="FFFFFF"/>
              </a:solidFill>
            </a:endParaRPr>
          </a:p>
        </p:txBody>
      </p:sp>
      <p:sp>
        <p:nvSpPr>
          <p:cNvPr id="286" name="Google Shape;286;p39"/>
          <p:cNvSpPr txBox="1"/>
          <p:nvPr>
            <p:ph idx="1" type="body"/>
          </p:nvPr>
        </p:nvSpPr>
        <p:spPr>
          <a:xfrm>
            <a:off x="4380855" y="726689"/>
            <a:ext cx="3427200" cy="436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US" sz="2900"/>
              <a:t>Methanol – </a:t>
            </a:r>
            <a:endParaRPr b="1" sz="2900"/>
          </a:p>
          <a:p>
            <a:pPr indent="-266700" lvl="0" marL="228600" rtl="0" algn="l">
              <a:lnSpc>
                <a:spcPct val="90000"/>
              </a:lnSpc>
              <a:spcBef>
                <a:spcPts val="0"/>
              </a:spcBef>
              <a:spcAft>
                <a:spcPts val="0"/>
              </a:spcAft>
              <a:buClr>
                <a:schemeClr val="dk1"/>
              </a:buClr>
              <a:buSzPts val="2600"/>
              <a:buChar char="•"/>
            </a:pPr>
            <a:r>
              <a:rPr lang="en-US" sz="2600"/>
              <a:t>Used in racing because of its high octane rating compared to traditional petrol</a:t>
            </a:r>
            <a:endParaRPr sz="2600"/>
          </a:p>
          <a:p>
            <a:pPr indent="-266700" lvl="0" marL="228600" rtl="0" algn="l">
              <a:lnSpc>
                <a:spcPct val="90000"/>
              </a:lnSpc>
              <a:spcBef>
                <a:spcPts val="0"/>
              </a:spcBef>
              <a:spcAft>
                <a:spcPts val="0"/>
              </a:spcAft>
              <a:buClr>
                <a:schemeClr val="dk1"/>
              </a:buClr>
              <a:buSzPts val="2600"/>
              <a:buChar char="•"/>
            </a:pPr>
            <a:r>
              <a:rPr lang="en-US" sz="2600"/>
              <a:t> From methane, carbon dioxide, or synthetic gas</a:t>
            </a:r>
            <a:endParaRPr sz="2600"/>
          </a:p>
          <a:p>
            <a:pPr indent="-266700" lvl="0" marL="228600" rtl="0" algn="l">
              <a:lnSpc>
                <a:spcPct val="90000"/>
              </a:lnSpc>
              <a:spcBef>
                <a:spcPts val="0"/>
              </a:spcBef>
              <a:spcAft>
                <a:spcPts val="0"/>
              </a:spcAft>
              <a:buClr>
                <a:schemeClr val="dk1"/>
              </a:buClr>
              <a:buSzPts val="2600"/>
              <a:buChar char="•"/>
            </a:pPr>
            <a:r>
              <a:rPr lang="en-US" sz="2600"/>
              <a:t>Costs less to make</a:t>
            </a:r>
            <a:endParaRPr sz="2600"/>
          </a:p>
          <a:p>
            <a:pPr indent="-266700" lvl="0" marL="228600" rtl="0" algn="l">
              <a:lnSpc>
                <a:spcPct val="90000"/>
              </a:lnSpc>
              <a:spcBef>
                <a:spcPts val="0"/>
              </a:spcBef>
              <a:spcAft>
                <a:spcPts val="0"/>
              </a:spcAft>
              <a:buClr>
                <a:schemeClr val="dk1"/>
              </a:buClr>
              <a:buSzPts val="2600"/>
              <a:buChar char="•"/>
            </a:pPr>
            <a:r>
              <a:rPr lang="en-US" sz="2600"/>
              <a:t>Reduces carbon emissions</a:t>
            </a:r>
            <a:endParaRPr sz="2600"/>
          </a:p>
        </p:txBody>
      </p:sp>
      <p:cxnSp>
        <p:nvCxnSpPr>
          <p:cNvPr id="287" name="Google Shape;287;p39"/>
          <p:cNvCxnSpPr/>
          <p:nvPr/>
        </p:nvCxnSpPr>
        <p:spPr>
          <a:xfrm>
            <a:off x="8129871" y="726688"/>
            <a:ext cx="0" cy="3657600"/>
          </a:xfrm>
          <a:prstGeom prst="straightConnector1">
            <a:avLst/>
          </a:prstGeom>
          <a:noFill/>
          <a:ln cap="flat" cmpd="sng" w="12700">
            <a:solidFill>
              <a:srgbClr val="7F7F7F"/>
            </a:solidFill>
            <a:prstDash val="solid"/>
            <a:miter lim="800000"/>
            <a:headEnd len="sm" w="sm" type="none"/>
            <a:tailEnd len="sm" w="sm" type="none"/>
          </a:ln>
        </p:spPr>
      </p:cxnSp>
      <p:sp>
        <p:nvSpPr>
          <p:cNvPr id="288" name="Google Shape;288;p39"/>
          <p:cNvSpPr txBox="1"/>
          <p:nvPr>
            <p:ph idx="2" type="body"/>
          </p:nvPr>
        </p:nvSpPr>
        <p:spPr>
          <a:xfrm>
            <a:off x="8451604" y="726689"/>
            <a:ext cx="3197700" cy="4363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b="1" lang="en-US" sz="2900"/>
              <a:t>Natural Gas – </a:t>
            </a:r>
            <a:endParaRPr b="1" sz="2900"/>
          </a:p>
          <a:p>
            <a:pPr indent="-266700" lvl="0" marL="228600" rtl="0" algn="l">
              <a:lnSpc>
                <a:spcPct val="90000"/>
              </a:lnSpc>
              <a:spcBef>
                <a:spcPts val="0"/>
              </a:spcBef>
              <a:spcAft>
                <a:spcPts val="0"/>
              </a:spcAft>
              <a:buClr>
                <a:schemeClr val="dk1"/>
              </a:buClr>
              <a:buSzPts val="2600"/>
              <a:buChar char="•"/>
            </a:pPr>
            <a:r>
              <a:rPr lang="en-US" sz="2600"/>
              <a:t>It can be used for heating, cooking and to generate electricity.  </a:t>
            </a:r>
            <a:endParaRPr sz="2600"/>
          </a:p>
          <a:p>
            <a:pPr indent="-266700" lvl="0" marL="228600" rtl="0" algn="l">
              <a:lnSpc>
                <a:spcPct val="90000"/>
              </a:lnSpc>
              <a:spcBef>
                <a:spcPts val="0"/>
              </a:spcBef>
              <a:spcAft>
                <a:spcPts val="0"/>
              </a:spcAft>
              <a:buClr>
                <a:schemeClr val="dk1"/>
              </a:buClr>
              <a:buSzPts val="2600"/>
              <a:buChar char="•"/>
            </a:pPr>
            <a:r>
              <a:rPr lang="en-US" sz="2600"/>
              <a:t>compressed or liquified forms can fuel automobiles</a:t>
            </a:r>
            <a:endParaRPr sz="2600"/>
          </a:p>
          <a:p>
            <a:pPr indent="-279400" lvl="0" marL="228600" rtl="0" algn="l">
              <a:spcBef>
                <a:spcPts val="0"/>
              </a:spcBef>
              <a:spcAft>
                <a:spcPts val="0"/>
              </a:spcAft>
              <a:buSzPts val="2600"/>
              <a:buChar char="•"/>
            </a:pPr>
            <a:r>
              <a:rPr lang="en-US" sz="2600"/>
              <a:t>Made mostly of methane.</a:t>
            </a:r>
            <a:endParaRPr sz="2600"/>
          </a:p>
          <a:p>
            <a:pPr indent="-279400" lvl="0" marL="228600" rtl="0" algn="l">
              <a:spcBef>
                <a:spcPts val="0"/>
              </a:spcBef>
              <a:spcAft>
                <a:spcPts val="0"/>
              </a:spcAft>
              <a:buSzPts val="2600"/>
              <a:buChar char="•"/>
            </a:pPr>
            <a:r>
              <a:rPr lang="en-US" sz="2600"/>
              <a:t>Very clean  burning </a:t>
            </a:r>
            <a:endParaRPr sz="2600"/>
          </a:p>
        </p:txBody>
      </p:sp>
      <p:sp>
        <p:nvSpPr>
          <p:cNvPr id="289" name="Google Shape;289;p39"/>
          <p:cNvSpPr txBox="1"/>
          <p:nvPr/>
        </p:nvSpPr>
        <p:spPr>
          <a:xfrm>
            <a:off x="117950" y="151650"/>
            <a:ext cx="1331100" cy="554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alibri"/>
                <a:ea typeface="Calibri"/>
                <a:cs typeface="Calibri"/>
                <a:sym typeface="Calibri"/>
              </a:rPr>
              <a:t>Req #2</a:t>
            </a:r>
            <a:endParaRPr b="1" sz="2400">
              <a:latin typeface="Calibri"/>
              <a:ea typeface="Calibri"/>
              <a:cs typeface="Calibri"/>
              <a:sym typeface="Calibri"/>
            </a:endParaRPr>
          </a:p>
        </p:txBody>
      </p:sp>
      <p:sp>
        <p:nvSpPr>
          <p:cNvPr id="290" name="Google Shape;290;p39"/>
          <p:cNvSpPr/>
          <p:nvPr/>
        </p:nvSpPr>
        <p:spPr>
          <a:xfrm>
            <a:off x="5262824" y="5027125"/>
            <a:ext cx="2899152" cy="1146636"/>
          </a:xfrm>
          <a:prstGeom prst="cloud">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300">
                <a:latin typeface="Permanent Marker"/>
                <a:ea typeface="Permanent Marker"/>
                <a:cs typeface="Permanent Marker"/>
                <a:sym typeface="Permanent Marker"/>
              </a:rPr>
              <a:t>Can Be </a:t>
            </a:r>
            <a:r>
              <a:rPr b="1" lang="en-US" sz="2300">
                <a:latin typeface="Permanent Marker"/>
                <a:ea typeface="Permanent Marker"/>
                <a:cs typeface="Permanent Marker"/>
                <a:sym typeface="Permanent Marker"/>
              </a:rPr>
              <a:t>Renewable!</a:t>
            </a:r>
            <a:endParaRPr b="1" sz="2300">
              <a:latin typeface="Permanent Marker"/>
              <a:ea typeface="Permanent Marker"/>
              <a:cs typeface="Permanent Marker"/>
              <a:sym typeface="Permanent Marker"/>
            </a:endParaRPr>
          </a:p>
        </p:txBody>
      </p:sp>
      <p:pic>
        <p:nvPicPr>
          <p:cNvPr id="291" name="Google Shape;291;p39"/>
          <p:cNvPicPr preferRelativeResize="0"/>
          <p:nvPr/>
        </p:nvPicPr>
        <p:blipFill>
          <a:blip r:embed="rId3">
            <a:alphaModFix/>
          </a:blip>
          <a:stretch>
            <a:fillRect/>
          </a:stretch>
        </p:blipFill>
        <p:spPr>
          <a:xfrm>
            <a:off x="2366750" y="5630359"/>
            <a:ext cx="4093300" cy="1006952"/>
          </a:xfrm>
          <a:prstGeom prst="rect">
            <a:avLst/>
          </a:prstGeom>
          <a:noFill/>
          <a:ln>
            <a:noFill/>
          </a:ln>
        </p:spPr>
      </p:pic>
      <p:sp>
        <p:nvSpPr>
          <p:cNvPr id="292" name="Google Shape;292;p39"/>
          <p:cNvSpPr/>
          <p:nvPr/>
        </p:nvSpPr>
        <p:spPr>
          <a:xfrm>
            <a:off x="9191299" y="4756400"/>
            <a:ext cx="2899152" cy="1230876"/>
          </a:xfrm>
          <a:prstGeom prst="cloud">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300">
                <a:latin typeface="Permanent Marker"/>
                <a:ea typeface="Permanent Marker"/>
                <a:cs typeface="Permanent Marker"/>
                <a:sym typeface="Permanent Marker"/>
              </a:rPr>
              <a:t>Can Be </a:t>
            </a:r>
            <a:r>
              <a:rPr b="1" lang="en-US" sz="2300">
                <a:latin typeface="Permanent Marker"/>
                <a:ea typeface="Permanent Marker"/>
                <a:cs typeface="Permanent Marker"/>
                <a:sym typeface="Permanent Marker"/>
              </a:rPr>
              <a:t>Renewable!</a:t>
            </a:r>
            <a:endParaRPr b="1" sz="2300">
              <a:latin typeface="Permanent Marker"/>
              <a:ea typeface="Permanent Marker"/>
              <a:cs typeface="Permanent Marker"/>
              <a:sym typeface="Permanent Marker"/>
            </a:endParaRPr>
          </a:p>
        </p:txBody>
      </p:sp>
      <p:pic>
        <p:nvPicPr>
          <p:cNvPr id="293" name="Google Shape;293;p39"/>
          <p:cNvPicPr preferRelativeResize="0"/>
          <p:nvPr/>
        </p:nvPicPr>
        <p:blipFill>
          <a:blip r:embed="rId4">
            <a:alphaModFix/>
          </a:blip>
          <a:stretch>
            <a:fillRect/>
          </a:stretch>
        </p:blipFill>
        <p:spPr>
          <a:xfrm>
            <a:off x="7937625" y="5361279"/>
            <a:ext cx="2273174" cy="14586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7" name="Shape 297"/>
        <p:cNvGrpSpPr/>
        <p:nvPr/>
      </p:nvGrpSpPr>
      <p:grpSpPr>
        <a:xfrm>
          <a:off x="0" y="0"/>
          <a:ext cx="0" cy="0"/>
          <a:chOff x="0" y="0"/>
          <a:chExt cx="0" cy="0"/>
        </a:xfrm>
      </p:grpSpPr>
      <p:sp>
        <p:nvSpPr>
          <p:cNvPr id="298" name="Google Shape;298;p40"/>
          <p:cNvSpPr/>
          <p:nvPr/>
        </p:nvSpPr>
        <p:spPr>
          <a:xfrm>
            <a:off x="0" y="0"/>
            <a:ext cx="4059000" cy="6858000"/>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99" name="Google Shape;299;p40"/>
          <p:cNvSpPr txBox="1"/>
          <p:nvPr>
            <p:ph type="title"/>
          </p:nvPr>
        </p:nvSpPr>
        <p:spPr>
          <a:xfrm>
            <a:off x="838200" y="1412488"/>
            <a:ext cx="2899200" cy="4363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Alternative Fuels &amp; Benefits</a:t>
            </a:r>
            <a:endParaRPr sz="4000">
              <a:solidFill>
                <a:srgbClr val="FFFFFF"/>
              </a:solidFill>
            </a:endParaRPr>
          </a:p>
          <a:p>
            <a:pPr indent="0" lvl="0" marL="0" rtl="0" algn="l">
              <a:lnSpc>
                <a:spcPct val="90000"/>
              </a:lnSpc>
              <a:spcBef>
                <a:spcPts val="0"/>
              </a:spcBef>
              <a:spcAft>
                <a:spcPts val="0"/>
              </a:spcAft>
              <a:buClr>
                <a:srgbClr val="FFFFFF"/>
              </a:buClr>
              <a:buSzPts val="4000"/>
              <a:buFont typeface="Calibri"/>
              <a:buNone/>
            </a:pPr>
            <a:r>
              <a:t/>
            </a:r>
            <a:endParaRPr sz="4000">
              <a:solidFill>
                <a:srgbClr val="FFFFFF"/>
              </a:solidFill>
            </a:endParaRPr>
          </a:p>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Non-Fossil Methane &amp; Nuclear</a:t>
            </a:r>
            <a:endParaRPr sz="4000">
              <a:solidFill>
                <a:srgbClr val="FFFFFF"/>
              </a:solidFill>
            </a:endParaRPr>
          </a:p>
        </p:txBody>
      </p:sp>
      <p:sp>
        <p:nvSpPr>
          <p:cNvPr id="300" name="Google Shape;300;p40"/>
          <p:cNvSpPr txBox="1"/>
          <p:nvPr>
            <p:ph idx="1" type="body"/>
          </p:nvPr>
        </p:nvSpPr>
        <p:spPr>
          <a:xfrm>
            <a:off x="4380850" y="650500"/>
            <a:ext cx="3589200" cy="4363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b="1" lang="en-US" sz="2900"/>
              <a:t>Non Fossil Methane –</a:t>
            </a:r>
            <a:r>
              <a:rPr lang="en-US" sz="2900"/>
              <a:t> </a:t>
            </a:r>
            <a:endParaRPr sz="2900"/>
          </a:p>
          <a:p>
            <a:pPr indent="-266700" lvl="0" marL="228600" rtl="0" algn="l">
              <a:lnSpc>
                <a:spcPct val="90000"/>
              </a:lnSpc>
              <a:spcBef>
                <a:spcPts val="0"/>
              </a:spcBef>
              <a:spcAft>
                <a:spcPts val="0"/>
              </a:spcAft>
              <a:buClr>
                <a:schemeClr val="dk1"/>
              </a:buClr>
              <a:buSzPts val="2600"/>
              <a:buChar char="•"/>
            </a:pPr>
            <a:r>
              <a:rPr lang="en-US" sz="2600"/>
              <a:t>Generated from trash and wastewater</a:t>
            </a:r>
            <a:endParaRPr sz="2600"/>
          </a:p>
          <a:p>
            <a:pPr indent="-266700" lvl="0" marL="228600" rtl="0" algn="l">
              <a:lnSpc>
                <a:spcPct val="90000"/>
              </a:lnSpc>
              <a:spcBef>
                <a:spcPts val="0"/>
              </a:spcBef>
              <a:spcAft>
                <a:spcPts val="0"/>
              </a:spcAft>
              <a:buClr>
                <a:schemeClr val="dk1"/>
              </a:buClr>
              <a:buSzPts val="2600"/>
              <a:buChar char="•"/>
            </a:pPr>
            <a:r>
              <a:rPr lang="en-US" sz="2600"/>
              <a:t>Generates heat while producing less carbon dioxide</a:t>
            </a:r>
            <a:endParaRPr sz="2600"/>
          </a:p>
        </p:txBody>
      </p:sp>
      <p:cxnSp>
        <p:nvCxnSpPr>
          <p:cNvPr id="301" name="Google Shape;301;p40"/>
          <p:cNvCxnSpPr/>
          <p:nvPr/>
        </p:nvCxnSpPr>
        <p:spPr>
          <a:xfrm>
            <a:off x="8129871" y="650488"/>
            <a:ext cx="0" cy="3657600"/>
          </a:xfrm>
          <a:prstGeom prst="straightConnector1">
            <a:avLst/>
          </a:prstGeom>
          <a:noFill/>
          <a:ln cap="flat" cmpd="sng" w="12700">
            <a:solidFill>
              <a:srgbClr val="7F7F7F"/>
            </a:solidFill>
            <a:prstDash val="solid"/>
            <a:miter lim="800000"/>
            <a:headEnd len="sm" w="sm" type="none"/>
            <a:tailEnd len="sm" w="sm" type="none"/>
          </a:ln>
        </p:spPr>
      </p:cxnSp>
      <p:sp>
        <p:nvSpPr>
          <p:cNvPr id="302" name="Google Shape;302;p40"/>
          <p:cNvSpPr txBox="1"/>
          <p:nvPr>
            <p:ph idx="2" type="body"/>
          </p:nvPr>
        </p:nvSpPr>
        <p:spPr>
          <a:xfrm>
            <a:off x="8451604" y="650489"/>
            <a:ext cx="3197700" cy="4363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b="1" lang="en-US" sz="2900"/>
              <a:t>Nuclear Power – </a:t>
            </a:r>
            <a:endParaRPr b="1" sz="2900"/>
          </a:p>
          <a:p>
            <a:pPr indent="-266700" lvl="0" marL="228600" rtl="0" algn="l">
              <a:lnSpc>
                <a:spcPct val="90000"/>
              </a:lnSpc>
              <a:spcBef>
                <a:spcPts val="0"/>
              </a:spcBef>
              <a:spcAft>
                <a:spcPts val="0"/>
              </a:spcAft>
              <a:buClr>
                <a:schemeClr val="dk1"/>
              </a:buClr>
              <a:buSzPts val="2600"/>
              <a:buChar char="•"/>
            </a:pPr>
            <a:r>
              <a:rPr lang="en-US" sz="2600"/>
              <a:t>uses nuclear fission to release large amounts of energy.  </a:t>
            </a:r>
            <a:endParaRPr sz="2600"/>
          </a:p>
          <a:p>
            <a:pPr indent="-266700" lvl="0" marL="228600" rtl="0" algn="l">
              <a:lnSpc>
                <a:spcPct val="90000"/>
              </a:lnSpc>
              <a:spcBef>
                <a:spcPts val="0"/>
              </a:spcBef>
              <a:spcAft>
                <a:spcPts val="0"/>
              </a:spcAft>
              <a:buSzPts val="2600"/>
              <a:buChar char="•"/>
            </a:pPr>
            <a:r>
              <a:rPr lang="en-US" sz="2600"/>
              <a:t>Huge amounts of power with no carbon footprint.</a:t>
            </a:r>
            <a:endParaRPr sz="2600"/>
          </a:p>
        </p:txBody>
      </p:sp>
      <p:sp>
        <p:nvSpPr>
          <p:cNvPr id="303" name="Google Shape;303;p40"/>
          <p:cNvSpPr txBox="1"/>
          <p:nvPr/>
        </p:nvSpPr>
        <p:spPr>
          <a:xfrm>
            <a:off x="117950" y="151650"/>
            <a:ext cx="1331100" cy="554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alibri"/>
                <a:ea typeface="Calibri"/>
                <a:cs typeface="Calibri"/>
                <a:sym typeface="Calibri"/>
              </a:rPr>
              <a:t>Req #</a:t>
            </a:r>
            <a:endParaRPr b="1" sz="2400">
              <a:latin typeface="Calibri"/>
              <a:ea typeface="Calibri"/>
              <a:cs typeface="Calibri"/>
              <a:sym typeface="Calibri"/>
            </a:endParaRPr>
          </a:p>
        </p:txBody>
      </p:sp>
      <p:pic>
        <p:nvPicPr>
          <p:cNvPr id="304" name="Google Shape;304;p40"/>
          <p:cNvPicPr preferRelativeResize="0"/>
          <p:nvPr/>
        </p:nvPicPr>
        <p:blipFill>
          <a:blip r:embed="rId3">
            <a:alphaModFix/>
          </a:blip>
          <a:stretch>
            <a:fillRect/>
          </a:stretch>
        </p:blipFill>
        <p:spPr>
          <a:xfrm>
            <a:off x="5352363" y="4566350"/>
            <a:ext cx="1805875" cy="1920926"/>
          </a:xfrm>
          <a:prstGeom prst="rect">
            <a:avLst/>
          </a:prstGeom>
          <a:noFill/>
          <a:ln>
            <a:noFill/>
          </a:ln>
        </p:spPr>
      </p:pic>
      <p:pic>
        <p:nvPicPr>
          <p:cNvPr id="305" name="Google Shape;305;p40"/>
          <p:cNvPicPr preferRelativeResize="0"/>
          <p:nvPr/>
        </p:nvPicPr>
        <p:blipFill>
          <a:blip r:embed="rId4">
            <a:alphaModFix/>
          </a:blip>
          <a:stretch>
            <a:fillRect/>
          </a:stretch>
        </p:blipFill>
        <p:spPr>
          <a:xfrm>
            <a:off x="9013460" y="4566350"/>
            <a:ext cx="2073981" cy="2074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9" name="Shape 309"/>
        <p:cNvGrpSpPr/>
        <p:nvPr/>
      </p:nvGrpSpPr>
      <p:grpSpPr>
        <a:xfrm>
          <a:off x="0" y="0"/>
          <a:ext cx="0" cy="0"/>
          <a:chOff x="0" y="0"/>
          <a:chExt cx="0" cy="0"/>
        </a:xfrm>
      </p:grpSpPr>
      <p:sp>
        <p:nvSpPr>
          <p:cNvPr id="310" name="Google Shape;310;p41"/>
          <p:cNvSpPr/>
          <p:nvPr/>
        </p:nvSpPr>
        <p:spPr>
          <a:xfrm>
            <a:off x="0" y="0"/>
            <a:ext cx="4059050" cy="6858000"/>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11" name="Google Shape;311;p41"/>
          <p:cNvSpPr txBox="1"/>
          <p:nvPr>
            <p:ph type="title"/>
          </p:nvPr>
        </p:nvSpPr>
        <p:spPr>
          <a:xfrm>
            <a:off x="838200" y="1412501"/>
            <a:ext cx="2899200" cy="4822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Alternative Fuels &amp; Benefits</a:t>
            </a:r>
            <a:endParaRPr sz="4000">
              <a:solidFill>
                <a:srgbClr val="FFFFFF"/>
              </a:solidFill>
            </a:endParaRPr>
          </a:p>
          <a:p>
            <a:pPr indent="0" lvl="0" marL="0" rtl="0" algn="l">
              <a:lnSpc>
                <a:spcPct val="90000"/>
              </a:lnSpc>
              <a:spcBef>
                <a:spcPts val="0"/>
              </a:spcBef>
              <a:spcAft>
                <a:spcPts val="0"/>
              </a:spcAft>
              <a:buClr>
                <a:srgbClr val="FFFFFF"/>
              </a:buClr>
              <a:buSzPts val="4000"/>
              <a:buFont typeface="Calibri"/>
              <a:buNone/>
            </a:pPr>
            <a:r>
              <a:t/>
            </a:r>
            <a:endParaRPr sz="4000">
              <a:solidFill>
                <a:srgbClr val="FFFFFF"/>
              </a:solidFill>
            </a:endParaRPr>
          </a:p>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Propane</a:t>
            </a:r>
            <a:endParaRPr sz="4000">
              <a:solidFill>
                <a:srgbClr val="FFFFFF"/>
              </a:solidFill>
            </a:endParaRPr>
          </a:p>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&amp;</a:t>
            </a:r>
            <a:endParaRPr sz="4000">
              <a:solidFill>
                <a:srgbClr val="FFFFFF"/>
              </a:solidFill>
            </a:endParaRPr>
          </a:p>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Vegetable Oil</a:t>
            </a:r>
            <a:endParaRPr sz="4000">
              <a:solidFill>
                <a:srgbClr val="FFFFFF"/>
              </a:solidFill>
            </a:endParaRPr>
          </a:p>
        </p:txBody>
      </p:sp>
      <p:sp>
        <p:nvSpPr>
          <p:cNvPr id="312" name="Google Shape;312;p41"/>
          <p:cNvSpPr txBox="1"/>
          <p:nvPr>
            <p:ph idx="1" type="body"/>
          </p:nvPr>
        </p:nvSpPr>
        <p:spPr>
          <a:xfrm>
            <a:off x="4380855" y="650489"/>
            <a:ext cx="3427200" cy="4363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b="1" lang="en-US" sz="2900"/>
              <a:t>Propane –</a:t>
            </a:r>
            <a:endParaRPr b="1" sz="2900"/>
          </a:p>
          <a:p>
            <a:pPr indent="-266700" lvl="0" marL="228600" rtl="0" algn="l">
              <a:lnSpc>
                <a:spcPct val="90000"/>
              </a:lnSpc>
              <a:spcBef>
                <a:spcPts val="0"/>
              </a:spcBef>
              <a:spcAft>
                <a:spcPts val="0"/>
              </a:spcAft>
              <a:buSzPts val="2600"/>
              <a:buChar char="•"/>
            </a:pPr>
            <a:r>
              <a:rPr lang="en-US" sz="2600"/>
              <a:t> by-product of natural gas processing. </a:t>
            </a:r>
            <a:endParaRPr sz="2600"/>
          </a:p>
          <a:p>
            <a:pPr indent="-266700" lvl="0" marL="228600" rtl="0" algn="l">
              <a:lnSpc>
                <a:spcPct val="90000"/>
              </a:lnSpc>
              <a:spcBef>
                <a:spcPts val="0"/>
              </a:spcBef>
              <a:spcAft>
                <a:spcPts val="0"/>
              </a:spcAft>
              <a:buSzPts val="2600"/>
              <a:buChar char="•"/>
            </a:pPr>
            <a:r>
              <a:rPr lang="en-US" sz="2600"/>
              <a:t>reduced air pollution </a:t>
            </a:r>
            <a:endParaRPr sz="2600"/>
          </a:p>
          <a:p>
            <a:pPr indent="-266700" lvl="0" marL="228600" rtl="0" algn="l">
              <a:lnSpc>
                <a:spcPct val="90000"/>
              </a:lnSpc>
              <a:spcBef>
                <a:spcPts val="0"/>
              </a:spcBef>
              <a:spcAft>
                <a:spcPts val="0"/>
              </a:spcAft>
              <a:buSzPts val="2600"/>
              <a:buChar char="•"/>
            </a:pPr>
            <a:r>
              <a:rPr lang="en-US" sz="2600"/>
              <a:t>good for items like golf carts, hot air balloons, lawn mowers, leaf blowers &amp; even buses.</a:t>
            </a:r>
            <a:endParaRPr sz="2600"/>
          </a:p>
        </p:txBody>
      </p:sp>
      <p:cxnSp>
        <p:nvCxnSpPr>
          <p:cNvPr id="313" name="Google Shape;313;p41"/>
          <p:cNvCxnSpPr/>
          <p:nvPr/>
        </p:nvCxnSpPr>
        <p:spPr>
          <a:xfrm>
            <a:off x="8129871" y="650488"/>
            <a:ext cx="0" cy="3657600"/>
          </a:xfrm>
          <a:prstGeom prst="straightConnector1">
            <a:avLst/>
          </a:prstGeom>
          <a:noFill/>
          <a:ln cap="flat" cmpd="sng" w="12700">
            <a:solidFill>
              <a:srgbClr val="7F7F7F"/>
            </a:solidFill>
            <a:prstDash val="solid"/>
            <a:miter lim="800000"/>
            <a:headEnd len="sm" w="sm" type="none"/>
            <a:tailEnd len="sm" w="sm" type="none"/>
          </a:ln>
        </p:spPr>
      </p:cxnSp>
      <p:sp>
        <p:nvSpPr>
          <p:cNvPr id="314" name="Google Shape;314;p41"/>
          <p:cNvSpPr txBox="1"/>
          <p:nvPr>
            <p:ph idx="2" type="body"/>
          </p:nvPr>
        </p:nvSpPr>
        <p:spPr>
          <a:xfrm>
            <a:off x="8451604" y="650489"/>
            <a:ext cx="3197700" cy="4363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b="1" lang="en-US" sz="2900"/>
              <a:t>Vegetable Oil – </a:t>
            </a:r>
            <a:endParaRPr b="1" sz="2900"/>
          </a:p>
          <a:p>
            <a:pPr indent="-266700" lvl="0" marL="228600" rtl="0" algn="l">
              <a:lnSpc>
                <a:spcPct val="90000"/>
              </a:lnSpc>
              <a:spcBef>
                <a:spcPts val="0"/>
              </a:spcBef>
              <a:spcAft>
                <a:spcPts val="0"/>
              </a:spcAft>
              <a:buClr>
                <a:schemeClr val="dk1"/>
              </a:buClr>
              <a:buSzPts val="2600"/>
              <a:buChar char="•"/>
            </a:pPr>
            <a:r>
              <a:rPr lang="en-US" sz="2600"/>
              <a:t>good for diesel engines and for heating oil.  </a:t>
            </a:r>
            <a:endParaRPr sz="2600"/>
          </a:p>
          <a:p>
            <a:pPr indent="-266700" lvl="0" marL="228600" rtl="0" algn="l">
              <a:lnSpc>
                <a:spcPct val="90000"/>
              </a:lnSpc>
              <a:spcBef>
                <a:spcPts val="0"/>
              </a:spcBef>
              <a:spcAft>
                <a:spcPts val="0"/>
              </a:spcAft>
              <a:buClr>
                <a:schemeClr val="dk1"/>
              </a:buClr>
              <a:buSzPts val="2600"/>
              <a:buChar char="•"/>
            </a:pPr>
            <a:r>
              <a:rPr lang="en-US" sz="2600"/>
              <a:t>Many current diesel engines can be converted to run on vegetable oil.</a:t>
            </a:r>
            <a:endParaRPr sz="2600"/>
          </a:p>
          <a:p>
            <a:pPr indent="-266700" lvl="0" marL="228600" rtl="0" algn="l">
              <a:lnSpc>
                <a:spcPct val="90000"/>
              </a:lnSpc>
              <a:spcBef>
                <a:spcPts val="0"/>
              </a:spcBef>
              <a:spcAft>
                <a:spcPts val="0"/>
              </a:spcAft>
              <a:buSzPts val="2600"/>
              <a:buChar char="•"/>
            </a:pPr>
            <a:r>
              <a:rPr lang="en-US" sz="2600"/>
              <a:t>reuses cooking oils used in the fast food industry</a:t>
            </a:r>
            <a:endParaRPr sz="2600"/>
          </a:p>
        </p:txBody>
      </p:sp>
      <p:sp>
        <p:nvSpPr>
          <p:cNvPr id="315" name="Google Shape;315;p41"/>
          <p:cNvSpPr txBox="1"/>
          <p:nvPr/>
        </p:nvSpPr>
        <p:spPr>
          <a:xfrm>
            <a:off x="117950" y="151650"/>
            <a:ext cx="1331100" cy="554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alibri"/>
                <a:ea typeface="Calibri"/>
                <a:cs typeface="Calibri"/>
                <a:sym typeface="Calibri"/>
              </a:rPr>
              <a:t>Req #</a:t>
            </a:r>
            <a:endParaRPr b="1" sz="2400">
              <a:latin typeface="Calibri"/>
              <a:ea typeface="Calibri"/>
              <a:cs typeface="Calibri"/>
              <a:sym typeface="Calibri"/>
            </a:endParaRPr>
          </a:p>
        </p:txBody>
      </p:sp>
      <p:pic>
        <p:nvPicPr>
          <p:cNvPr id="316" name="Google Shape;316;p41"/>
          <p:cNvPicPr preferRelativeResize="0"/>
          <p:nvPr/>
        </p:nvPicPr>
        <p:blipFill>
          <a:blip r:embed="rId3">
            <a:alphaModFix/>
          </a:blip>
          <a:stretch>
            <a:fillRect/>
          </a:stretch>
        </p:blipFill>
        <p:spPr>
          <a:xfrm>
            <a:off x="4826329" y="4445300"/>
            <a:ext cx="2536325" cy="2091800"/>
          </a:xfrm>
          <a:prstGeom prst="rect">
            <a:avLst/>
          </a:prstGeom>
          <a:noFill/>
          <a:ln>
            <a:noFill/>
          </a:ln>
        </p:spPr>
      </p:pic>
      <p:pic>
        <p:nvPicPr>
          <p:cNvPr id="317" name="Google Shape;317;p41"/>
          <p:cNvPicPr preferRelativeResize="0"/>
          <p:nvPr/>
        </p:nvPicPr>
        <p:blipFill>
          <a:blip r:embed="rId4">
            <a:alphaModFix/>
          </a:blip>
          <a:stretch>
            <a:fillRect/>
          </a:stretch>
        </p:blipFill>
        <p:spPr>
          <a:xfrm>
            <a:off x="9340962" y="5118125"/>
            <a:ext cx="1418977" cy="141897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1" name="Shape 321"/>
        <p:cNvGrpSpPr/>
        <p:nvPr/>
      </p:nvGrpSpPr>
      <p:grpSpPr>
        <a:xfrm>
          <a:off x="0" y="0"/>
          <a:ext cx="0" cy="0"/>
          <a:chOff x="0" y="0"/>
          <a:chExt cx="0" cy="0"/>
        </a:xfrm>
      </p:grpSpPr>
      <p:pic>
        <p:nvPicPr>
          <p:cNvPr descr="Oil refinery against blue sky" id="322" name="Google Shape;322;p42"/>
          <p:cNvPicPr preferRelativeResize="0"/>
          <p:nvPr/>
        </p:nvPicPr>
        <p:blipFill rotWithShape="1">
          <a:blip r:embed="rId3">
            <a:alphaModFix/>
          </a:blip>
          <a:srcRect b="0" l="0" r="0" t="0"/>
          <a:stretch/>
        </p:blipFill>
        <p:spPr>
          <a:xfrm>
            <a:off x="-1" y="10"/>
            <a:ext cx="12192000" cy="6857988"/>
          </a:xfrm>
          <a:prstGeom prst="rect">
            <a:avLst/>
          </a:prstGeom>
          <a:noFill/>
          <a:ln>
            <a:noFill/>
          </a:ln>
        </p:spPr>
      </p:pic>
      <p:sp>
        <p:nvSpPr>
          <p:cNvPr id="323" name="Google Shape;323;p42"/>
          <p:cNvSpPr/>
          <p:nvPr/>
        </p:nvSpPr>
        <p:spPr>
          <a:xfrm>
            <a:off x="2662300" y="285813"/>
            <a:ext cx="6667200" cy="17859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2"/>
          <p:cNvSpPr txBox="1"/>
          <p:nvPr>
            <p:ph type="ctrTitle"/>
          </p:nvPr>
        </p:nvSpPr>
        <p:spPr>
          <a:xfrm>
            <a:off x="2858891" y="61882"/>
            <a:ext cx="6470700" cy="12294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sz="5400">
                <a:solidFill>
                  <a:schemeClr val="lt1"/>
                </a:solidFill>
              </a:rPr>
              <a:t>Alternative Fuels</a:t>
            </a:r>
            <a:endParaRPr sz="5400">
              <a:solidFill>
                <a:schemeClr val="lt1"/>
              </a:solidFill>
            </a:endParaRPr>
          </a:p>
        </p:txBody>
      </p:sp>
      <p:sp>
        <p:nvSpPr>
          <p:cNvPr id="325" name="Google Shape;325;p42"/>
          <p:cNvSpPr txBox="1"/>
          <p:nvPr>
            <p:ph idx="1" type="subTitle"/>
          </p:nvPr>
        </p:nvSpPr>
        <p:spPr>
          <a:xfrm>
            <a:off x="2858891" y="1466236"/>
            <a:ext cx="6470700" cy="6054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solidFill>
                  <a:schemeClr val="lt1"/>
                </a:solidFill>
              </a:rPr>
              <a:t>Requirement #3</a:t>
            </a:r>
            <a:endParaRPr>
              <a:solidFill>
                <a:schemeClr val="lt1"/>
              </a:solidFill>
            </a:endParaRPr>
          </a:p>
        </p:txBody>
      </p:sp>
      <p:sp>
        <p:nvSpPr>
          <p:cNvPr id="326" name="Google Shape;326;p42"/>
          <p:cNvSpPr/>
          <p:nvPr/>
        </p:nvSpPr>
        <p:spPr>
          <a:xfrm>
            <a:off x="9941575" y="303275"/>
            <a:ext cx="1878900" cy="16527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7" name="Google Shape;327;p42"/>
          <p:cNvPicPr preferRelativeResize="0"/>
          <p:nvPr/>
        </p:nvPicPr>
        <p:blipFill>
          <a:blip r:embed="rId4">
            <a:alphaModFix/>
          </a:blip>
          <a:stretch>
            <a:fillRect/>
          </a:stretch>
        </p:blipFill>
        <p:spPr>
          <a:xfrm>
            <a:off x="10015037" y="378654"/>
            <a:ext cx="1731991" cy="1502018"/>
          </a:xfrm>
          <a:prstGeom prst="rect">
            <a:avLst/>
          </a:prstGeom>
          <a:noFill/>
          <a:ln>
            <a:noFill/>
          </a:ln>
        </p:spPr>
      </p:pic>
      <p:sp>
        <p:nvSpPr>
          <p:cNvPr id="328" name="Google Shape;328;p42"/>
          <p:cNvSpPr/>
          <p:nvPr/>
        </p:nvSpPr>
        <p:spPr>
          <a:xfrm>
            <a:off x="2662300" y="3885825"/>
            <a:ext cx="6667200" cy="21063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300">
                <a:solidFill>
                  <a:schemeClr val="lt2"/>
                </a:solidFill>
              </a:rPr>
              <a:t>Discover at least three reasons why alternative fuels are important</a:t>
            </a:r>
            <a:endParaRPr sz="2300">
              <a:solidFill>
                <a:schemeClr val="l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324"/>
                                        </p:tgtEl>
                                        <p:attrNameLst>
                                          <p:attrName>style.visibility</p:attrName>
                                        </p:attrNameLst>
                                      </p:cBhvr>
                                      <p:to>
                                        <p:strVal val="visible"/>
                                      </p:to>
                                    </p:set>
                                    <p:animEffect filter="fade" transition="in">
                                      <p:cBhvr>
                                        <p:cTn dur="700"/>
                                        <p:tgtEl>
                                          <p:spTgt spid="3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3"/>
          <p:cNvSpPr/>
          <p:nvPr/>
        </p:nvSpPr>
        <p:spPr>
          <a:xfrm>
            <a:off x="0" y="0"/>
            <a:ext cx="4059000" cy="6858000"/>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34" name="Google Shape;334;p43"/>
          <p:cNvSpPr txBox="1"/>
          <p:nvPr>
            <p:ph type="title"/>
          </p:nvPr>
        </p:nvSpPr>
        <p:spPr>
          <a:xfrm>
            <a:off x="117950" y="365125"/>
            <a:ext cx="3740700" cy="6172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solidFill>
                  <a:schemeClr val="lt1"/>
                </a:solidFill>
              </a:rPr>
              <a:t>Why are alternative fuels important?</a:t>
            </a:r>
            <a:endParaRPr>
              <a:solidFill>
                <a:schemeClr val="lt1"/>
              </a:solidFill>
            </a:endParaRPr>
          </a:p>
        </p:txBody>
      </p:sp>
      <p:sp>
        <p:nvSpPr>
          <p:cNvPr id="335" name="Google Shape;335;p43"/>
          <p:cNvSpPr txBox="1"/>
          <p:nvPr>
            <p:ph idx="1" type="body"/>
          </p:nvPr>
        </p:nvSpPr>
        <p:spPr>
          <a:xfrm>
            <a:off x="4751725" y="365125"/>
            <a:ext cx="6756900" cy="6290700"/>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0"/>
              </a:spcBef>
              <a:spcAft>
                <a:spcPts val="0"/>
              </a:spcAft>
              <a:buNone/>
            </a:pPr>
            <a:r>
              <a:rPr lang="en-US"/>
              <a:t>1. Depletion – Oil is becoming more difficult to find and may run out</a:t>
            </a:r>
            <a:endParaRPr/>
          </a:p>
          <a:p>
            <a:pPr indent="0" lvl="0" marL="228600" rtl="0" algn="l">
              <a:lnSpc>
                <a:spcPct val="90000"/>
              </a:lnSpc>
              <a:spcBef>
                <a:spcPts val="1000"/>
              </a:spcBef>
              <a:spcAft>
                <a:spcPts val="0"/>
              </a:spcAft>
              <a:buNone/>
            </a:pPr>
            <a:r>
              <a:rPr lang="en-US"/>
              <a:t>2. Political – Power created by countries that have oil over those that don’t</a:t>
            </a:r>
            <a:endParaRPr/>
          </a:p>
          <a:p>
            <a:pPr indent="0" lvl="0" marL="228600" rtl="0" algn="l">
              <a:lnSpc>
                <a:spcPct val="90000"/>
              </a:lnSpc>
              <a:spcBef>
                <a:spcPts val="1000"/>
              </a:spcBef>
              <a:spcAft>
                <a:spcPts val="0"/>
              </a:spcAft>
              <a:buNone/>
            </a:pPr>
            <a:r>
              <a:rPr lang="en-US"/>
              <a:t>3. Economic -  Investing in clean sources at home </a:t>
            </a:r>
            <a:endParaRPr/>
          </a:p>
          <a:p>
            <a:pPr indent="0" lvl="0" marL="228600" rtl="0" algn="l">
              <a:lnSpc>
                <a:spcPct val="90000"/>
              </a:lnSpc>
              <a:spcBef>
                <a:spcPts val="1000"/>
              </a:spcBef>
              <a:spcAft>
                <a:spcPts val="0"/>
              </a:spcAft>
              <a:buNone/>
            </a:pPr>
            <a:r>
              <a:rPr lang="en-US"/>
              <a:t>4. Environmental –  reduce pollution.</a:t>
            </a:r>
            <a:endParaRPr/>
          </a:p>
        </p:txBody>
      </p:sp>
      <p:sp>
        <p:nvSpPr>
          <p:cNvPr id="336" name="Google Shape;336;p43"/>
          <p:cNvSpPr txBox="1"/>
          <p:nvPr/>
        </p:nvSpPr>
        <p:spPr>
          <a:xfrm>
            <a:off x="117950" y="151650"/>
            <a:ext cx="1331100" cy="554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alibri"/>
                <a:ea typeface="Calibri"/>
                <a:cs typeface="Calibri"/>
                <a:sym typeface="Calibri"/>
              </a:rPr>
              <a:t>Req #3</a:t>
            </a:r>
            <a:endParaRPr b="1" sz="24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0" name="Shape 340"/>
        <p:cNvGrpSpPr/>
        <p:nvPr/>
      </p:nvGrpSpPr>
      <p:grpSpPr>
        <a:xfrm>
          <a:off x="0" y="0"/>
          <a:ext cx="0" cy="0"/>
          <a:chOff x="0" y="0"/>
          <a:chExt cx="0" cy="0"/>
        </a:xfrm>
      </p:grpSpPr>
      <p:pic>
        <p:nvPicPr>
          <p:cNvPr descr="Oil refinery against blue sky" id="341" name="Google Shape;341;p44"/>
          <p:cNvPicPr preferRelativeResize="0"/>
          <p:nvPr/>
        </p:nvPicPr>
        <p:blipFill rotWithShape="1">
          <a:blip r:embed="rId3">
            <a:alphaModFix/>
          </a:blip>
          <a:srcRect b="0" l="0" r="0" t="0"/>
          <a:stretch/>
        </p:blipFill>
        <p:spPr>
          <a:xfrm>
            <a:off x="-1" y="10"/>
            <a:ext cx="12192000" cy="6857988"/>
          </a:xfrm>
          <a:prstGeom prst="rect">
            <a:avLst/>
          </a:prstGeom>
          <a:noFill/>
          <a:ln>
            <a:noFill/>
          </a:ln>
        </p:spPr>
      </p:pic>
      <p:sp>
        <p:nvSpPr>
          <p:cNvPr id="342" name="Google Shape;342;p44"/>
          <p:cNvSpPr/>
          <p:nvPr/>
        </p:nvSpPr>
        <p:spPr>
          <a:xfrm>
            <a:off x="2662300" y="285813"/>
            <a:ext cx="6667200" cy="17859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4"/>
          <p:cNvSpPr txBox="1"/>
          <p:nvPr>
            <p:ph type="ctrTitle"/>
          </p:nvPr>
        </p:nvSpPr>
        <p:spPr>
          <a:xfrm>
            <a:off x="2858891" y="61882"/>
            <a:ext cx="6470700" cy="12294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sz="5400">
                <a:solidFill>
                  <a:schemeClr val="lt1"/>
                </a:solidFill>
              </a:rPr>
              <a:t>Alternative Fuels</a:t>
            </a:r>
            <a:endParaRPr sz="5400">
              <a:solidFill>
                <a:schemeClr val="lt1"/>
              </a:solidFill>
            </a:endParaRPr>
          </a:p>
        </p:txBody>
      </p:sp>
      <p:sp>
        <p:nvSpPr>
          <p:cNvPr id="344" name="Google Shape;344;p44"/>
          <p:cNvSpPr txBox="1"/>
          <p:nvPr>
            <p:ph idx="1" type="subTitle"/>
          </p:nvPr>
        </p:nvSpPr>
        <p:spPr>
          <a:xfrm>
            <a:off x="2858891" y="1466236"/>
            <a:ext cx="6470700" cy="6054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solidFill>
                  <a:schemeClr val="lt1"/>
                </a:solidFill>
              </a:rPr>
              <a:t>Requirement #4</a:t>
            </a:r>
            <a:endParaRPr>
              <a:solidFill>
                <a:schemeClr val="lt1"/>
              </a:solidFill>
            </a:endParaRPr>
          </a:p>
        </p:txBody>
      </p:sp>
      <p:sp>
        <p:nvSpPr>
          <p:cNvPr id="345" name="Google Shape;345;p44"/>
          <p:cNvSpPr/>
          <p:nvPr/>
        </p:nvSpPr>
        <p:spPr>
          <a:xfrm>
            <a:off x="9941575" y="303275"/>
            <a:ext cx="1878900" cy="16527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6" name="Google Shape;346;p44"/>
          <p:cNvPicPr preferRelativeResize="0"/>
          <p:nvPr/>
        </p:nvPicPr>
        <p:blipFill>
          <a:blip r:embed="rId4">
            <a:alphaModFix/>
          </a:blip>
          <a:stretch>
            <a:fillRect/>
          </a:stretch>
        </p:blipFill>
        <p:spPr>
          <a:xfrm>
            <a:off x="10015037" y="378654"/>
            <a:ext cx="1731991" cy="1502018"/>
          </a:xfrm>
          <a:prstGeom prst="rect">
            <a:avLst/>
          </a:prstGeom>
          <a:noFill/>
          <a:ln>
            <a:noFill/>
          </a:ln>
        </p:spPr>
      </p:pic>
      <p:sp>
        <p:nvSpPr>
          <p:cNvPr id="347" name="Google Shape;347;p44"/>
          <p:cNvSpPr/>
          <p:nvPr/>
        </p:nvSpPr>
        <p:spPr>
          <a:xfrm>
            <a:off x="2662300" y="3885825"/>
            <a:ext cx="6667200" cy="21063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300">
                <a:solidFill>
                  <a:schemeClr val="lt2"/>
                </a:solidFill>
              </a:rPr>
              <a:t>What are some advantages of alternative fuels? Disadvantages of alternative fuels?</a:t>
            </a:r>
            <a:endParaRPr sz="2300">
              <a:solidFill>
                <a:schemeClr val="l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343"/>
                                        </p:tgtEl>
                                        <p:attrNameLst>
                                          <p:attrName>style.visibility</p:attrName>
                                        </p:attrNameLst>
                                      </p:cBhvr>
                                      <p:to>
                                        <p:strVal val="visible"/>
                                      </p:to>
                                    </p:set>
                                    <p:animEffect filter="fade" transition="in">
                                      <p:cBhvr>
                                        <p:cTn dur="700"/>
                                        <p:tgtEl>
                                          <p:spTgt spid="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5"/>
          <p:cNvSpPr/>
          <p:nvPr/>
        </p:nvSpPr>
        <p:spPr>
          <a:xfrm>
            <a:off x="0" y="0"/>
            <a:ext cx="4059000" cy="6858000"/>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53" name="Google Shape;353;p45"/>
          <p:cNvSpPr txBox="1"/>
          <p:nvPr>
            <p:ph type="title"/>
          </p:nvPr>
        </p:nvSpPr>
        <p:spPr>
          <a:xfrm>
            <a:off x="838200" y="365125"/>
            <a:ext cx="2801400" cy="5650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solidFill>
                  <a:schemeClr val="lt1"/>
                </a:solidFill>
              </a:rPr>
              <a:t>Pros &amp; Cons of Alternative Fuels</a:t>
            </a:r>
            <a:endParaRPr>
              <a:solidFill>
                <a:schemeClr val="lt1"/>
              </a:solidFill>
            </a:endParaRPr>
          </a:p>
        </p:txBody>
      </p:sp>
      <p:sp>
        <p:nvSpPr>
          <p:cNvPr id="354" name="Google Shape;354;p45"/>
          <p:cNvSpPr txBox="1"/>
          <p:nvPr>
            <p:ph idx="1" type="body"/>
          </p:nvPr>
        </p:nvSpPr>
        <p:spPr>
          <a:xfrm>
            <a:off x="4397875" y="705750"/>
            <a:ext cx="3427500" cy="547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b="1" lang="en-US" sz="2900"/>
              <a:t>Advantages</a:t>
            </a:r>
            <a:endParaRPr b="1" sz="2900"/>
          </a:p>
          <a:p>
            <a:pPr indent="-228600" lvl="0" marL="228600" rtl="0" algn="l">
              <a:lnSpc>
                <a:spcPct val="90000"/>
              </a:lnSpc>
              <a:spcBef>
                <a:spcPts val="1000"/>
              </a:spcBef>
              <a:spcAft>
                <a:spcPts val="0"/>
              </a:spcAft>
              <a:buClr>
                <a:schemeClr val="dk1"/>
              </a:buClr>
              <a:buSzPts val="2800"/>
              <a:buChar char="•"/>
            </a:pPr>
            <a:r>
              <a:rPr lang="en-US"/>
              <a:t>Reduces dependency on select resources.</a:t>
            </a:r>
            <a:endParaRPr/>
          </a:p>
          <a:p>
            <a:pPr indent="-228600" lvl="0" marL="228600" rtl="0" algn="l">
              <a:lnSpc>
                <a:spcPct val="90000"/>
              </a:lnSpc>
              <a:spcBef>
                <a:spcPts val="1000"/>
              </a:spcBef>
              <a:spcAft>
                <a:spcPts val="0"/>
              </a:spcAft>
              <a:buClr>
                <a:schemeClr val="dk1"/>
              </a:buClr>
              <a:buSzPts val="2800"/>
              <a:buChar char="•"/>
            </a:pPr>
            <a:r>
              <a:rPr lang="en-US"/>
              <a:t>Burns cleaner and more efficiently</a:t>
            </a:r>
            <a:endParaRPr/>
          </a:p>
          <a:p>
            <a:pPr indent="-228600" lvl="0" marL="228600" rtl="0" algn="l">
              <a:lnSpc>
                <a:spcPct val="90000"/>
              </a:lnSpc>
              <a:spcBef>
                <a:spcPts val="1000"/>
              </a:spcBef>
              <a:spcAft>
                <a:spcPts val="0"/>
              </a:spcAft>
              <a:buClr>
                <a:schemeClr val="dk1"/>
              </a:buClr>
              <a:buSzPts val="2800"/>
              <a:buChar char="•"/>
            </a:pPr>
            <a:r>
              <a:rPr lang="en-US"/>
              <a:t>reduces emissions</a:t>
            </a:r>
            <a:endParaRPr/>
          </a:p>
          <a:p>
            <a:pPr indent="-228600" lvl="0" marL="228600" rtl="0" algn="l">
              <a:lnSpc>
                <a:spcPct val="90000"/>
              </a:lnSpc>
              <a:spcBef>
                <a:spcPts val="1000"/>
              </a:spcBef>
              <a:spcAft>
                <a:spcPts val="0"/>
              </a:spcAft>
              <a:buClr>
                <a:schemeClr val="dk1"/>
              </a:buClr>
              <a:buSzPts val="2800"/>
              <a:buChar char="•"/>
            </a:pPr>
            <a:r>
              <a:rPr lang="en-US"/>
              <a:t>Environmentally Friendly.</a:t>
            </a:r>
            <a:endParaRPr/>
          </a:p>
        </p:txBody>
      </p:sp>
      <p:sp>
        <p:nvSpPr>
          <p:cNvPr id="355" name="Google Shape;355;p45"/>
          <p:cNvSpPr txBox="1"/>
          <p:nvPr>
            <p:ph idx="2" type="body"/>
          </p:nvPr>
        </p:nvSpPr>
        <p:spPr>
          <a:xfrm>
            <a:off x="7926245" y="705750"/>
            <a:ext cx="3427500" cy="547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b="1" lang="en-US" sz="2900"/>
              <a:t>DIsadvantages</a:t>
            </a:r>
            <a:endParaRPr b="1" sz="2900"/>
          </a:p>
          <a:p>
            <a:pPr indent="-228600" lvl="0" marL="228600" rtl="0" algn="l">
              <a:lnSpc>
                <a:spcPct val="90000"/>
              </a:lnSpc>
              <a:spcBef>
                <a:spcPts val="1000"/>
              </a:spcBef>
              <a:spcAft>
                <a:spcPts val="0"/>
              </a:spcAft>
              <a:buClr>
                <a:schemeClr val="dk1"/>
              </a:buClr>
              <a:buSzPts val="2800"/>
              <a:buChar char="•"/>
            </a:pPr>
            <a:r>
              <a:rPr lang="en-US"/>
              <a:t>More expensive to produce.</a:t>
            </a:r>
            <a:endParaRPr/>
          </a:p>
          <a:p>
            <a:pPr indent="-228600" lvl="0" marL="228600" rtl="0" algn="l">
              <a:lnSpc>
                <a:spcPct val="90000"/>
              </a:lnSpc>
              <a:spcBef>
                <a:spcPts val="1000"/>
              </a:spcBef>
              <a:spcAft>
                <a:spcPts val="0"/>
              </a:spcAft>
              <a:buClr>
                <a:schemeClr val="dk1"/>
              </a:buClr>
              <a:buSzPts val="2800"/>
              <a:buChar char="•"/>
            </a:pPr>
            <a:r>
              <a:rPr lang="en-US"/>
              <a:t>Some cannot be stored like traditional fuels.</a:t>
            </a:r>
            <a:endParaRPr/>
          </a:p>
          <a:p>
            <a:pPr indent="-228600" lvl="0" marL="228600" rtl="0" algn="l">
              <a:lnSpc>
                <a:spcPct val="90000"/>
              </a:lnSpc>
              <a:spcBef>
                <a:spcPts val="1000"/>
              </a:spcBef>
              <a:spcAft>
                <a:spcPts val="0"/>
              </a:spcAft>
              <a:buClr>
                <a:schemeClr val="dk1"/>
              </a:buClr>
              <a:buSzPts val="2800"/>
              <a:buChar char="•"/>
            </a:pPr>
            <a:r>
              <a:rPr lang="en-US"/>
              <a:t>Expensive to phase in (ex. create a “alternative fuels station network” for cars)</a:t>
            </a:r>
            <a:endParaRPr/>
          </a:p>
        </p:txBody>
      </p:sp>
      <p:sp>
        <p:nvSpPr>
          <p:cNvPr id="356" name="Google Shape;356;p45"/>
          <p:cNvSpPr txBox="1"/>
          <p:nvPr/>
        </p:nvSpPr>
        <p:spPr>
          <a:xfrm>
            <a:off x="117950" y="151650"/>
            <a:ext cx="1331100" cy="554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alibri"/>
                <a:ea typeface="Calibri"/>
                <a:cs typeface="Calibri"/>
                <a:sym typeface="Calibri"/>
              </a:rPr>
              <a:t>Req #4</a:t>
            </a:r>
            <a:endParaRPr b="1" sz="24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28"/>
          <p:cNvPicPr preferRelativeResize="0"/>
          <p:nvPr/>
        </p:nvPicPr>
        <p:blipFill>
          <a:blip r:embed="rId3">
            <a:alphaModFix/>
          </a:blip>
          <a:stretch>
            <a:fillRect/>
          </a:stretch>
        </p:blipFill>
        <p:spPr>
          <a:xfrm>
            <a:off x="152400" y="128024"/>
            <a:ext cx="11699175" cy="65775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0" name="Shape 360"/>
        <p:cNvGrpSpPr/>
        <p:nvPr/>
      </p:nvGrpSpPr>
      <p:grpSpPr>
        <a:xfrm>
          <a:off x="0" y="0"/>
          <a:ext cx="0" cy="0"/>
          <a:chOff x="0" y="0"/>
          <a:chExt cx="0" cy="0"/>
        </a:xfrm>
      </p:grpSpPr>
      <p:pic>
        <p:nvPicPr>
          <p:cNvPr descr="Oil refinery against blue sky" id="361" name="Google Shape;361;p46"/>
          <p:cNvPicPr preferRelativeResize="0"/>
          <p:nvPr/>
        </p:nvPicPr>
        <p:blipFill rotWithShape="1">
          <a:blip r:embed="rId3">
            <a:alphaModFix/>
          </a:blip>
          <a:srcRect b="0" l="0" r="0" t="0"/>
          <a:stretch/>
        </p:blipFill>
        <p:spPr>
          <a:xfrm>
            <a:off x="-1" y="10"/>
            <a:ext cx="12192000" cy="6857988"/>
          </a:xfrm>
          <a:prstGeom prst="rect">
            <a:avLst/>
          </a:prstGeom>
          <a:noFill/>
          <a:ln>
            <a:noFill/>
          </a:ln>
        </p:spPr>
      </p:pic>
      <p:sp>
        <p:nvSpPr>
          <p:cNvPr id="362" name="Google Shape;362;p46"/>
          <p:cNvSpPr/>
          <p:nvPr/>
        </p:nvSpPr>
        <p:spPr>
          <a:xfrm>
            <a:off x="2662300" y="285813"/>
            <a:ext cx="6667200" cy="17859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6"/>
          <p:cNvSpPr txBox="1"/>
          <p:nvPr>
            <p:ph type="ctrTitle"/>
          </p:nvPr>
        </p:nvSpPr>
        <p:spPr>
          <a:xfrm>
            <a:off x="2858891" y="61882"/>
            <a:ext cx="6470700" cy="12294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sz="5400">
                <a:solidFill>
                  <a:schemeClr val="lt1"/>
                </a:solidFill>
              </a:rPr>
              <a:t>Alternative Fuels</a:t>
            </a:r>
            <a:endParaRPr sz="5400">
              <a:solidFill>
                <a:schemeClr val="lt1"/>
              </a:solidFill>
            </a:endParaRPr>
          </a:p>
        </p:txBody>
      </p:sp>
      <p:sp>
        <p:nvSpPr>
          <p:cNvPr id="364" name="Google Shape;364;p46"/>
          <p:cNvSpPr txBox="1"/>
          <p:nvPr>
            <p:ph idx="1" type="subTitle"/>
          </p:nvPr>
        </p:nvSpPr>
        <p:spPr>
          <a:xfrm>
            <a:off x="2858891" y="1466236"/>
            <a:ext cx="6470700" cy="6054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solidFill>
                  <a:schemeClr val="lt1"/>
                </a:solidFill>
              </a:rPr>
              <a:t>Requirement #5</a:t>
            </a:r>
            <a:endParaRPr>
              <a:solidFill>
                <a:schemeClr val="lt1"/>
              </a:solidFill>
            </a:endParaRPr>
          </a:p>
        </p:txBody>
      </p:sp>
      <p:sp>
        <p:nvSpPr>
          <p:cNvPr id="365" name="Google Shape;365;p46"/>
          <p:cNvSpPr/>
          <p:nvPr/>
        </p:nvSpPr>
        <p:spPr>
          <a:xfrm>
            <a:off x="9941575" y="303275"/>
            <a:ext cx="1878900" cy="16527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6" name="Google Shape;366;p46"/>
          <p:cNvPicPr preferRelativeResize="0"/>
          <p:nvPr/>
        </p:nvPicPr>
        <p:blipFill>
          <a:blip r:embed="rId4">
            <a:alphaModFix/>
          </a:blip>
          <a:stretch>
            <a:fillRect/>
          </a:stretch>
        </p:blipFill>
        <p:spPr>
          <a:xfrm>
            <a:off x="10015037" y="378654"/>
            <a:ext cx="1731991" cy="1502018"/>
          </a:xfrm>
          <a:prstGeom prst="rect">
            <a:avLst/>
          </a:prstGeom>
          <a:noFill/>
          <a:ln>
            <a:noFill/>
          </a:ln>
        </p:spPr>
      </p:pic>
      <p:sp>
        <p:nvSpPr>
          <p:cNvPr id="367" name="Google Shape;367;p46"/>
          <p:cNvSpPr/>
          <p:nvPr/>
        </p:nvSpPr>
        <p:spPr>
          <a:xfrm>
            <a:off x="2662300" y="3885825"/>
            <a:ext cx="6667200" cy="21063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300">
                <a:solidFill>
                  <a:schemeClr val="lt2"/>
                </a:solidFill>
              </a:rPr>
              <a:t> Illustrate through drawings, sketches, or photographs, the elements that make up natural gas.</a:t>
            </a:r>
            <a:endParaRPr sz="2300">
              <a:solidFill>
                <a:schemeClr val="l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363"/>
                                        </p:tgtEl>
                                        <p:attrNameLst>
                                          <p:attrName>style.visibility</p:attrName>
                                        </p:attrNameLst>
                                      </p:cBhvr>
                                      <p:to>
                                        <p:strVal val="visible"/>
                                      </p:to>
                                    </p:set>
                                    <p:animEffect filter="fade" transition="in">
                                      <p:cBhvr>
                                        <p:cTn dur="700"/>
                                        <p:tgtEl>
                                          <p:spTgt spid="3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How is Natural Gas formed:</a:t>
            </a:r>
            <a:endParaRPr/>
          </a:p>
        </p:txBody>
      </p:sp>
      <p:sp>
        <p:nvSpPr>
          <p:cNvPr id="373" name="Google Shape;373;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Natural gas forms when layers of buried plants, gases,  and animals are exposed to intense heat and pressure over thousands of years.  The energy that the plants originally obtained from the sun is stored in the form of chemical bonds in natural gas.  </a:t>
            </a:r>
            <a:endParaRPr/>
          </a:p>
        </p:txBody>
      </p:sp>
      <p:sp>
        <p:nvSpPr>
          <p:cNvPr id="374" name="Google Shape;374;p47"/>
          <p:cNvSpPr txBox="1"/>
          <p:nvPr/>
        </p:nvSpPr>
        <p:spPr>
          <a:xfrm>
            <a:off x="117950" y="151650"/>
            <a:ext cx="1331100" cy="554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alibri"/>
                <a:ea typeface="Calibri"/>
                <a:cs typeface="Calibri"/>
                <a:sym typeface="Calibri"/>
              </a:rPr>
              <a:t>Req #5</a:t>
            </a:r>
            <a:endParaRPr b="1" sz="24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0F0"/>
        </a:solidFill>
      </p:bgPr>
    </p:bg>
    <p:spTree>
      <p:nvGrpSpPr>
        <p:cNvPr id="378" name="Shape 378"/>
        <p:cNvGrpSpPr/>
        <p:nvPr/>
      </p:nvGrpSpPr>
      <p:grpSpPr>
        <a:xfrm>
          <a:off x="0" y="0"/>
          <a:ext cx="0" cy="0"/>
          <a:chOff x="0" y="0"/>
          <a:chExt cx="0" cy="0"/>
        </a:xfrm>
      </p:grpSpPr>
      <p:sp>
        <p:nvSpPr>
          <p:cNvPr id="379" name="Google Shape;379;p48"/>
          <p:cNvSpPr/>
          <p:nvPr/>
        </p:nvSpPr>
        <p:spPr>
          <a:xfrm>
            <a:off x="-3052763" y="4770967"/>
            <a:ext cx="18297525" cy="7175501"/>
          </a:xfrm>
          <a:prstGeom prst="ellipse">
            <a:avLst/>
          </a:prstGeom>
          <a:solidFill>
            <a:srgbClr val="00B05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Brontosaurus" id="380" name="Google Shape;380;p48"/>
          <p:cNvPicPr preferRelativeResize="0"/>
          <p:nvPr/>
        </p:nvPicPr>
        <p:blipFill rotWithShape="1">
          <a:blip r:embed="rId3">
            <a:alphaModFix/>
          </a:blip>
          <a:srcRect b="0" l="0" r="0" t="0"/>
          <a:stretch/>
        </p:blipFill>
        <p:spPr>
          <a:xfrm>
            <a:off x="643467" y="3958167"/>
            <a:ext cx="2116666" cy="2116666"/>
          </a:xfrm>
          <a:prstGeom prst="rect">
            <a:avLst/>
          </a:prstGeom>
          <a:noFill/>
          <a:ln>
            <a:noFill/>
          </a:ln>
        </p:spPr>
      </p:pic>
      <p:pic>
        <p:nvPicPr>
          <p:cNvPr descr="Tyrannosaurus Rex" id="381" name="Google Shape;381;p48"/>
          <p:cNvPicPr preferRelativeResize="0"/>
          <p:nvPr/>
        </p:nvPicPr>
        <p:blipFill rotWithShape="1">
          <a:blip r:embed="rId4">
            <a:alphaModFix/>
          </a:blip>
          <a:srcRect b="0" l="0" r="0" t="0"/>
          <a:stretch/>
        </p:blipFill>
        <p:spPr>
          <a:xfrm flipH="1">
            <a:off x="4742130" y="3134782"/>
            <a:ext cx="2116666" cy="3568700"/>
          </a:xfrm>
          <a:prstGeom prst="rect">
            <a:avLst/>
          </a:prstGeom>
          <a:noFill/>
          <a:ln>
            <a:noFill/>
          </a:ln>
        </p:spPr>
      </p:pic>
      <p:pic>
        <p:nvPicPr>
          <p:cNvPr descr="Brontosaurus" id="382" name="Google Shape;382;p48"/>
          <p:cNvPicPr preferRelativeResize="0"/>
          <p:nvPr/>
        </p:nvPicPr>
        <p:blipFill rotWithShape="1">
          <a:blip r:embed="rId3">
            <a:alphaModFix/>
          </a:blip>
          <a:srcRect b="0" l="0" r="0" t="0"/>
          <a:stretch/>
        </p:blipFill>
        <p:spPr>
          <a:xfrm>
            <a:off x="2760133" y="4444999"/>
            <a:ext cx="2230968" cy="2230968"/>
          </a:xfrm>
          <a:prstGeom prst="rect">
            <a:avLst/>
          </a:prstGeom>
          <a:noFill/>
          <a:ln>
            <a:noFill/>
          </a:ln>
        </p:spPr>
      </p:pic>
      <p:pic>
        <p:nvPicPr>
          <p:cNvPr descr="Tyrannosaurus Rex" id="383" name="Google Shape;383;p48"/>
          <p:cNvPicPr preferRelativeResize="0"/>
          <p:nvPr/>
        </p:nvPicPr>
        <p:blipFill rotWithShape="1">
          <a:blip r:embed="rId4">
            <a:alphaModFix/>
          </a:blip>
          <a:srcRect b="0" l="0" r="0" t="0"/>
          <a:stretch/>
        </p:blipFill>
        <p:spPr>
          <a:xfrm>
            <a:off x="7503584" y="3199339"/>
            <a:ext cx="3856566" cy="3856566"/>
          </a:xfrm>
          <a:prstGeom prst="rect">
            <a:avLst/>
          </a:prstGeom>
          <a:noFill/>
          <a:ln>
            <a:noFill/>
          </a:ln>
        </p:spPr>
      </p:pic>
      <p:pic>
        <p:nvPicPr>
          <p:cNvPr descr="Brontosaurus" id="384" name="Google Shape;384;p48"/>
          <p:cNvPicPr preferRelativeResize="0"/>
          <p:nvPr/>
        </p:nvPicPr>
        <p:blipFill rotWithShape="1">
          <a:blip r:embed="rId3">
            <a:alphaModFix/>
          </a:blip>
          <a:srcRect b="0" l="0" r="0" t="0"/>
          <a:stretch/>
        </p:blipFill>
        <p:spPr>
          <a:xfrm flipH="1">
            <a:off x="6537855" y="4638673"/>
            <a:ext cx="1936748" cy="2417232"/>
          </a:xfrm>
          <a:prstGeom prst="rect">
            <a:avLst/>
          </a:prstGeom>
          <a:noFill/>
          <a:ln>
            <a:noFill/>
          </a:ln>
        </p:spPr>
      </p:pic>
      <p:pic>
        <p:nvPicPr>
          <p:cNvPr descr="Tyrannosaurus Rex" id="385" name="Google Shape;385;p48"/>
          <p:cNvPicPr preferRelativeResize="0"/>
          <p:nvPr/>
        </p:nvPicPr>
        <p:blipFill rotWithShape="1">
          <a:blip r:embed="rId4">
            <a:alphaModFix/>
          </a:blip>
          <a:srcRect b="0" l="0" r="0" t="0"/>
          <a:stretch/>
        </p:blipFill>
        <p:spPr>
          <a:xfrm>
            <a:off x="94721" y="5450416"/>
            <a:ext cx="2400300" cy="2400300"/>
          </a:xfrm>
          <a:prstGeom prst="rect">
            <a:avLst/>
          </a:prstGeom>
          <a:noFill/>
          <a:ln>
            <a:noFill/>
          </a:ln>
        </p:spPr>
      </p:pic>
      <p:sp>
        <p:nvSpPr>
          <p:cNvPr id="386" name="Google Shape;386;p48"/>
          <p:cNvSpPr/>
          <p:nvPr/>
        </p:nvSpPr>
        <p:spPr>
          <a:xfrm>
            <a:off x="-1032933" y="3429000"/>
            <a:ext cx="14207066" cy="4580467"/>
          </a:xfrm>
          <a:prstGeom prst="rect">
            <a:avLst/>
          </a:prstGeom>
          <a:solidFill>
            <a:srgbClr val="BFBFBF"/>
          </a:solidFill>
          <a:ln cap="flat" cmpd="sng" w="92075">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7" name="Google Shape;387;p48"/>
          <p:cNvSpPr/>
          <p:nvPr/>
        </p:nvSpPr>
        <p:spPr>
          <a:xfrm>
            <a:off x="-1032933" y="4630205"/>
            <a:ext cx="14207066" cy="4580467"/>
          </a:xfrm>
          <a:prstGeom prst="rect">
            <a:avLst/>
          </a:prstGeom>
          <a:solidFill>
            <a:srgbClr val="A5A5A5"/>
          </a:solidFill>
          <a:ln cap="flat" cmpd="sng" w="92075">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8" name="Google Shape;388;p48"/>
          <p:cNvSpPr/>
          <p:nvPr/>
        </p:nvSpPr>
        <p:spPr>
          <a:xfrm>
            <a:off x="-1032933" y="6083301"/>
            <a:ext cx="14207066" cy="4580467"/>
          </a:xfrm>
          <a:prstGeom prst="rect">
            <a:avLst/>
          </a:prstGeom>
          <a:solidFill>
            <a:srgbClr val="7F7F7F"/>
          </a:solidFill>
          <a:ln cap="flat" cmpd="sng" w="92075">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Bone" id="389" name="Google Shape;389;p48"/>
          <p:cNvPicPr preferRelativeResize="0"/>
          <p:nvPr/>
        </p:nvPicPr>
        <p:blipFill rotWithShape="1">
          <a:blip r:embed="rId5">
            <a:alphaModFix/>
          </a:blip>
          <a:srcRect b="0" l="0" r="0" t="0"/>
          <a:stretch/>
        </p:blipFill>
        <p:spPr>
          <a:xfrm>
            <a:off x="3340629" y="6030915"/>
            <a:ext cx="914400" cy="914400"/>
          </a:xfrm>
          <a:prstGeom prst="rect">
            <a:avLst/>
          </a:prstGeom>
          <a:noFill/>
          <a:ln>
            <a:noFill/>
          </a:ln>
        </p:spPr>
      </p:pic>
      <p:pic>
        <p:nvPicPr>
          <p:cNvPr descr="Bone" id="390" name="Google Shape;390;p48"/>
          <p:cNvPicPr preferRelativeResize="0"/>
          <p:nvPr/>
        </p:nvPicPr>
        <p:blipFill rotWithShape="1">
          <a:blip r:embed="rId5">
            <a:alphaModFix/>
          </a:blip>
          <a:srcRect b="0" l="0" r="0" t="0"/>
          <a:stretch/>
        </p:blipFill>
        <p:spPr>
          <a:xfrm>
            <a:off x="7883395" y="6013973"/>
            <a:ext cx="914400" cy="914400"/>
          </a:xfrm>
          <a:prstGeom prst="rect">
            <a:avLst/>
          </a:prstGeom>
          <a:noFill/>
          <a:ln>
            <a:noFill/>
          </a:ln>
        </p:spPr>
      </p:pic>
      <p:pic>
        <p:nvPicPr>
          <p:cNvPr descr="Bone" id="391" name="Google Shape;391;p48"/>
          <p:cNvPicPr preferRelativeResize="0"/>
          <p:nvPr/>
        </p:nvPicPr>
        <p:blipFill rotWithShape="1">
          <a:blip r:embed="rId5">
            <a:alphaModFix/>
          </a:blip>
          <a:srcRect b="0" l="0" r="0" t="0"/>
          <a:stretch/>
        </p:blipFill>
        <p:spPr>
          <a:xfrm>
            <a:off x="4683391" y="6298668"/>
            <a:ext cx="914400" cy="914400"/>
          </a:xfrm>
          <a:prstGeom prst="rect">
            <a:avLst/>
          </a:prstGeom>
          <a:noFill/>
          <a:ln>
            <a:noFill/>
          </a:ln>
        </p:spPr>
      </p:pic>
      <p:pic>
        <p:nvPicPr>
          <p:cNvPr descr="Bone" id="392" name="Google Shape;392;p48"/>
          <p:cNvPicPr preferRelativeResize="0"/>
          <p:nvPr/>
        </p:nvPicPr>
        <p:blipFill rotWithShape="1">
          <a:blip r:embed="rId5">
            <a:alphaModFix/>
          </a:blip>
          <a:srcRect b="0" l="0" r="0" t="0"/>
          <a:stretch/>
        </p:blipFill>
        <p:spPr>
          <a:xfrm>
            <a:off x="1663432" y="6502400"/>
            <a:ext cx="914400" cy="914400"/>
          </a:xfrm>
          <a:prstGeom prst="rect">
            <a:avLst/>
          </a:prstGeom>
          <a:noFill/>
          <a:ln>
            <a:noFill/>
          </a:ln>
        </p:spPr>
      </p:pic>
      <p:pic>
        <p:nvPicPr>
          <p:cNvPr descr="Bone" id="393" name="Google Shape;393;p48"/>
          <p:cNvPicPr preferRelativeResize="0"/>
          <p:nvPr/>
        </p:nvPicPr>
        <p:blipFill rotWithShape="1">
          <a:blip r:embed="rId5">
            <a:alphaModFix/>
          </a:blip>
          <a:srcRect b="0" l="0" r="0" t="0"/>
          <a:stretch/>
        </p:blipFill>
        <p:spPr>
          <a:xfrm>
            <a:off x="5898354" y="6136210"/>
            <a:ext cx="914400" cy="914400"/>
          </a:xfrm>
          <a:prstGeom prst="rect">
            <a:avLst/>
          </a:prstGeom>
          <a:noFill/>
          <a:ln>
            <a:noFill/>
          </a:ln>
        </p:spPr>
      </p:pic>
      <p:pic>
        <p:nvPicPr>
          <p:cNvPr descr="Bone" id="394" name="Google Shape;394;p48"/>
          <p:cNvPicPr preferRelativeResize="0"/>
          <p:nvPr/>
        </p:nvPicPr>
        <p:blipFill rotWithShape="1">
          <a:blip r:embed="rId5">
            <a:alphaModFix/>
          </a:blip>
          <a:srcRect b="0" l="0" r="0" t="0"/>
          <a:stretch/>
        </p:blipFill>
        <p:spPr>
          <a:xfrm>
            <a:off x="7915008" y="6400800"/>
            <a:ext cx="914400" cy="914400"/>
          </a:xfrm>
          <a:prstGeom prst="rect">
            <a:avLst/>
          </a:prstGeom>
          <a:noFill/>
          <a:ln>
            <a:noFill/>
          </a:ln>
        </p:spPr>
      </p:pic>
      <p:pic>
        <p:nvPicPr>
          <p:cNvPr descr="Bone" id="395" name="Google Shape;395;p48"/>
          <p:cNvPicPr preferRelativeResize="0"/>
          <p:nvPr/>
        </p:nvPicPr>
        <p:blipFill rotWithShape="1">
          <a:blip r:embed="rId5">
            <a:alphaModFix/>
          </a:blip>
          <a:srcRect b="0" l="0" r="0" t="0"/>
          <a:stretch/>
        </p:blipFill>
        <p:spPr>
          <a:xfrm>
            <a:off x="5917765" y="6593410"/>
            <a:ext cx="914400" cy="914400"/>
          </a:xfrm>
          <a:prstGeom prst="rect">
            <a:avLst/>
          </a:prstGeom>
          <a:noFill/>
          <a:ln>
            <a:noFill/>
          </a:ln>
        </p:spPr>
      </p:pic>
      <p:pic>
        <p:nvPicPr>
          <p:cNvPr descr="Bone" id="396" name="Google Shape;396;p48"/>
          <p:cNvPicPr preferRelativeResize="0"/>
          <p:nvPr/>
        </p:nvPicPr>
        <p:blipFill rotWithShape="1">
          <a:blip r:embed="rId5">
            <a:alphaModFix/>
          </a:blip>
          <a:srcRect b="0" l="0" r="0" t="0"/>
          <a:stretch/>
        </p:blipFill>
        <p:spPr>
          <a:xfrm>
            <a:off x="9728991" y="6471173"/>
            <a:ext cx="914400" cy="914400"/>
          </a:xfrm>
          <a:prstGeom prst="rect">
            <a:avLst/>
          </a:prstGeom>
          <a:noFill/>
          <a:ln>
            <a:noFill/>
          </a:ln>
        </p:spPr>
      </p:pic>
      <p:pic>
        <p:nvPicPr>
          <p:cNvPr descr="Bone" id="397" name="Google Shape;397;p48"/>
          <p:cNvPicPr preferRelativeResize="0"/>
          <p:nvPr/>
        </p:nvPicPr>
        <p:blipFill rotWithShape="1">
          <a:blip r:embed="rId5">
            <a:alphaModFix/>
          </a:blip>
          <a:srcRect b="0" l="0" r="0" t="0"/>
          <a:stretch/>
        </p:blipFill>
        <p:spPr>
          <a:xfrm rot="3896919">
            <a:off x="8761809" y="5995277"/>
            <a:ext cx="914400" cy="914400"/>
          </a:xfrm>
          <a:prstGeom prst="rect">
            <a:avLst/>
          </a:prstGeom>
          <a:noFill/>
          <a:ln>
            <a:noFill/>
          </a:ln>
        </p:spPr>
      </p:pic>
      <p:pic>
        <p:nvPicPr>
          <p:cNvPr descr="Bone" id="398" name="Google Shape;398;p48"/>
          <p:cNvPicPr preferRelativeResize="0"/>
          <p:nvPr/>
        </p:nvPicPr>
        <p:blipFill rotWithShape="1">
          <a:blip r:embed="rId5">
            <a:alphaModFix/>
          </a:blip>
          <a:srcRect b="0" l="0" r="0" t="0"/>
          <a:stretch/>
        </p:blipFill>
        <p:spPr>
          <a:xfrm rot="3896919">
            <a:off x="7220572" y="6269498"/>
            <a:ext cx="914400" cy="914400"/>
          </a:xfrm>
          <a:prstGeom prst="rect">
            <a:avLst/>
          </a:prstGeom>
          <a:noFill/>
          <a:ln>
            <a:noFill/>
          </a:ln>
        </p:spPr>
      </p:pic>
      <p:pic>
        <p:nvPicPr>
          <p:cNvPr descr="Bone" id="399" name="Google Shape;399;p48"/>
          <p:cNvPicPr preferRelativeResize="0"/>
          <p:nvPr/>
        </p:nvPicPr>
        <p:blipFill rotWithShape="1">
          <a:blip r:embed="rId5">
            <a:alphaModFix/>
          </a:blip>
          <a:srcRect b="0" l="0" r="0" t="0"/>
          <a:stretch/>
        </p:blipFill>
        <p:spPr>
          <a:xfrm rot="3896919">
            <a:off x="3749052" y="6449251"/>
            <a:ext cx="914400" cy="914400"/>
          </a:xfrm>
          <a:prstGeom prst="rect">
            <a:avLst/>
          </a:prstGeom>
          <a:noFill/>
          <a:ln>
            <a:noFill/>
          </a:ln>
        </p:spPr>
      </p:pic>
      <p:pic>
        <p:nvPicPr>
          <p:cNvPr descr="Bone" id="400" name="Google Shape;400;p48"/>
          <p:cNvPicPr preferRelativeResize="0"/>
          <p:nvPr/>
        </p:nvPicPr>
        <p:blipFill rotWithShape="1">
          <a:blip r:embed="rId5">
            <a:alphaModFix/>
          </a:blip>
          <a:srcRect b="0" l="0" r="0" t="0"/>
          <a:stretch/>
        </p:blipFill>
        <p:spPr>
          <a:xfrm rot="3896919">
            <a:off x="8661196" y="6653281"/>
            <a:ext cx="914400" cy="914400"/>
          </a:xfrm>
          <a:prstGeom prst="rect">
            <a:avLst/>
          </a:prstGeom>
          <a:noFill/>
          <a:ln>
            <a:noFill/>
          </a:ln>
        </p:spPr>
      </p:pic>
      <p:pic>
        <p:nvPicPr>
          <p:cNvPr descr="Bone" id="401" name="Google Shape;401;p48"/>
          <p:cNvPicPr preferRelativeResize="0"/>
          <p:nvPr/>
        </p:nvPicPr>
        <p:blipFill rotWithShape="1">
          <a:blip r:embed="rId5">
            <a:alphaModFix/>
          </a:blip>
          <a:srcRect b="0" l="0" r="0" t="0"/>
          <a:stretch/>
        </p:blipFill>
        <p:spPr>
          <a:xfrm rot="3896919">
            <a:off x="10590938" y="6250217"/>
            <a:ext cx="914400" cy="914400"/>
          </a:xfrm>
          <a:prstGeom prst="rect">
            <a:avLst/>
          </a:prstGeom>
          <a:noFill/>
          <a:ln>
            <a:noFill/>
          </a:ln>
        </p:spPr>
      </p:pic>
      <p:pic>
        <p:nvPicPr>
          <p:cNvPr descr="Bone" id="402" name="Google Shape;402;p48"/>
          <p:cNvPicPr preferRelativeResize="0"/>
          <p:nvPr/>
        </p:nvPicPr>
        <p:blipFill rotWithShape="1">
          <a:blip r:embed="rId5">
            <a:alphaModFix/>
          </a:blip>
          <a:srcRect b="0" l="0" r="0" t="0"/>
          <a:stretch/>
        </p:blipFill>
        <p:spPr>
          <a:xfrm rot="3896919">
            <a:off x="2478681" y="6621755"/>
            <a:ext cx="914400" cy="914400"/>
          </a:xfrm>
          <a:prstGeom prst="rect">
            <a:avLst/>
          </a:prstGeom>
          <a:noFill/>
          <a:ln>
            <a:noFill/>
          </a:ln>
        </p:spPr>
      </p:pic>
      <p:pic>
        <p:nvPicPr>
          <p:cNvPr descr="Bone" id="403" name="Google Shape;403;p48"/>
          <p:cNvPicPr preferRelativeResize="0"/>
          <p:nvPr/>
        </p:nvPicPr>
        <p:blipFill rotWithShape="1">
          <a:blip r:embed="rId5">
            <a:alphaModFix/>
          </a:blip>
          <a:srcRect b="0" l="0" r="0" t="0"/>
          <a:stretch/>
        </p:blipFill>
        <p:spPr>
          <a:xfrm rot="3896919">
            <a:off x="1144352" y="6148084"/>
            <a:ext cx="914400" cy="914400"/>
          </a:xfrm>
          <a:prstGeom prst="rect">
            <a:avLst/>
          </a:prstGeom>
          <a:noFill/>
          <a:ln>
            <a:noFill/>
          </a:ln>
        </p:spPr>
      </p:pic>
      <p:pic>
        <p:nvPicPr>
          <p:cNvPr descr="Bone" id="404" name="Google Shape;404;p48"/>
          <p:cNvPicPr preferRelativeResize="0"/>
          <p:nvPr/>
        </p:nvPicPr>
        <p:blipFill rotWithShape="1">
          <a:blip r:embed="rId5">
            <a:alphaModFix/>
          </a:blip>
          <a:srcRect b="0" l="0" r="0" t="0"/>
          <a:stretch/>
        </p:blipFill>
        <p:spPr>
          <a:xfrm rot="6694550">
            <a:off x="4052649" y="6130861"/>
            <a:ext cx="914400" cy="914400"/>
          </a:xfrm>
          <a:prstGeom prst="rect">
            <a:avLst/>
          </a:prstGeom>
          <a:noFill/>
          <a:ln>
            <a:noFill/>
          </a:ln>
        </p:spPr>
      </p:pic>
      <p:pic>
        <p:nvPicPr>
          <p:cNvPr descr="Bone" id="405" name="Google Shape;405;p48"/>
          <p:cNvPicPr preferRelativeResize="0"/>
          <p:nvPr/>
        </p:nvPicPr>
        <p:blipFill rotWithShape="1">
          <a:blip r:embed="rId5">
            <a:alphaModFix/>
          </a:blip>
          <a:srcRect b="0" l="0" r="0" t="0"/>
          <a:stretch/>
        </p:blipFill>
        <p:spPr>
          <a:xfrm rot="6694550">
            <a:off x="6522859" y="6146175"/>
            <a:ext cx="914400" cy="914400"/>
          </a:xfrm>
          <a:prstGeom prst="rect">
            <a:avLst/>
          </a:prstGeom>
          <a:noFill/>
          <a:ln>
            <a:noFill/>
          </a:ln>
        </p:spPr>
      </p:pic>
      <p:pic>
        <p:nvPicPr>
          <p:cNvPr descr="Bone" id="406" name="Google Shape;406;p48"/>
          <p:cNvPicPr preferRelativeResize="0"/>
          <p:nvPr/>
        </p:nvPicPr>
        <p:blipFill rotWithShape="1">
          <a:blip r:embed="rId5">
            <a:alphaModFix/>
          </a:blip>
          <a:srcRect b="0" l="0" r="0" t="0"/>
          <a:stretch/>
        </p:blipFill>
        <p:spPr>
          <a:xfrm rot="6694550">
            <a:off x="5034851" y="6739857"/>
            <a:ext cx="914400" cy="914400"/>
          </a:xfrm>
          <a:prstGeom prst="rect">
            <a:avLst/>
          </a:prstGeom>
          <a:noFill/>
          <a:ln>
            <a:noFill/>
          </a:ln>
        </p:spPr>
      </p:pic>
      <p:sp>
        <p:nvSpPr>
          <p:cNvPr id="407" name="Google Shape;407;p48"/>
          <p:cNvSpPr/>
          <p:nvPr/>
        </p:nvSpPr>
        <p:spPr>
          <a:xfrm rot="5400000">
            <a:off x="2827407" y="4200446"/>
            <a:ext cx="6882628" cy="8113328"/>
          </a:xfrm>
          <a:prstGeom prst="pie">
            <a:avLst>
              <a:gd fmla="val 0" name="adj1"/>
              <a:gd fmla="val 1620000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08" name="Google Shape;408;p48"/>
          <p:cNvSpPr/>
          <p:nvPr/>
        </p:nvSpPr>
        <p:spPr>
          <a:xfrm rot="5400000">
            <a:off x="5233617" y="2969695"/>
            <a:ext cx="2163858" cy="5787382"/>
          </a:xfrm>
          <a:prstGeom prst="pie">
            <a:avLst>
              <a:gd fmla="val 5490256" name="adj1"/>
              <a:gd fmla="val 16200000"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09" name="Google Shape;409;p48"/>
          <p:cNvSpPr txBox="1"/>
          <p:nvPr/>
        </p:nvSpPr>
        <p:spPr>
          <a:xfrm>
            <a:off x="4730363" y="5085678"/>
            <a:ext cx="321937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chemeClr val="dk1"/>
                </a:solidFill>
                <a:latin typeface="Calibri"/>
                <a:ea typeface="Calibri"/>
                <a:cs typeface="Calibri"/>
                <a:sym typeface="Calibri"/>
              </a:rPr>
              <a:t>Natural Gas</a:t>
            </a:r>
            <a:endParaRPr/>
          </a:p>
        </p:txBody>
      </p:sp>
      <p:sp>
        <p:nvSpPr>
          <p:cNvPr id="410" name="Google Shape;410;p48"/>
          <p:cNvSpPr txBox="1"/>
          <p:nvPr/>
        </p:nvSpPr>
        <p:spPr>
          <a:xfrm>
            <a:off x="4623275" y="5926387"/>
            <a:ext cx="321937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rgbClr val="FF0000"/>
                </a:solidFill>
                <a:latin typeface="Calibri"/>
                <a:ea typeface="Calibri"/>
                <a:cs typeface="Calibri"/>
                <a:sym typeface="Calibri"/>
              </a:rPr>
              <a:t>Oil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85"/>
                                        </p:tgtEl>
                                      </p:cBhvr>
                                    </p:animEffect>
                                    <p:set>
                                      <p:cBhvr>
                                        <p:cTn dur="1" fill="hold">
                                          <p:stCondLst>
                                            <p:cond delay="500"/>
                                          </p:stCondLst>
                                        </p:cTn>
                                        <p:tgtEl>
                                          <p:spTgt spid="38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80"/>
                                        </p:tgtEl>
                                      </p:cBhvr>
                                    </p:animEffect>
                                    <p:set>
                                      <p:cBhvr>
                                        <p:cTn dur="1" fill="hold">
                                          <p:stCondLst>
                                            <p:cond delay="500"/>
                                          </p:stCondLst>
                                        </p:cTn>
                                        <p:tgtEl>
                                          <p:spTgt spid="38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82"/>
                                        </p:tgtEl>
                                      </p:cBhvr>
                                    </p:animEffect>
                                    <p:set>
                                      <p:cBhvr>
                                        <p:cTn dur="1" fill="hold">
                                          <p:stCondLst>
                                            <p:cond delay="500"/>
                                          </p:stCondLst>
                                        </p:cTn>
                                        <p:tgtEl>
                                          <p:spTgt spid="38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81"/>
                                        </p:tgtEl>
                                      </p:cBhvr>
                                    </p:animEffect>
                                    <p:set>
                                      <p:cBhvr>
                                        <p:cTn dur="1" fill="hold">
                                          <p:stCondLst>
                                            <p:cond delay="500"/>
                                          </p:stCondLst>
                                        </p:cTn>
                                        <p:tgtEl>
                                          <p:spTgt spid="38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83"/>
                                        </p:tgtEl>
                                      </p:cBhvr>
                                    </p:animEffect>
                                    <p:set>
                                      <p:cBhvr>
                                        <p:cTn dur="1" fill="hold">
                                          <p:stCondLst>
                                            <p:cond delay="500"/>
                                          </p:stCondLst>
                                        </p:cTn>
                                        <p:tgtEl>
                                          <p:spTgt spid="38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84"/>
                                        </p:tgtEl>
                                      </p:cBhvr>
                                    </p:animEffect>
                                    <p:set>
                                      <p:cBhvr>
                                        <p:cTn dur="1" fill="hold">
                                          <p:stCondLst>
                                            <p:cond delay="500"/>
                                          </p:stCondLst>
                                        </p:cTn>
                                        <p:tgtEl>
                                          <p:spTgt spid="38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par>
                                <p:cTn fill="hold" nodeType="with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par>
                                <p:cTn fill="hold" nodeType="with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par>
                                <p:cTn fill="hold" nodeType="with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500"/>
                                        <p:tgtEl>
                                          <p:spTgt spid="394"/>
                                        </p:tgtEl>
                                      </p:cBhvr>
                                    </p:animEffect>
                                  </p:childTnLst>
                                </p:cTn>
                              </p:par>
                              <p:par>
                                <p:cTn fill="hold" nodeType="with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par>
                                <p:cTn fill="hold" nodeType="with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500"/>
                                        <p:tgtEl>
                                          <p:spTgt spid="398"/>
                                        </p:tgtEl>
                                      </p:cBhvr>
                                    </p:animEffec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500"/>
                                        <p:tgtEl>
                                          <p:spTgt spid="393"/>
                                        </p:tgtEl>
                                      </p:cBhvr>
                                    </p:animEffect>
                                  </p:childTnLst>
                                </p:cTn>
                              </p:par>
                              <p:par>
                                <p:cTn fill="hold" nodeType="with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500"/>
                                        <p:tgtEl>
                                          <p:spTgt spid="406"/>
                                        </p:tgtEl>
                                      </p:cBhvr>
                                    </p:animEffect>
                                  </p:childTnLst>
                                </p:cTn>
                              </p:par>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par>
                                <p:cTn fill="hold" nodeType="with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
                                        <p:tgtEl>
                                          <p:spTgt spid="404"/>
                                        </p:tgtEl>
                                      </p:cBhvr>
                                    </p:animEffect>
                                  </p:childTnLst>
                                </p:cTn>
                              </p:par>
                              <p:par>
                                <p:cTn fill="hold" nodeType="with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500"/>
                                        <p:tgtEl>
                                          <p:spTgt spid="389"/>
                                        </p:tgtEl>
                                      </p:cBhvr>
                                    </p:animEffect>
                                  </p:childTnLst>
                                </p:cTn>
                              </p:par>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500"/>
                                        <p:tgtEl>
                                          <p:spTgt spid="402"/>
                                        </p:tgtEl>
                                      </p:cBhvr>
                                    </p:animEffect>
                                  </p:childTnLst>
                                </p:cTn>
                              </p:par>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par>
                                <p:cTn fill="hold" nodeType="with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500"/>
                                        <p:tgtEl>
                                          <p:spTgt spid="4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01"/>
                                        </p:tgtEl>
                                      </p:cBhvr>
                                    </p:animEffect>
                                    <p:set>
                                      <p:cBhvr>
                                        <p:cTn dur="1" fill="hold">
                                          <p:stCondLst>
                                            <p:cond delay="500"/>
                                          </p:stCondLst>
                                        </p:cTn>
                                        <p:tgtEl>
                                          <p:spTgt spid="40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96"/>
                                        </p:tgtEl>
                                      </p:cBhvr>
                                    </p:animEffect>
                                    <p:set>
                                      <p:cBhvr>
                                        <p:cTn dur="1" fill="hold">
                                          <p:stCondLst>
                                            <p:cond delay="500"/>
                                          </p:stCondLst>
                                        </p:cTn>
                                        <p:tgtEl>
                                          <p:spTgt spid="39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97"/>
                                        </p:tgtEl>
                                      </p:cBhvr>
                                    </p:animEffect>
                                    <p:set>
                                      <p:cBhvr>
                                        <p:cTn dur="1" fill="hold">
                                          <p:stCondLst>
                                            <p:cond delay="500"/>
                                          </p:stCondLst>
                                        </p:cTn>
                                        <p:tgtEl>
                                          <p:spTgt spid="39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00"/>
                                        </p:tgtEl>
                                      </p:cBhvr>
                                    </p:animEffect>
                                    <p:set>
                                      <p:cBhvr>
                                        <p:cTn dur="1" fill="hold">
                                          <p:stCondLst>
                                            <p:cond delay="500"/>
                                          </p:stCondLst>
                                        </p:cTn>
                                        <p:tgtEl>
                                          <p:spTgt spid="40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94"/>
                                        </p:tgtEl>
                                      </p:cBhvr>
                                    </p:animEffect>
                                    <p:set>
                                      <p:cBhvr>
                                        <p:cTn dur="1" fill="hold">
                                          <p:stCondLst>
                                            <p:cond delay="500"/>
                                          </p:stCondLst>
                                        </p:cTn>
                                        <p:tgtEl>
                                          <p:spTgt spid="39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90"/>
                                        </p:tgtEl>
                                      </p:cBhvr>
                                    </p:animEffect>
                                    <p:set>
                                      <p:cBhvr>
                                        <p:cTn dur="1" fill="hold">
                                          <p:stCondLst>
                                            <p:cond delay="500"/>
                                          </p:stCondLst>
                                        </p:cTn>
                                        <p:tgtEl>
                                          <p:spTgt spid="39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93"/>
                                        </p:tgtEl>
                                      </p:cBhvr>
                                    </p:animEffect>
                                    <p:set>
                                      <p:cBhvr>
                                        <p:cTn dur="1" fill="hold">
                                          <p:stCondLst>
                                            <p:cond delay="500"/>
                                          </p:stCondLst>
                                        </p:cTn>
                                        <p:tgtEl>
                                          <p:spTgt spid="39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05"/>
                                        </p:tgtEl>
                                      </p:cBhvr>
                                    </p:animEffect>
                                    <p:set>
                                      <p:cBhvr>
                                        <p:cTn dur="1" fill="hold">
                                          <p:stCondLst>
                                            <p:cond delay="500"/>
                                          </p:stCondLst>
                                        </p:cTn>
                                        <p:tgtEl>
                                          <p:spTgt spid="40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98"/>
                                        </p:tgtEl>
                                      </p:cBhvr>
                                    </p:animEffect>
                                    <p:set>
                                      <p:cBhvr>
                                        <p:cTn dur="1" fill="hold">
                                          <p:stCondLst>
                                            <p:cond delay="500"/>
                                          </p:stCondLst>
                                        </p:cTn>
                                        <p:tgtEl>
                                          <p:spTgt spid="39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95"/>
                                        </p:tgtEl>
                                      </p:cBhvr>
                                    </p:animEffect>
                                    <p:set>
                                      <p:cBhvr>
                                        <p:cTn dur="1" fill="hold">
                                          <p:stCondLst>
                                            <p:cond delay="500"/>
                                          </p:stCondLst>
                                        </p:cTn>
                                        <p:tgtEl>
                                          <p:spTgt spid="39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06"/>
                                        </p:tgtEl>
                                      </p:cBhvr>
                                    </p:animEffect>
                                    <p:set>
                                      <p:cBhvr>
                                        <p:cTn dur="1" fill="hold">
                                          <p:stCondLst>
                                            <p:cond delay="500"/>
                                          </p:stCondLst>
                                        </p:cTn>
                                        <p:tgtEl>
                                          <p:spTgt spid="40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91"/>
                                        </p:tgtEl>
                                      </p:cBhvr>
                                    </p:animEffect>
                                    <p:set>
                                      <p:cBhvr>
                                        <p:cTn dur="1" fill="hold">
                                          <p:stCondLst>
                                            <p:cond delay="500"/>
                                          </p:stCondLst>
                                        </p:cTn>
                                        <p:tgtEl>
                                          <p:spTgt spid="39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99"/>
                                        </p:tgtEl>
                                      </p:cBhvr>
                                    </p:animEffect>
                                    <p:set>
                                      <p:cBhvr>
                                        <p:cTn dur="1" fill="hold">
                                          <p:stCondLst>
                                            <p:cond delay="500"/>
                                          </p:stCondLst>
                                        </p:cTn>
                                        <p:tgtEl>
                                          <p:spTgt spid="39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04"/>
                                        </p:tgtEl>
                                      </p:cBhvr>
                                    </p:animEffect>
                                    <p:set>
                                      <p:cBhvr>
                                        <p:cTn dur="1" fill="hold">
                                          <p:stCondLst>
                                            <p:cond delay="500"/>
                                          </p:stCondLst>
                                        </p:cTn>
                                        <p:tgtEl>
                                          <p:spTgt spid="40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89"/>
                                        </p:tgtEl>
                                      </p:cBhvr>
                                    </p:animEffect>
                                    <p:set>
                                      <p:cBhvr>
                                        <p:cTn dur="1" fill="hold">
                                          <p:stCondLst>
                                            <p:cond delay="500"/>
                                          </p:stCondLst>
                                        </p:cTn>
                                        <p:tgtEl>
                                          <p:spTgt spid="38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92"/>
                                        </p:tgtEl>
                                      </p:cBhvr>
                                    </p:animEffect>
                                    <p:set>
                                      <p:cBhvr>
                                        <p:cTn dur="1" fill="hold">
                                          <p:stCondLst>
                                            <p:cond delay="500"/>
                                          </p:stCondLst>
                                        </p:cTn>
                                        <p:tgtEl>
                                          <p:spTgt spid="39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02"/>
                                        </p:tgtEl>
                                      </p:cBhvr>
                                    </p:animEffect>
                                    <p:set>
                                      <p:cBhvr>
                                        <p:cTn dur="1" fill="hold">
                                          <p:stCondLst>
                                            <p:cond delay="500"/>
                                          </p:stCondLst>
                                        </p:cTn>
                                        <p:tgtEl>
                                          <p:spTgt spid="40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03"/>
                                        </p:tgtEl>
                                      </p:cBhvr>
                                    </p:animEffect>
                                    <p:set>
                                      <p:cBhvr>
                                        <p:cTn dur="1" fill="hold">
                                          <p:stCondLst>
                                            <p:cond delay="500"/>
                                          </p:stCondLst>
                                        </p:cTn>
                                        <p:tgtEl>
                                          <p:spTgt spid="40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500"/>
                                        <p:tgtEl>
                                          <p:spTgt spid="408"/>
                                        </p:tgtEl>
                                      </p:cBhvr>
                                    </p:animEffect>
                                  </p:childTnLst>
                                </p:cTn>
                              </p:par>
                              <p:par>
                                <p:cTn fill="hold" nodeType="with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500"/>
                                        <p:tgtEl>
                                          <p:spTgt spid="407"/>
                                        </p:tgtEl>
                                      </p:cBhvr>
                                    </p:animEffect>
                                  </p:childTnLst>
                                </p:cTn>
                              </p:par>
                              <p:par>
                                <p:cTn fill="hold" nodeType="with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500"/>
                                        <p:tgtEl>
                                          <p:spTgt spid="410"/>
                                        </p:tgtEl>
                                      </p:cBhvr>
                                    </p:animEffect>
                                  </p:childTnLst>
                                </p:cTn>
                              </p:par>
                              <p:par>
                                <p:cTn fill="hold" nodeType="with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4" name="Shape 414"/>
        <p:cNvGrpSpPr/>
        <p:nvPr/>
      </p:nvGrpSpPr>
      <p:grpSpPr>
        <a:xfrm>
          <a:off x="0" y="0"/>
          <a:ext cx="0" cy="0"/>
          <a:chOff x="0" y="0"/>
          <a:chExt cx="0" cy="0"/>
        </a:xfrm>
      </p:grpSpPr>
      <p:pic>
        <p:nvPicPr>
          <p:cNvPr descr="Oil refinery against blue sky" id="415" name="Google Shape;415;p49"/>
          <p:cNvPicPr preferRelativeResize="0"/>
          <p:nvPr/>
        </p:nvPicPr>
        <p:blipFill rotWithShape="1">
          <a:blip r:embed="rId3">
            <a:alphaModFix/>
          </a:blip>
          <a:srcRect b="0" l="0" r="0" t="0"/>
          <a:stretch/>
        </p:blipFill>
        <p:spPr>
          <a:xfrm>
            <a:off x="-1" y="10"/>
            <a:ext cx="12192000" cy="6857988"/>
          </a:xfrm>
          <a:prstGeom prst="rect">
            <a:avLst/>
          </a:prstGeom>
          <a:noFill/>
          <a:ln>
            <a:noFill/>
          </a:ln>
        </p:spPr>
      </p:pic>
      <p:sp>
        <p:nvSpPr>
          <p:cNvPr id="416" name="Google Shape;416;p49"/>
          <p:cNvSpPr/>
          <p:nvPr/>
        </p:nvSpPr>
        <p:spPr>
          <a:xfrm>
            <a:off x="2662300" y="285813"/>
            <a:ext cx="6667200" cy="17859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9"/>
          <p:cNvSpPr txBox="1"/>
          <p:nvPr>
            <p:ph type="ctrTitle"/>
          </p:nvPr>
        </p:nvSpPr>
        <p:spPr>
          <a:xfrm>
            <a:off x="2858891" y="61882"/>
            <a:ext cx="6470700" cy="12294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sz="5400">
                <a:solidFill>
                  <a:schemeClr val="lt1"/>
                </a:solidFill>
              </a:rPr>
              <a:t>Alternative Fuels</a:t>
            </a:r>
            <a:endParaRPr sz="5400">
              <a:solidFill>
                <a:schemeClr val="lt1"/>
              </a:solidFill>
            </a:endParaRPr>
          </a:p>
        </p:txBody>
      </p:sp>
      <p:sp>
        <p:nvSpPr>
          <p:cNvPr id="418" name="Google Shape;418;p49"/>
          <p:cNvSpPr txBox="1"/>
          <p:nvPr>
            <p:ph idx="1" type="subTitle"/>
          </p:nvPr>
        </p:nvSpPr>
        <p:spPr>
          <a:xfrm>
            <a:off x="2858891" y="1466236"/>
            <a:ext cx="6470700" cy="6054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solidFill>
                  <a:schemeClr val="lt1"/>
                </a:solidFill>
              </a:rPr>
              <a:t>Requirement #6</a:t>
            </a:r>
            <a:endParaRPr>
              <a:solidFill>
                <a:schemeClr val="lt1"/>
              </a:solidFill>
            </a:endParaRPr>
          </a:p>
        </p:txBody>
      </p:sp>
      <p:sp>
        <p:nvSpPr>
          <p:cNvPr id="419" name="Google Shape;419;p49"/>
          <p:cNvSpPr/>
          <p:nvPr/>
        </p:nvSpPr>
        <p:spPr>
          <a:xfrm>
            <a:off x="9941575" y="303275"/>
            <a:ext cx="1878900" cy="16527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0" name="Google Shape;420;p49"/>
          <p:cNvPicPr preferRelativeResize="0"/>
          <p:nvPr/>
        </p:nvPicPr>
        <p:blipFill>
          <a:blip r:embed="rId4">
            <a:alphaModFix/>
          </a:blip>
          <a:stretch>
            <a:fillRect/>
          </a:stretch>
        </p:blipFill>
        <p:spPr>
          <a:xfrm>
            <a:off x="10015037" y="378654"/>
            <a:ext cx="1731991" cy="1502018"/>
          </a:xfrm>
          <a:prstGeom prst="rect">
            <a:avLst/>
          </a:prstGeom>
          <a:noFill/>
          <a:ln>
            <a:noFill/>
          </a:ln>
        </p:spPr>
      </p:pic>
      <p:sp>
        <p:nvSpPr>
          <p:cNvPr id="421" name="Google Shape;421;p49"/>
          <p:cNvSpPr/>
          <p:nvPr/>
        </p:nvSpPr>
        <p:spPr>
          <a:xfrm>
            <a:off x="2662300" y="3885825"/>
            <a:ext cx="6667200" cy="21063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300">
                <a:solidFill>
                  <a:schemeClr val="lt2"/>
                </a:solidFill>
              </a:rPr>
              <a:t> </a:t>
            </a:r>
            <a:r>
              <a:rPr lang="en-US" sz="2300">
                <a:solidFill>
                  <a:schemeClr val="lt2"/>
                </a:solidFill>
              </a:rPr>
              <a:t>Explain the difference between compressed natural gas and liquefied natural gas?</a:t>
            </a:r>
            <a:endParaRPr sz="2300">
              <a:solidFill>
                <a:schemeClr val="l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417"/>
                                        </p:tgtEl>
                                        <p:attrNameLst>
                                          <p:attrName>style.visibility</p:attrName>
                                        </p:attrNameLst>
                                      </p:cBhvr>
                                      <p:to>
                                        <p:strVal val="visible"/>
                                      </p:to>
                                    </p:set>
                                    <p:animEffect filter="fade" transition="in">
                                      <p:cBhvr>
                                        <p:cTn dur="700"/>
                                        <p:tgtEl>
                                          <p:spTgt spid="4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50"/>
          <p:cNvSpPr/>
          <p:nvPr/>
        </p:nvSpPr>
        <p:spPr>
          <a:xfrm>
            <a:off x="0" y="0"/>
            <a:ext cx="4059000" cy="6858000"/>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27" name="Google Shape;427;p50"/>
          <p:cNvSpPr txBox="1"/>
          <p:nvPr>
            <p:ph type="title"/>
          </p:nvPr>
        </p:nvSpPr>
        <p:spPr>
          <a:xfrm>
            <a:off x="404400" y="365125"/>
            <a:ext cx="3150900" cy="5818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solidFill>
                  <a:schemeClr val="lt1"/>
                </a:solidFill>
              </a:rPr>
              <a:t>Compressed Gas </a:t>
            </a:r>
            <a:endParaRPr>
              <a:solidFill>
                <a:schemeClr val="lt1"/>
              </a:solidFill>
            </a:endParaRPr>
          </a:p>
          <a:p>
            <a:pPr indent="0" lvl="0" marL="0" rtl="0" algn="l">
              <a:lnSpc>
                <a:spcPct val="90000"/>
              </a:lnSpc>
              <a:spcBef>
                <a:spcPts val="0"/>
              </a:spcBef>
              <a:spcAft>
                <a:spcPts val="0"/>
              </a:spcAft>
              <a:buClr>
                <a:schemeClr val="dk1"/>
              </a:buClr>
              <a:buSzPts val="4400"/>
              <a:buFont typeface="Calibri"/>
              <a:buNone/>
            </a:pPr>
            <a:r>
              <a:rPr lang="en-US">
                <a:solidFill>
                  <a:schemeClr val="lt1"/>
                </a:solidFill>
              </a:rPr>
              <a:t>versus  </a:t>
            </a:r>
            <a:endParaRPr>
              <a:solidFill>
                <a:schemeClr val="lt1"/>
              </a:solidFill>
            </a:endParaRPr>
          </a:p>
          <a:p>
            <a:pPr indent="0" lvl="0" marL="0" rtl="0" algn="l">
              <a:lnSpc>
                <a:spcPct val="90000"/>
              </a:lnSpc>
              <a:spcBef>
                <a:spcPts val="0"/>
              </a:spcBef>
              <a:spcAft>
                <a:spcPts val="0"/>
              </a:spcAft>
              <a:buClr>
                <a:schemeClr val="dk1"/>
              </a:buClr>
              <a:buSzPts val="4400"/>
              <a:buFont typeface="Calibri"/>
              <a:buNone/>
            </a:pPr>
            <a:r>
              <a:rPr lang="en-US">
                <a:solidFill>
                  <a:schemeClr val="lt1"/>
                </a:solidFill>
              </a:rPr>
              <a:t>Liquefied Gas</a:t>
            </a:r>
            <a:endParaRPr>
              <a:solidFill>
                <a:schemeClr val="lt1"/>
              </a:solidFill>
            </a:endParaRPr>
          </a:p>
        </p:txBody>
      </p:sp>
      <p:sp>
        <p:nvSpPr>
          <p:cNvPr id="428" name="Google Shape;428;p50"/>
          <p:cNvSpPr txBox="1"/>
          <p:nvPr>
            <p:ph idx="1" type="body"/>
          </p:nvPr>
        </p:nvSpPr>
        <p:spPr>
          <a:xfrm>
            <a:off x="4465275" y="1063625"/>
            <a:ext cx="3394200" cy="51204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None/>
            </a:pPr>
            <a:r>
              <a:rPr b="1" lang="en-US" sz="2900"/>
              <a:t>Compressed (CNG)– </a:t>
            </a:r>
            <a:endParaRPr b="1" sz="2900"/>
          </a:p>
          <a:p>
            <a:pPr indent="-222250" lvl="0" marL="228600" rtl="0" algn="l">
              <a:lnSpc>
                <a:spcPct val="90000"/>
              </a:lnSpc>
              <a:spcBef>
                <a:spcPts val="0"/>
              </a:spcBef>
              <a:spcAft>
                <a:spcPts val="0"/>
              </a:spcAft>
              <a:buClr>
                <a:schemeClr val="dk1"/>
              </a:buClr>
              <a:buSzPts val="2700"/>
              <a:buChar char="•"/>
            </a:pPr>
            <a:r>
              <a:rPr lang="en-US" sz="2700"/>
              <a:t>Natural gas </a:t>
            </a:r>
            <a:endParaRPr sz="2700"/>
          </a:p>
          <a:p>
            <a:pPr indent="-222250" lvl="0" marL="228600" rtl="0" algn="l">
              <a:lnSpc>
                <a:spcPct val="90000"/>
              </a:lnSpc>
              <a:spcBef>
                <a:spcPts val="0"/>
              </a:spcBef>
              <a:spcAft>
                <a:spcPts val="0"/>
              </a:spcAft>
              <a:buClr>
                <a:schemeClr val="dk1"/>
              </a:buClr>
              <a:buSzPts val="2700"/>
              <a:buChar char="•"/>
            </a:pPr>
            <a:r>
              <a:rPr lang="en-US" sz="2700"/>
              <a:t>viable alternative to gasoline, diesel, or propane. </a:t>
            </a:r>
            <a:endParaRPr sz="2700"/>
          </a:p>
          <a:p>
            <a:pPr indent="-222250" lvl="0" marL="228600" rtl="0" algn="l">
              <a:lnSpc>
                <a:spcPct val="90000"/>
              </a:lnSpc>
              <a:spcBef>
                <a:spcPts val="0"/>
              </a:spcBef>
              <a:spcAft>
                <a:spcPts val="0"/>
              </a:spcAft>
              <a:buClr>
                <a:schemeClr val="dk1"/>
              </a:buClr>
              <a:buSzPts val="2700"/>
              <a:buChar char="•"/>
            </a:pPr>
            <a:r>
              <a:rPr lang="en-US" sz="2700"/>
              <a:t>It Is colorless and tasteless.</a:t>
            </a:r>
            <a:endParaRPr sz="2700"/>
          </a:p>
          <a:p>
            <a:pPr indent="-222250" lvl="0" marL="228600" rtl="0" algn="l">
              <a:lnSpc>
                <a:spcPct val="90000"/>
              </a:lnSpc>
              <a:spcBef>
                <a:spcPts val="0"/>
              </a:spcBef>
              <a:spcAft>
                <a:spcPts val="0"/>
              </a:spcAft>
              <a:buSzPts val="2700"/>
              <a:buChar char="•"/>
            </a:pPr>
            <a:r>
              <a:rPr lang="en-US" sz="2700"/>
              <a:t>economical to store and transport</a:t>
            </a:r>
            <a:endParaRPr sz="2700"/>
          </a:p>
          <a:p>
            <a:pPr indent="-222250" lvl="0" marL="228600" rtl="0" algn="l">
              <a:lnSpc>
                <a:spcPct val="90000"/>
              </a:lnSpc>
              <a:spcBef>
                <a:spcPts val="0"/>
              </a:spcBef>
              <a:spcAft>
                <a:spcPts val="0"/>
              </a:spcAft>
              <a:buSzPts val="2700"/>
              <a:buChar char="•"/>
            </a:pPr>
            <a:r>
              <a:rPr lang="en-US" sz="2700"/>
              <a:t>1% of original volume </a:t>
            </a:r>
            <a:br>
              <a:rPr lang="en-US" sz="2700"/>
            </a:br>
            <a:r>
              <a:rPr lang="en-US" sz="2700"/>
              <a:t>(100 loaves of bread crushed into 1 loaf equivalent)</a:t>
            </a:r>
            <a:endParaRPr sz="2700"/>
          </a:p>
        </p:txBody>
      </p:sp>
      <p:sp>
        <p:nvSpPr>
          <p:cNvPr id="429" name="Google Shape;429;p50"/>
          <p:cNvSpPr txBox="1"/>
          <p:nvPr>
            <p:ph idx="2" type="body"/>
          </p:nvPr>
        </p:nvSpPr>
        <p:spPr>
          <a:xfrm>
            <a:off x="7959450" y="1063625"/>
            <a:ext cx="3394200" cy="5120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b="1" lang="en-US" sz="2900"/>
              <a:t>Liquefied (LNG) – </a:t>
            </a:r>
            <a:endParaRPr b="1" sz="2900"/>
          </a:p>
          <a:p>
            <a:pPr indent="-222250" lvl="0" marL="228600" rtl="0" algn="l">
              <a:lnSpc>
                <a:spcPct val="90000"/>
              </a:lnSpc>
              <a:spcBef>
                <a:spcPts val="0"/>
              </a:spcBef>
              <a:spcAft>
                <a:spcPts val="0"/>
              </a:spcAft>
              <a:buClr>
                <a:schemeClr val="dk1"/>
              </a:buClr>
              <a:buSzPts val="2700"/>
              <a:buChar char="•"/>
            </a:pPr>
            <a:r>
              <a:rPr lang="en-US" sz="2700"/>
              <a:t>Natural gas that has been formed into a liquid state. </a:t>
            </a:r>
            <a:endParaRPr sz="2700"/>
          </a:p>
          <a:p>
            <a:pPr indent="-222250" lvl="0" marL="228600" rtl="0" algn="l">
              <a:lnSpc>
                <a:spcPct val="90000"/>
              </a:lnSpc>
              <a:spcBef>
                <a:spcPts val="0"/>
              </a:spcBef>
              <a:spcAft>
                <a:spcPts val="0"/>
              </a:spcAft>
              <a:buClr>
                <a:schemeClr val="dk1"/>
              </a:buClr>
              <a:buSzPts val="2700"/>
              <a:buChar char="•"/>
            </a:pPr>
            <a:r>
              <a:rPr lang="en-US" sz="2700"/>
              <a:t>similar to propane and ethanol</a:t>
            </a:r>
            <a:endParaRPr sz="2700"/>
          </a:p>
          <a:p>
            <a:pPr indent="-285750" lvl="0" marL="228600" rtl="0" algn="l">
              <a:spcBef>
                <a:spcPts val="0"/>
              </a:spcBef>
              <a:spcAft>
                <a:spcPts val="0"/>
              </a:spcAft>
              <a:buSzPts val="2700"/>
              <a:buChar char="•"/>
            </a:pPr>
            <a:r>
              <a:rPr lang="en-US" sz="2700"/>
              <a:t>economical to store and transport</a:t>
            </a:r>
            <a:endParaRPr sz="2700"/>
          </a:p>
          <a:p>
            <a:pPr indent="-222250" lvl="0" marL="228600" rtl="0" algn="l">
              <a:lnSpc>
                <a:spcPct val="90000"/>
              </a:lnSpc>
              <a:spcBef>
                <a:spcPts val="0"/>
              </a:spcBef>
              <a:spcAft>
                <a:spcPts val="0"/>
              </a:spcAft>
              <a:buClr>
                <a:schemeClr val="dk1"/>
              </a:buClr>
              <a:buSzPts val="2700"/>
              <a:buChar char="•"/>
            </a:pPr>
            <a:r>
              <a:rPr lang="en-US" sz="2700"/>
              <a:t>1/600th original volume (600 loaves of bread crushed into 1 loaf of equivalent)</a:t>
            </a:r>
            <a:endParaRPr sz="2700"/>
          </a:p>
        </p:txBody>
      </p:sp>
      <p:sp>
        <p:nvSpPr>
          <p:cNvPr id="430" name="Google Shape;430;p50"/>
          <p:cNvSpPr txBox="1"/>
          <p:nvPr/>
        </p:nvSpPr>
        <p:spPr>
          <a:xfrm>
            <a:off x="117950" y="151650"/>
            <a:ext cx="1331100" cy="554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alibri"/>
                <a:ea typeface="Calibri"/>
                <a:cs typeface="Calibri"/>
                <a:sym typeface="Calibri"/>
              </a:rPr>
              <a:t>Req #6</a:t>
            </a:r>
            <a:endParaRPr b="1" sz="24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4" name="Shape 434"/>
        <p:cNvGrpSpPr/>
        <p:nvPr/>
      </p:nvGrpSpPr>
      <p:grpSpPr>
        <a:xfrm>
          <a:off x="0" y="0"/>
          <a:ext cx="0" cy="0"/>
          <a:chOff x="0" y="0"/>
          <a:chExt cx="0" cy="0"/>
        </a:xfrm>
      </p:grpSpPr>
      <p:pic>
        <p:nvPicPr>
          <p:cNvPr descr="Oil refinery against blue sky" id="435" name="Google Shape;435;p51"/>
          <p:cNvPicPr preferRelativeResize="0"/>
          <p:nvPr/>
        </p:nvPicPr>
        <p:blipFill rotWithShape="1">
          <a:blip r:embed="rId3">
            <a:alphaModFix/>
          </a:blip>
          <a:srcRect b="0" l="0" r="0" t="0"/>
          <a:stretch/>
        </p:blipFill>
        <p:spPr>
          <a:xfrm>
            <a:off x="-1" y="10"/>
            <a:ext cx="12192000" cy="6857988"/>
          </a:xfrm>
          <a:prstGeom prst="rect">
            <a:avLst/>
          </a:prstGeom>
          <a:noFill/>
          <a:ln>
            <a:noFill/>
          </a:ln>
        </p:spPr>
      </p:pic>
      <p:sp>
        <p:nvSpPr>
          <p:cNvPr id="436" name="Google Shape;436;p51"/>
          <p:cNvSpPr/>
          <p:nvPr/>
        </p:nvSpPr>
        <p:spPr>
          <a:xfrm>
            <a:off x="2662300" y="285813"/>
            <a:ext cx="6667200" cy="17859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51"/>
          <p:cNvSpPr txBox="1"/>
          <p:nvPr>
            <p:ph type="ctrTitle"/>
          </p:nvPr>
        </p:nvSpPr>
        <p:spPr>
          <a:xfrm>
            <a:off x="2858891" y="61882"/>
            <a:ext cx="6470700" cy="12294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sz="5400">
                <a:solidFill>
                  <a:schemeClr val="lt1"/>
                </a:solidFill>
              </a:rPr>
              <a:t>Alternative Fuels</a:t>
            </a:r>
            <a:endParaRPr sz="5400">
              <a:solidFill>
                <a:schemeClr val="lt1"/>
              </a:solidFill>
            </a:endParaRPr>
          </a:p>
        </p:txBody>
      </p:sp>
      <p:sp>
        <p:nvSpPr>
          <p:cNvPr id="438" name="Google Shape;438;p51"/>
          <p:cNvSpPr txBox="1"/>
          <p:nvPr>
            <p:ph idx="1" type="subTitle"/>
          </p:nvPr>
        </p:nvSpPr>
        <p:spPr>
          <a:xfrm>
            <a:off x="2858891" y="1466236"/>
            <a:ext cx="6470700" cy="6054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solidFill>
                  <a:schemeClr val="lt1"/>
                </a:solidFill>
              </a:rPr>
              <a:t>Requirement #7</a:t>
            </a:r>
            <a:endParaRPr>
              <a:solidFill>
                <a:schemeClr val="lt1"/>
              </a:solidFill>
            </a:endParaRPr>
          </a:p>
        </p:txBody>
      </p:sp>
      <p:sp>
        <p:nvSpPr>
          <p:cNvPr id="439" name="Google Shape;439;p51"/>
          <p:cNvSpPr/>
          <p:nvPr/>
        </p:nvSpPr>
        <p:spPr>
          <a:xfrm>
            <a:off x="9941575" y="303275"/>
            <a:ext cx="1878900" cy="16527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0" name="Google Shape;440;p51"/>
          <p:cNvPicPr preferRelativeResize="0"/>
          <p:nvPr/>
        </p:nvPicPr>
        <p:blipFill>
          <a:blip r:embed="rId4">
            <a:alphaModFix/>
          </a:blip>
          <a:stretch>
            <a:fillRect/>
          </a:stretch>
        </p:blipFill>
        <p:spPr>
          <a:xfrm>
            <a:off x="10015037" y="378654"/>
            <a:ext cx="1731991" cy="1502018"/>
          </a:xfrm>
          <a:prstGeom prst="rect">
            <a:avLst/>
          </a:prstGeom>
          <a:noFill/>
          <a:ln>
            <a:noFill/>
          </a:ln>
        </p:spPr>
      </p:pic>
      <p:sp>
        <p:nvSpPr>
          <p:cNvPr id="441" name="Google Shape;441;p51"/>
          <p:cNvSpPr/>
          <p:nvPr/>
        </p:nvSpPr>
        <p:spPr>
          <a:xfrm>
            <a:off x="2662300" y="3885825"/>
            <a:ext cx="6667200" cy="21063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300">
                <a:solidFill>
                  <a:schemeClr val="lt2"/>
                </a:solidFill>
              </a:rPr>
              <a:t>Draw the steps or view an electronic animation that illustrates the alternate fuel conversion process as used in the automobile industry.</a:t>
            </a:r>
            <a:endParaRPr sz="2300">
              <a:solidFill>
                <a:schemeClr val="l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437"/>
                                        </p:tgtEl>
                                        <p:attrNameLst>
                                          <p:attrName>style.visibility</p:attrName>
                                        </p:attrNameLst>
                                      </p:cBhvr>
                                      <p:to>
                                        <p:strVal val="visible"/>
                                      </p:to>
                                    </p:set>
                                    <p:animEffect filter="fade" transition="in">
                                      <p:cBhvr>
                                        <p:cTn dur="700"/>
                                        <p:tgtEl>
                                          <p:spTgt spid="4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5" name="Shape 445"/>
        <p:cNvGrpSpPr/>
        <p:nvPr/>
      </p:nvGrpSpPr>
      <p:grpSpPr>
        <a:xfrm>
          <a:off x="0" y="0"/>
          <a:ext cx="0" cy="0"/>
          <a:chOff x="0" y="0"/>
          <a:chExt cx="0" cy="0"/>
        </a:xfrm>
      </p:grpSpPr>
      <p:sp>
        <p:nvSpPr>
          <p:cNvPr id="446" name="Google Shape;446;p52"/>
          <p:cNvSpPr/>
          <p:nvPr/>
        </p:nvSpPr>
        <p:spPr>
          <a:xfrm>
            <a:off x="0" y="0"/>
            <a:ext cx="4059000" cy="6858000"/>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7" name="Google Shape;447;p52"/>
          <p:cNvSpPr txBox="1"/>
          <p:nvPr>
            <p:ph idx="1" type="body"/>
          </p:nvPr>
        </p:nvSpPr>
        <p:spPr>
          <a:xfrm>
            <a:off x="643467" y="1631824"/>
            <a:ext cx="3448200" cy="3342600"/>
          </a:xfrm>
          <a:prstGeom prst="rect">
            <a:avLst/>
          </a:prstGeom>
          <a:noFill/>
          <a:ln>
            <a:noFill/>
          </a:ln>
        </p:spPr>
        <p:txBody>
          <a:bodyPr anchorCtr="0" anchor="t" bIns="45700" lIns="0" spcFirstLastPara="1" rIns="0" wrap="square" tIns="45700">
            <a:noAutofit/>
          </a:bodyPr>
          <a:lstStyle/>
          <a:p>
            <a:pPr indent="0" lvl="0" marL="0" rtl="0" algn="l">
              <a:lnSpc>
                <a:spcPct val="90000"/>
              </a:lnSpc>
              <a:spcBef>
                <a:spcPts val="0"/>
              </a:spcBef>
              <a:spcAft>
                <a:spcPts val="0"/>
              </a:spcAft>
              <a:buNone/>
            </a:pPr>
            <a:r>
              <a:rPr lang="en-US" sz="2900" u="sng">
                <a:solidFill>
                  <a:schemeClr val="hlink"/>
                </a:solidFill>
                <a:hlinkClick r:id="rId3"/>
              </a:rPr>
              <a:t>V</a:t>
            </a:r>
            <a:r>
              <a:rPr lang="en-US" sz="2900" u="sng">
                <a:solidFill>
                  <a:schemeClr val="hlink"/>
                </a:solidFill>
                <a:hlinkClick r:id="rId4"/>
              </a:rPr>
              <a:t>iew an electronic animation</a:t>
            </a:r>
            <a:r>
              <a:rPr lang="en-US" sz="2900"/>
              <a:t> that illustrates the alternate fuel conversion process as used in the automobile industry.</a:t>
            </a:r>
            <a:endParaRPr sz="2900">
              <a:solidFill>
                <a:srgbClr val="FFFFFF"/>
              </a:solidFill>
            </a:endParaRPr>
          </a:p>
        </p:txBody>
      </p:sp>
      <p:pic>
        <p:nvPicPr>
          <p:cNvPr id="448" name="Google Shape;448;p52">
            <a:hlinkClick r:id="rId5"/>
          </p:cNvPr>
          <p:cNvPicPr preferRelativeResize="0"/>
          <p:nvPr/>
        </p:nvPicPr>
        <p:blipFill>
          <a:blip r:embed="rId6">
            <a:alphaModFix/>
          </a:blip>
          <a:stretch>
            <a:fillRect/>
          </a:stretch>
        </p:blipFill>
        <p:spPr>
          <a:xfrm>
            <a:off x="4260917" y="1197100"/>
            <a:ext cx="7795533" cy="3976183"/>
          </a:xfrm>
          <a:prstGeom prst="rect">
            <a:avLst/>
          </a:prstGeom>
          <a:noFill/>
          <a:ln cap="flat" cmpd="sng" w="38100">
            <a:solidFill>
              <a:schemeClr val="lt2"/>
            </a:solidFill>
            <a:prstDash val="solid"/>
            <a:round/>
            <a:headEnd len="sm" w="sm" type="none"/>
            <a:tailEnd len="sm" w="sm" type="none"/>
          </a:ln>
        </p:spPr>
      </p:pic>
      <p:sp>
        <p:nvSpPr>
          <p:cNvPr id="449" name="Google Shape;449;p52"/>
          <p:cNvSpPr txBox="1"/>
          <p:nvPr/>
        </p:nvSpPr>
        <p:spPr>
          <a:xfrm>
            <a:off x="117950" y="151650"/>
            <a:ext cx="1331100" cy="554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alibri"/>
                <a:ea typeface="Calibri"/>
                <a:cs typeface="Calibri"/>
                <a:sym typeface="Calibri"/>
              </a:rPr>
              <a:t>Req #7</a:t>
            </a:r>
            <a:endParaRPr b="1" sz="240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3" name="Shape 453"/>
        <p:cNvGrpSpPr/>
        <p:nvPr/>
      </p:nvGrpSpPr>
      <p:grpSpPr>
        <a:xfrm>
          <a:off x="0" y="0"/>
          <a:ext cx="0" cy="0"/>
          <a:chOff x="0" y="0"/>
          <a:chExt cx="0" cy="0"/>
        </a:xfrm>
      </p:grpSpPr>
      <p:pic>
        <p:nvPicPr>
          <p:cNvPr descr="Oil refinery against blue sky" id="454" name="Google Shape;454;p53"/>
          <p:cNvPicPr preferRelativeResize="0"/>
          <p:nvPr/>
        </p:nvPicPr>
        <p:blipFill rotWithShape="1">
          <a:blip r:embed="rId3">
            <a:alphaModFix/>
          </a:blip>
          <a:srcRect b="0" l="0" r="0" t="0"/>
          <a:stretch/>
        </p:blipFill>
        <p:spPr>
          <a:xfrm>
            <a:off x="-1" y="10"/>
            <a:ext cx="12192000" cy="6857988"/>
          </a:xfrm>
          <a:prstGeom prst="rect">
            <a:avLst/>
          </a:prstGeom>
          <a:noFill/>
          <a:ln>
            <a:noFill/>
          </a:ln>
        </p:spPr>
      </p:pic>
      <p:sp>
        <p:nvSpPr>
          <p:cNvPr id="455" name="Google Shape;455;p53"/>
          <p:cNvSpPr/>
          <p:nvPr/>
        </p:nvSpPr>
        <p:spPr>
          <a:xfrm>
            <a:off x="2662300" y="285813"/>
            <a:ext cx="6667200" cy="17859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53"/>
          <p:cNvSpPr txBox="1"/>
          <p:nvPr>
            <p:ph type="ctrTitle"/>
          </p:nvPr>
        </p:nvSpPr>
        <p:spPr>
          <a:xfrm>
            <a:off x="2858891" y="61882"/>
            <a:ext cx="6470700" cy="12294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sz="5400">
                <a:solidFill>
                  <a:schemeClr val="lt1"/>
                </a:solidFill>
              </a:rPr>
              <a:t>Alternative Fuels</a:t>
            </a:r>
            <a:endParaRPr sz="5400">
              <a:solidFill>
                <a:schemeClr val="lt1"/>
              </a:solidFill>
            </a:endParaRPr>
          </a:p>
        </p:txBody>
      </p:sp>
      <p:sp>
        <p:nvSpPr>
          <p:cNvPr id="457" name="Google Shape;457;p53"/>
          <p:cNvSpPr txBox="1"/>
          <p:nvPr>
            <p:ph idx="1" type="subTitle"/>
          </p:nvPr>
        </p:nvSpPr>
        <p:spPr>
          <a:xfrm>
            <a:off x="2858891" y="1466236"/>
            <a:ext cx="6470700" cy="6054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solidFill>
                  <a:schemeClr val="lt1"/>
                </a:solidFill>
              </a:rPr>
              <a:t>Requirement #8</a:t>
            </a:r>
            <a:endParaRPr>
              <a:solidFill>
                <a:schemeClr val="lt1"/>
              </a:solidFill>
            </a:endParaRPr>
          </a:p>
        </p:txBody>
      </p:sp>
      <p:sp>
        <p:nvSpPr>
          <p:cNvPr id="458" name="Google Shape;458;p53"/>
          <p:cNvSpPr/>
          <p:nvPr/>
        </p:nvSpPr>
        <p:spPr>
          <a:xfrm>
            <a:off x="9941575" y="303275"/>
            <a:ext cx="1878900" cy="16527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9" name="Google Shape;459;p53"/>
          <p:cNvPicPr preferRelativeResize="0"/>
          <p:nvPr/>
        </p:nvPicPr>
        <p:blipFill>
          <a:blip r:embed="rId4">
            <a:alphaModFix/>
          </a:blip>
          <a:stretch>
            <a:fillRect/>
          </a:stretch>
        </p:blipFill>
        <p:spPr>
          <a:xfrm>
            <a:off x="10015037" y="378654"/>
            <a:ext cx="1731991" cy="1502018"/>
          </a:xfrm>
          <a:prstGeom prst="rect">
            <a:avLst/>
          </a:prstGeom>
          <a:noFill/>
          <a:ln>
            <a:noFill/>
          </a:ln>
        </p:spPr>
      </p:pic>
      <p:sp>
        <p:nvSpPr>
          <p:cNvPr id="460" name="Google Shape;460;p53"/>
          <p:cNvSpPr/>
          <p:nvPr/>
        </p:nvSpPr>
        <p:spPr>
          <a:xfrm>
            <a:off x="2662300" y="3885825"/>
            <a:ext cx="6667200" cy="21063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300">
                <a:solidFill>
                  <a:schemeClr val="lt2"/>
                </a:solidFill>
              </a:rPr>
              <a:t>Describe how a propane vehicle operates.</a:t>
            </a:r>
            <a:endParaRPr sz="2300">
              <a:solidFill>
                <a:schemeClr val="l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456"/>
                                        </p:tgtEl>
                                        <p:attrNameLst>
                                          <p:attrName>style.visibility</p:attrName>
                                        </p:attrNameLst>
                                      </p:cBhvr>
                                      <p:to>
                                        <p:strVal val="visible"/>
                                      </p:to>
                                    </p:set>
                                    <p:animEffect filter="fade" transition="in">
                                      <p:cBhvr>
                                        <p:cTn dur="700"/>
                                        <p:tgtEl>
                                          <p:spTgt spid="4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54"/>
          <p:cNvSpPr/>
          <p:nvPr/>
        </p:nvSpPr>
        <p:spPr>
          <a:xfrm>
            <a:off x="0" y="0"/>
            <a:ext cx="4059000" cy="6858000"/>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6" name="Google Shape;466;p54"/>
          <p:cNvSpPr txBox="1"/>
          <p:nvPr>
            <p:ph type="title"/>
          </p:nvPr>
        </p:nvSpPr>
        <p:spPr>
          <a:xfrm>
            <a:off x="838200" y="365125"/>
            <a:ext cx="2970000" cy="6105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solidFill>
                  <a:schemeClr val="lt1"/>
                </a:solidFill>
              </a:rPr>
              <a:t>Propane Vehicles</a:t>
            </a:r>
            <a:endParaRPr>
              <a:solidFill>
                <a:schemeClr val="lt1"/>
              </a:solidFill>
            </a:endParaRPr>
          </a:p>
        </p:txBody>
      </p:sp>
      <p:sp>
        <p:nvSpPr>
          <p:cNvPr id="467" name="Google Shape;467;p54"/>
          <p:cNvSpPr txBox="1"/>
          <p:nvPr>
            <p:ph idx="1" type="body"/>
          </p:nvPr>
        </p:nvSpPr>
        <p:spPr>
          <a:xfrm>
            <a:off x="4494175" y="705750"/>
            <a:ext cx="6770700" cy="41730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A propane vehicle is similar to a gasoline vehicle. The difference is that from its initial liquid state, the propane is converted to a gas. The gas is then moved through a line to a fuel-air mixture. Once mixed, it is then injected into a sequentially timed motor</a:t>
            </a:r>
            <a:endParaRPr/>
          </a:p>
          <a:p>
            <a:pPr indent="0" lvl="0" marL="0" rtl="0" algn="l">
              <a:lnSpc>
                <a:spcPct val="90000"/>
              </a:lnSpc>
              <a:spcBef>
                <a:spcPts val="0"/>
              </a:spcBef>
              <a:spcAft>
                <a:spcPts val="0"/>
              </a:spcAft>
              <a:buNone/>
            </a:pPr>
            <a:r>
              <a:rPr b="1" lang="en-US"/>
              <a:t>Advantages:</a:t>
            </a:r>
            <a:endParaRPr b="1"/>
          </a:p>
          <a:p>
            <a:pPr indent="-165100" lvl="0" marL="228600" rtl="0" algn="l">
              <a:lnSpc>
                <a:spcPct val="90000"/>
              </a:lnSpc>
              <a:spcBef>
                <a:spcPts val="0"/>
              </a:spcBef>
              <a:spcAft>
                <a:spcPts val="0"/>
              </a:spcAft>
              <a:buSzPts val="1800"/>
              <a:buChar char="•"/>
            </a:pPr>
            <a:r>
              <a:rPr lang="en-US"/>
              <a:t>lower maintenance</a:t>
            </a:r>
            <a:endParaRPr/>
          </a:p>
          <a:p>
            <a:pPr indent="-165100" lvl="0" marL="228600" rtl="0" algn="l">
              <a:lnSpc>
                <a:spcPct val="90000"/>
              </a:lnSpc>
              <a:spcBef>
                <a:spcPts val="0"/>
              </a:spcBef>
              <a:spcAft>
                <a:spcPts val="0"/>
              </a:spcAft>
              <a:buSzPts val="1800"/>
              <a:buChar char="•"/>
            </a:pPr>
            <a:r>
              <a:rPr lang="en-US"/>
              <a:t>lower costs to run</a:t>
            </a:r>
            <a:endParaRPr/>
          </a:p>
          <a:p>
            <a:pPr indent="-165100" lvl="0" marL="228600" rtl="0" algn="l">
              <a:lnSpc>
                <a:spcPct val="90000"/>
              </a:lnSpc>
              <a:spcBef>
                <a:spcPts val="0"/>
              </a:spcBef>
              <a:spcAft>
                <a:spcPts val="0"/>
              </a:spcAft>
              <a:buSzPts val="1800"/>
              <a:buChar char="•"/>
            </a:pPr>
            <a:r>
              <a:rPr lang="en-US"/>
              <a:t>cleaner energy</a:t>
            </a:r>
            <a:endParaRPr/>
          </a:p>
        </p:txBody>
      </p:sp>
      <p:sp>
        <p:nvSpPr>
          <p:cNvPr id="468" name="Google Shape;468;p54"/>
          <p:cNvSpPr txBox="1"/>
          <p:nvPr/>
        </p:nvSpPr>
        <p:spPr>
          <a:xfrm>
            <a:off x="117950" y="151650"/>
            <a:ext cx="1331100" cy="554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alibri"/>
                <a:ea typeface="Calibri"/>
                <a:cs typeface="Calibri"/>
                <a:sym typeface="Calibri"/>
              </a:rPr>
              <a:t>Req #8</a:t>
            </a:r>
            <a:endParaRPr b="1" sz="2400">
              <a:latin typeface="Calibri"/>
              <a:ea typeface="Calibri"/>
              <a:cs typeface="Calibri"/>
              <a:sym typeface="Calibri"/>
            </a:endParaRPr>
          </a:p>
        </p:txBody>
      </p:sp>
      <p:pic>
        <p:nvPicPr>
          <p:cNvPr id="469" name="Google Shape;469;p54"/>
          <p:cNvPicPr preferRelativeResize="0"/>
          <p:nvPr/>
        </p:nvPicPr>
        <p:blipFill>
          <a:blip r:embed="rId3">
            <a:alphaModFix/>
          </a:blip>
          <a:stretch>
            <a:fillRect/>
          </a:stretch>
        </p:blipFill>
        <p:spPr>
          <a:xfrm rot="250728">
            <a:off x="5591763" y="4829429"/>
            <a:ext cx="2928445" cy="1782967"/>
          </a:xfrm>
          <a:prstGeom prst="rect">
            <a:avLst/>
          </a:prstGeom>
          <a:noFill/>
          <a:ln>
            <a:noFill/>
          </a:ln>
        </p:spPr>
      </p:pic>
      <p:pic>
        <p:nvPicPr>
          <p:cNvPr id="470" name="Google Shape;470;p54"/>
          <p:cNvPicPr preferRelativeResize="0"/>
          <p:nvPr/>
        </p:nvPicPr>
        <p:blipFill>
          <a:blip r:embed="rId4">
            <a:alphaModFix/>
          </a:blip>
          <a:stretch>
            <a:fillRect/>
          </a:stretch>
        </p:blipFill>
        <p:spPr>
          <a:xfrm rot="-207552">
            <a:off x="8812279" y="4829789"/>
            <a:ext cx="2929318" cy="1782246"/>
          </a:xfrm>
          <a:prstGeom prst="rect">
            <a:avLst/>
          </a:prstGeom>
          <a:noFill/>
          <a:ln>
            <a:noFill/>
          </a:ln>
        </p:spPr>
      </p:pic>
      <p:sp>
        <p:nvSpPr>
          <p:cNvPr id="471" name="Google Shape;471;p54"/>
          <p:cNvSpPr txBox="1"/>
          <p:nvPr/>
        </p:nvSpPr>
        <p:spPr>
          <a:xfrm>
            <a:off x="8037500" y="2990525"/>
            <a:ext cx="3252000" cy="1736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100"/>
              <a:buFont typeface="Arial"/>
              <a:buNone/>
            </a:pPr>
            <a:r>
              <a:rPr b="1" lang="en-US" sz="2800">
                <a:solidFill>
                  <a:schemeClr val="dk1"/>
                </a:solidFill>
                <a:latin typeface="Calibri"/>
                <a:ea typeface="Calibri"/>
                <a:cs typeface="Calibri"/>
                <a:sym typeface="Calibri"/>
              </a:rPr>
              <a:t>Disa</a:t>
            </a:r>
            <a:r>
              <a:rPr b="1" lang="en-US" sz="2800">
                <a:solidFill>
                  <a:schemeClr val="dk1"/>
                </a:solidFill>
                <a:latin typeface="Calibri"/>
                <a:ea typeface="Calibri"/>
                <a:cs typeface="Calibri"/>
                <a:sym typeface="Calibri"/>
              </a:rPr>
              <a:t>dvantages:</a:t>
            </a:r>
            <a:endParaRPr b="1" sz="2800">
              <a:solidFill>
                <a:schemeClr val="dk1"/>
              </a:solidFill>
              <a:latin typeface="Calibri"/>
              <a:ea typeface="Calibri"/>
              <a:cs typeface="Calibri"/>
              <a:sym typeface="Calibri"/>
            </a:endParaRPr>
          </a:p>
          <a:p>
            <a:pPr indent="-165100" lvl="0" marL="228600" rtl="0" algn="l">
              <a:lnSpc>
                <a:spcPct val="90000"/>
              </a:lnSpc>
              <a:spcBef>
                <a:spcPts val="0"/>
              </a:spcBef>
              <a:spcAft>
                <a:spcPts val="0"/>
              </a:spcAft>
              <a:buClr>
                <a:schemeClr val="dk1"/>
              </a:buClr>
              <a:buSzPts val="1800"/>
              <a:buChar char="•"/>
            </a:pPr>
            <a:r>
              <a:rPr lang="en-US" sz="2800">
                <a:solidFill>
                  <a:schemeClr val="dk1"/>
                </a:solidFill>
                <a:latin typeface="Calibri"/>
                <a:ea typeface="Calibri"/>
                <a:cs typeface="Calibri"/>
                <a:sym typeface="Calibri"/>
              </a:rPr>
              <a:t>still a fossil fuel</a:t>
            </a:r>
            <a:endParaRPr sz="2800">
              <a:solidFill>
                <a:schemeClr val="dk1"/>
              </a:solidFill>
              <a:latin typeface="Calibri"/>
              <a:ea typeface="Calibri"/>
              <a:cs typeface="Calibri"/>
              <a:sym typeface="Calibri"/>
            </a:endParaRPr>
          </a:p>
          <a:p>
            <a:pPr indent="-228600" lvl="0" marL="228600" rtl="0" algn="l">
              <a:lnSpc>
                <a:spcPct val="90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no longer popular for regular autos</a:t>
            </a:r>
            <a:endParaRPr sz="2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5" name="Shape 475"/>
        <p:cNvGrpSpPr/>
        <p:nvPr/>
      </p:nvGrpSpPr>
      <p:grpSpPr>
        <a:xfrm>
          <a:off x="0" y="0"/>
          <a:ext cx="0" cy="0"/>
          <a:chOff x="0" y="0"/>
          <a:chExt cx="0" cy="0"/>
        </a:xfrm>
      </p:grpSpPr>
      <p:pic>
        <p:nvPicPr>
          <p:cNvPr descr="Oil refinery against blue sky" id="476" name="Google Shape;476;p55"/>
          <p:cNvPicPr preferRelativeResize="0"/>
          <p:nvPr/>
        </p:nvPicPr>
        <p:blipFill rotWithShape="1">
          <a:blip r:embed="rId3">
            <a:alphaModFix/>
          </a:blip>
          <a:srcRect b="0" l="0" r="0" t="0"/>
          <a:stretch/>
        </p:blipFill>
        <p:spPr>
          <a:xfrm>
            <a:off x="-1" y="10"/>
            <a:ext cx="12192000" cy="6857988"/>
          </a:xfrm>
          <a:prstGeom prst="rect">
            <a:avLst/>
          </a:prstGeom>
          <a:noFill/>
          <a:ln>
            <a:noFill/>
          </a:ln>
        </p:spPr>
      </p:pic>
      <p:sp>
        <p:nvSpPr>
          <p:cNvPr id="477" name="Google Shape;477;p55"/>
          <p:cNvSpPr/>
          <p:nvPr/>
        </p:nvSpPr>
        <p:spPr>
          <a:xfrm>
            <a:off x="2662300" y="285813"/>
            <a:ext cx="6667200" cy="17859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55"/>
          <p:cNvSpPr txBox="1"/>
          <p:nvPr>
            <p:ph type="ctrTitle"/>
          </p:nvPr>
        </p:nvSpPr>
        <p:spPr>
          <a:xfrm>
            <a:off x="2858891" y="61882"/>
            <a:ext cx="6470700" cy="12294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sz="5400">
                <a:solidFill>
                  <a:schemeClr val="lt1"/>
                </a:solidFill>
              </a:rPr>
              <a:t>Alternative Fuels</a:t>
            </a:r>
            <a:endParaRPr sz="5400">
              <a:solidFill>
                <a:schemeClr val="lt1"/>
              </a:solidFill>
            </a:endParaRPr>
          </a:p>
        </p:txBody>
      </p:sp>
      <p:sp>
        <p:nvSpPr>
          <p:cNvPr id="479" name="Google Shape;479;p55"/>
          <p:cNvSpPr txBox="1"/>
          <p:nvPr>
            <p:ph idx="1" type="subTitle"/>
          </p:nvPr>
        </p:nvSpPr>
        <p:spPr>
          <a:xfrm>
            <a:off x="2858891" y="1466236"/>
            <a:ext cx="6470700" cy="6054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solidFill>
                  <a:schemeClr val="lt1"/>
                </a:solidFill>
              </a:rPr>
              <a:t>Requirement #9</a:t>
            </a:r>
            <a:endParaRPr>
              <a:solidFill>
                <a:schemeClr val="lt1"/>
              </a:solidFill>
            </a:endParaRPr>
          </a:p>
        </p:txBody>
      </p:sp>
      <p:sp>
        <p:nvSpPr>
          <p:cNvPr id="480" name="Google Shape;480;p55"/>
          <p:cNvSpPr/>
          <p:nvPr/>
        </p:nvSpPr>
        <p:spPr>
          <a:xfrm>
            <a:off x="9941575" y="303275"/>
            <a:ext cx="1878900" cy="16527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1" name="Google Shape;481;p55"/>
          <p:cNvPicPr preferRelativeResize="0"/>
          <p:nvPr/>
        </p:nvPicPr>
        <p:blipFill>
          <a:blip r:embed="rId4">
            <a:alphaModFix/>
          </a:blip>
          <a:stretch>
            <a:fillRect/>
          </a:stretch>
        </p:blipFill>
        <p:spPr>
          <a:xfrm>
            <a:off x="10015037" y="378654"/>
            <a:ext cx="1731991" cy="1502018"/>
          </a:xfrm>
          <a:prstGeom prst="rect">
            <a:avLst/>
          </a:prstGeom>
          <a:noFill/>
          <a:ln>
            <a:noFill/>
          </a:ln>
        </p:spPr>
      </p:pic>
      <p:sp>
        <p:nvSpPr>
          <p:cNvPr id="482" name="Google Shape;482;p55"/>
          <p:cNvSpPr/>
          <p:nvPr/>
        </p:nvSpPr>
        <p:spPr>
          <a:xfrm>
            <a:off x="2662300" y="3885825"/>
            <a:ext cx="6667200" cy="21063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300">
                <a:solidFill>
                  <a:schemeClr val="lt2"/>
                </a:solidFill>
              </a:rPr>
              <a:t>Discuss with a group the importance of finding alternative fuel methods.</a:t>
            </a:r>
            <a:endParaRPr sz="2300">
              <a:solidFill>
                <a:schemeClr val="l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478"/>
                                        </p:tgtEl>
                                        <p:attrNameLst>
                                          <p:attrName>style.visibility</p:attrName>
                                        </p:attrNameLst>
                                      </p:cBhvr>
                                      <p:to>
                                        <p:strVal val="visible"/>
                                      </p:to>
                                    </p:set>
                                    <p:animEffect filter="fade" transition="in">
                                      <p:cBhvr>
                                        <p:cTn dur="700"/>
                                        <p:tgtEl>
                                          <p:spTgt spid="4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1" name="Shape 181"/>
        <p:cNvGrpSpPr/>
        <p:nvPr/>
      </p:nvGrpSpPr>
      <p:grpSpPr>
        <a:xfrm>
          <a:off x="0" y="0"/>
          <a:ext cx="0" cy="0"/>
          <a:chOff x="0" y="0"/>
          <a:chExt cx="0" cy="0"/>
        </a:xfrm>
      </p:grpSpPr>
      <p:pic>
        <p:nvPicPr>
          <p:cNvPr descr="Oil refinery against blue sky" id="182" name="Google Shape;182;p29"/>
          <p:cNvPicPr preferRelativeResize="0"/>
          <p:nvPr/>
        </p:nvPicPr>
        <p:blipFill rotWithShape="1">
          <a:blip r:embed="rId3">
            <a:alphaModFix/>
          </a:blip>
          <a:srcRect b="-2" l="0" r="-2" t="0"/>
          <a:stretch/>
        </p:blipFill>
        <p:spPr>
          <a:xfrm>
            <a:off x="-1" y="10"/>
            <a:ext cx="12191999" cy="6857990"/>
          </a:xfrm>
          <a:prstGeom prst="rect">
            <a:avLst/>
          </a:prstGeom>
          <a:noFill/>
          <a:ln>
            <a:noFill/>
          </a:ln>
        </p:spPr>
      </p:pic>
      <p:sp>
        <p:nvSpPr>
          <p:cNvPr id="183" name="Google Shape;183;p29"/>
          <p:cNvSpPr/>
          <p:nvPr/>
        </p:nvSpPr>
        <p:spPr>
          <a:xfrm>
            <a:off x="5189825" y="623450"/>
            <a:ext cx="6667200" cy="17859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9"/>
          <p:cNvSpPr txBox="1"/>
          <p:nvPr>
            <p:ph type="ctrTitle"/>
          </p:nvPr>
        </p:nvSpPr>
        <p:spPr>
          <a:xfrm>
            <a:off x="5386416" y="399519"/>
            <a:ext cx="6470700" cy="12294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sz="5400">
                <a:solidFill>
                  <a:schemeClr val="lt1"/>
                </a:solidFill>
              </a:rPr>
              <a:t>Alternative Fuels</a:t>
            </a:r>
            <a:endParaRPr sz="5400">
              <a:solidFill>
                <a:schemeClr val="lt1"/>
              </a:solidFill>
            </a:endParaRPr>
          </a:p>
        </p:txBody>
      </p:sp>
      <p:sp>
        <p:nvSpPr>
          <p:cNvPr id="185" name="Google Shape;185;p29"/>
          <p:cNvSpPr txBox="1"/>
          <p:nvPr>
            <p:ph idx="1" type="subTitle"/>
          </p:nvPr>
        </p:nvSpPr>
        <p:spPr>
          <a:xfrm>
            <a:off x="5386416" y="1803874"/>
            <a:ext cx="6470700" cy="6054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solidFill>
                  <a:schemeClr val="lt1"/>
                </a:solidFill>
              </a:rPr>
              <a:t>Teacher: Luke Torquato</a:t>
            </a:r>
            <a:endParaRPr>
              <a:solidFill>
                <a:schemeClr val="lt1"/>
              </a:solidFill>
            </a:endParaRPr>
          </a:p>
        </p:txBody>
      </p:sp>
      <p:sp>
        <p:nvSpPr>
          <p:cNvPr id="186" name="Google Shape;186;p29"/>
          <p:cNvSpPr/>
          <p:nvPr/>
        </p:nvSpPr>
        <p:spPr>
          <a:xfrm>
            <a:off x="8959500" y="3926800"/>
            <a:ext cx="2995800" cy="25788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7" name="Google Shape;187;p29"/>
          <p:cNvPicPr preferRelativeResize="0"/>
          <p:nvPr/>
        </p:nvPicPr>
        <p:blipFill>
          <a:blip r:embed="rId4">
            <a:alphaModFix/>
          </a:blip>
          <a:stretch>
            <a:fillRect/>
          </a:stretch>
        </p:blipFill>
        <p:spPr>
          <a:xfrm>
            <a:off x="9076630" y="4044413"/>
            <a:ext cx="2761524" cy="2343575"/>
          </a:xfrm>
          <a:prstGeom prst="rect">
            <a:avLst/>
          </a:prstGeom>
          <a:noFill/>
          <a:ln>
            <a:noFill/>
          </a:ln>
        </p:spPr>
      </p:pic>
      <p:sp>
        <p:nvSpPr>
          <p:cNvPr id="188" name="Google Shape;188;p29"/>
          <p:cNvSpPr/>
          <p:nvPr/>
        </p:nvSpPr>
        <p:spPr>
          <a:xfrm>
            <a:off x="690850" y="227000"/>
            <a:ext cx="2645700" cy="25788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9" name="Google Shape;189;p29"/>
          <p:cNvPicPr preferRelativeResize="0"/>
          <p:nvPr/>
        </p:nvPicPr>
        <p:blipFill rotWithShape="1">
          <a:blip r:embed="rId5">
            <a:alphaModFix/>
          </a:blip>
          <a:srcRect b="31935" l="15841" r="10989" t="14499"/>
          <a:stretch/>
        </p:blipFill>
        <p:spPr>
          <a:xfrm>
            <a:off x="813250" y="344588"/>
            <a:ext cx="2400900" cy="2343600"/>
          </a:xfrm>
          <a:prstGeom prst="roundRect">
            <a:avLst>
              <a:gd fmla="val 16667" name="adj"/>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84"/>
                                        </p:tgtEl>
                                        <p:attrNameLst>
                                          <p:attrName>style.visibility</p:attrName>
                                        </p:attrNameLst>
                                      </p:cBhvr>
                                      <p:to>
                                        <p:strVal val="visible"/>
                                      </p:to>
                                    </p:set>
                                    <p:animEffect filter="fade" transition="in">
                                      <p:cBhvr>
                                        <p:cTn dur="7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pic>
        <p:nvPicPr>
          <p:cNvPr id="487" name="Google Shape;487;p56"/>
          <p:cNvPicPr preferRelativeResize="0"/>
          <p:nvPr/>
        </p:nvPicPr>
        <p:blipFill>
          <a:blip r:embed="rId3">
            <a:alphaModFix/>
          </a:blip>
          <a:stretch>
            <a:fillRect/>
          </a:stretch>
        </p:blipFill>
        <p:spPr>
          <a:xfrm>
            <a:off x="6422238" y="902725"/>
            <a:ext cx="5500737" cy="5274099"/>
          </a:xfrm>
          <a:prstGeom prst="rect">
            <a:avLst/>
          </a:prstGeom>
          <a:noFill/>
          <a:ln>
            <a:noFill/>
          </a:ln>
        </p:spPr>
      </p:pic>
      <p:sp>
        <p:nvSpPr>
          <p:cNvPr id="488" name="Google Shape;488;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Why is alternative fuel important?</a:t>
            </a:r>
            <a:endParaRPr/>
          </a:p>
        </p:txBody>
      </p:sp>
      <p:sp>
        <p:nvSpPr>
          <p:cNvPr id="489" name="Google Shape;489;p56"/>
          <p:cNvSpPr txBox="1"/>
          <p:nvPr>
            <p:ph idx="1" type="body"/>
          </p:nvPr>
        </p:nvSpPr>
        <p:spPr>
          <a:xfrm>
            <a:off x="838200" y="3268926"/>
            <a:ext cx="10515600" cy="33027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t>Saving money is a big reason for the push to alternative fuel options.</a:t>
            </a:r>
            <a:endParaRPr/>
          </a:p>
          <a:p>
            <a:pPr indent="-228600" lvl="0" marL="228600" rtl="0" algn="l">
              <a:lnSpc>
                <a:spcPct val="90000"/>
              </a:lnSpc>
              <a:spcBef>
                <a:spcPts val="1000"/>
              </a:spcBef>
              <a:spcAft>
                <a:spcPts val="0"/>
              </a:spcAft>
              <a:buClr>
                <a:schemeClr val="dk1"/>
              </a:buClr>
              <a:buSzPts val="2800"/>
              <a:buChar char="•"/>
            </a:pPr>
            <a:r>
              <a:rPr lang="en-US"/>
              <a:t>It decreases harmful exhaust emissions.</a:t>
            </a:r>
            <a:endParaRPr/>
          </a:p>
          <a:p>
            <a:pPr indent="-228600" lvl="0" marL="228600" rtl="0" algn="l">
              <a:lnSpc>
                <a:spcPct val="90000"/>
              </a:lnSpc>
              <a:spcBef>
                <a:spcPts val="1000"/>
              </a:spcBef>
              <a:spcAft>
                <a:spcPts val="0"/>
              </a:spcAft>
              <a:buClr>
                <a:schemeClr val="dk1"/>
              </a:buClr>
              <a:buSzPts val="2800"/>
              <a:buChar char="•"/>
            </a:pPr>
            <a:r>
              <a:rPr lang="en-US"/>
              <a:t>These carbon neutral options help lead us to a happier, healthier planet!</a:t>
            </a:r>
            <a:endParaRPr/>
          </a:p>
          <a:p>
            <a:pPr indent="-191529" lvl="0" marL="228600" rtl="0" algn="l">
              <a:lnSpc>
                <a:spcPct val="90000"/>
              </a:lnSpc>
              <a:spcBef>
                <a:spcPts val="1000"/>
              </a:spcBef>
              <a:spcAft>
                <a:spcPts val="0"/>
              </a:spcAft>
              <a:buSzPts val="2216"/>
              <a:buChar char="•"/>
            </a:pPr>
            <a:r>
              <a:rPr lang="en-US" sz="3216"/>
              <a:t>God has asked us to take care of our planet -- using up all the fossil fuels isn’t very responsible and is ruining the planet God gave us!</a:t>
            </a:r>
            <a:endParaRPr/>
          </a:p>
        </p:txBody>
      </p:sp>
      <p:sp>
        <p:nvSpPr>
          <p:cNvPr id="490" name="Google Shape;490;p56"/>
          <p:cNvSpPr txBox="1"/>
          <p:nvPr/>
        </p:nvSpPr>
        <p:spPr>
          <a:xfrm>
            <a:off x="117950" y="151650"/>
            <a:ext cx="1331100" cy="554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alibri"/>
                <a:ea typeface="Calibri"/>
                <a:cs typeface="Calibri"/>
                <a:sym typeface="Calibri"/>
              </a:rPr>
              <a:t>Req #9</a:t>
            </a:r>
            <a:endParaRPr b="1" sz="2400">
              <a:latin typeface="Calibri"/>
              <a:ea typeface="Calibri"/>
              <a:cs typeface="Calibri"/>
              <a:sym typeface="Calibri"/>
            </a:endParaRPr>
          </a:p>
        </p:txBody>
      </p:sp>
      <p:sp>
        <p:nvSpPr>
          <p:cNvPr id="491" name="Google Shape;491;p56"/>
          <p:cNvSpPr/>
          <p:nvPr/>
        </p:nvSpPr>
        <p:spPr>
          <a:xfrm>
            <a:off x="293225" y="1668363"/>
            <a:ext cx="6214800" cy="1145400"/>
          </a:xfrm>
          <a:prstGeom prst="foldedCorner">
            <a:avLst>
              <a:gd fmla="val 16667" name="adj"/>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500">
                <a:solidFill>
                  <a:srgbClr val="CC0000"/>
                </a:solidFill>
              </a:rPr>
              <a:t>Type a reason in the chat why </a:t>
            </a:r>
            <a:br>
              <a:rPr lang="en-US" sz="3500">
                <a:solidFill>
                  <a:srgbClr val="CC0000"/>
                </a:solidFill>
              </a:rPr>
            </a:br>
            <a:r>
              <a:rPr lang="en-US" sz="3500">
                <a:solidFill>
                  <a:srgbClr val="CC0000"/>
                </a:solidFill>
              </a:rPr>
              <a:t>YOU BELIEVE it is important!</a:t>
            </a:r>
            <a:endParaRPr sz="3500">
              <a:solidFill>
                <a:srgbClr val="CC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9">
                                            <p:txEl>
                                              <p:pRg end="0" st="0"/>
                                            </p:txEl>
                                          </p:spTgt>
                                        </p:tgtEl>
                                        <p:attrNameLst>
                                          <p:attrName>style.visibility</p:attrName>
                                        </p:attrNameLst>
                                      </p:cBhvr>
                                      <p:to>
                                        <p:strVal val="visible"/>
                                      </p:to>
                                    </p:set>
                                    <p:animEffect filter="fade" transition="in">
                                      <p:cBhvr>
                                        <p:cTn dur="1000"/>
                                        <p:tgtEl>
                                          <p:spTgt spid="4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9">
                                            <p:txEl>
                                              <p:pRg end="1" st="1"/>
                                            </p:txEl>
                                          </p:spTgt>
                                        </p:tgtEl>
                                        <p:attrNameLst>
                                          <p:attrName>style.visibility</p:attrName>
                                        </p:attrNameLst>
                                      </p:cBhvr>
                                      <p:to>
                                        <p:strVal val="visible"/>
                                      </p:to>
                                    </p:set>
                                    <p:animEffect filter="fade" transition="in">
                                      <p:cBhvr>
                                        <p:cTn dur="1000"/>
                                        <p:tgtEl>
                                          <p:spTgt spid="48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9">
                                            <p:txEl>
                                              <p:pRg end="2" st="2"/>
                                            </p:txEl>
                                          </p:spTgt>
                                        </p:tgtEl>
                                        <p:attrNameLst>
                                          <p:attrName>style.visibility</p:attrName>
                                        </p:attrNameLst>
                                      </p:cBhvr>
                                      <p:to>
                                        <p:strVal val="visible"/>
                                      </p:to>
                                    </p:set>
                                    <p:animEffect filter="fade" transition="in">
                                      <p:cBhvr>
                                        <p:cTn dur="1000"/>
                                        <p:tgtEl>
                                          <p:spTgt spid="48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9">
                                            <p:txEl>
                                              <p:pRg end="3" st="3"/>
                                            </p:txEl>
                                          </p:spTgt>
                                        </p:tgtEl>
                                        <p:attrNameLst>
                                          <p:attrName>style.visibility</p:attrName>
                                        </p:attrNameLst>
                                      </p:cBhvr>
                                      <p:to>
                                        <p:strVal val="visible"/>
                                      </p:to>
                                    </p:set>
                                    <p:animEffect filter="fade" transition="in">
                                      <p:cBhvr>
                                        <p:cTn dur="1000"/>
                                        <p:tgtEl>
                                          <p:spTgt spid="48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1000"/>
                                        <p:tgtEl>
                                          <p:spTgt spid="4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5" name="Shape 495"/>
        <p:cNvGrpSpPr/>
        <p:nvPr/>
      </p:nvGrpSpPr>
      <p:grpSpPr>
        <a:xfrm>
          <a:off x="0" y="0"/>
          <a:ext cx="0" cy="0"/>
          <a:chOff x="0" y="0"/>
          <a:chExt cx="0" cy="0"/>
        </a:xfrm>
      </p:grpSpPr>
      <p:pic>
        <p:nvPicPr>
          <p:cNvPr descr="Oil refinery against blue sky" id="496" name="Google Shape;496;p57"/>
          <p:cNvPicPr preferRelativeResize="0"/>
          <p:nvPr/>
        </p:nvPicPr>
        <p:blipFill rotWithShape="1">
          <a:blip r:embed="rId3">
            <a:alphaModFix/>
          </a:blip>
          <a:srcRect b="0" l="0" r="0" t="0"/>
          <a:stretch/>
        </p:blipFill>
        <p:spPr>
          <a:xfrm>
            <a:off x="-1" y="10"/>
            <a:ext cx="12192000" cy="6857988"/>
          </a:xfrm>
          <a:prstGeom prst="rect">
            <a:avLst/>
          </a:prstGeom>
          <a:noFill/>
          <a:ln>
            <a:noFill/>
          </a:ln>
        </p:spPr>
      </p:pic>
      <p:sp>
        <p:nvSpPr>
          <p:cNvPr id="497" name="Google Shape;497;p57"/>
          <p:cNvSpPr/>
          <p:nvPr/>
        </p:nvSpPr>
        <p:spPr>
          <a:xfrm>
            <a:off x="2662300" y="285813"/>
            <a:ext cx="6667200" cy="17859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57"/>
          <p:cNvSpPr txBox="1"/>
          <p:nvPr>
            <p:ph type="ctrTitle"/>
          </p:nvPr>
        </p:nvSpPr>
        <p:spPr>
          <a:xfrm>
            <a:off x="2858891" y="61882"/>
            <a:ext cx="6470700" cy="12294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sz="5400">
                <a:solidFill>
                  <a:schemeClr val="lt1"/>
                </a:solidFill>
              </a:rPr>
              <a:t>Alternative Fuels</a:t>
            </a:r>
            <a:endParaRPr sz="5400">
              <a:solidFill>
                <a:schemeClr val="lt1"/>
              </a:solidFill>
            </a:endParaRPr>
          </a:p>
        </p:txBody>
      </p:sp>
      <p:sp>
        <p:nvSpPr>
          <p:cNvPr id="499" name="Google Shape;499;p57"/>
          <p:cNvSpPr txBox="1"/>
          <p:nvPr>
            <p:ph idx="1" type="subTitle"/>
          </p:nvPr>
        </p:nvSpPr>
        <p:spPr>
          <a:xfrm>
            <a:off x="2858891" y="1466236"/>
            <a:ext cx="6470700" cy="6054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solidFill>
                  <a:schemeClr val="lt1"/>
                </a:solidFill>
              </a:rPr>
              <a:t>Requirement #10</a:t>
            </a:r>
            <a:endParaRPr>
              <a:solidFill>
                <a:schemeClr val="lt1"/>
              </a:solidFill>
            </a:endParaRPr>
          </a:p>
        </p:txBody>
      </p:sp>
      <p:sp>
        <p:nvSpPr>
          <p:cNvPr id="500" name="Google Shape;500;p57"/>
          <p:cNvSpPr/>
          <p:nvPr/>
        </p:nvSpPr>
        <p:spPr>
          <a:xfrm>
            <a:off x="9941575" y="303275"/>
            <a:ext cx="1878900" cy="16527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1" name="Google Shape;501;p57"/>
          <p:cNvPicPr preferRelativeResize="0"/>
          <p:nvPr/>
        </p:nvPicPr>
        <p:blipFill>
          <a:blip r:embed="rId4">
            <a:alphaModFix/>
          </a:blip>
          <a:stretch>
            <a:fillRect/>
          </a:stretch>
        </p:blipFill>
        <p:spPr>
          <a:xfrm>
            <a:off x="10015037" y="378654"/>
            <a:ext cx="1731991" cy="1502018"/>
          </a:xfrm>
          <a:prstGeom prst="rect">
            <a:avLst/>
          </a:prstGeom>
          <a:noFill/>
          <a:ln>
            <a:noFill/>
          </a:ln>
        </p:spPr>
      </p:pic>
      <p:sp>
        <p:nvSpPr>
          <p:cNvPr id="502" name="Google Shape;502;p57"/>
          <p:cNvSpPr/>
          <p:nvPr/>
        </p:nvSpPr>
        <p:spPr>
          <a:xfrm>
            <a:off x="2662300" y="3885825"/>
            <a:ext cx="6667200" cy="21063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300">
                <a:solidFill>
                  <a:schemeClr val="lt2"/>
                </a:solidFill>
              </a:rPr>
              <a:t>Do two of the following individually or as a group:</a:t>
            </a:r>
            <a:endParaRPr sz="2300">
              <a:solidFill>
                <a:schemeClr val="l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498"/>
                                        </p:tgtEl>
                                        <p:attrNameLst>
                                          <p:attrName>style.visibility</p:attrName>
                                        </p:attrNameLst>
                                      </p:cBhvr>
                                      <p:to>
                                        <p:strVal val="visible"/>
                                      </p:to>
                                    </p:set>
                                    <p:animEffect filter="fade" transition="in">
                                      <p:cBhvr>
                                        <p:cTn dur="700"/>
                                        <p:tgtEl>
                                          <p:spTgt spid="4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58"/>
          <p:cNvSpPr/>
          <p:nvPr/>
        </p:nvSpPr>
        <p:spPr>
          <a:xfrm>
            <a:off x="0" y="0"/>
            <a:ext cx="4059000" cy="6858000"/>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08" name="Google Shape;508;p58"/>
          <p:cNvSpPr txBox="1"/>
          <p:nvPr>
            <p:ph type="title"/>
          </p:nvPr>
        </p:nvSpPr>
        <p:spPr>
          <a:xfrm>
            <a:off x="838200" y="365125"/>
            <a:ext cx="2970000" cy="6105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solidFill>
                  <a:schemeClr val="lt1"/>
                </a:solidFill>
              </a:rPr>
              <a:t>Activity Options</a:t>
            </a:r>
            <a:endParaRPr>
              <a:solidFill>
                <a:schemeClr val="lt1"/>
              </a:solidFill>
            </a:endParaRPr>
          </a:p>
        </p:txBody>
      </p:sp>
      <p:sp>
        <p:nvSpPr>
          <p:cNvPr id="509" name="Google Shape;509;p58"/>
          <p:cNvSpPr txBox="1"/>
          <p:nvPr>
            <p:ph idx="1" type="body"/>
          </p:nvPr>
        </p:nvSpPr>
        <p:spPr>
          <a:xfrm>
            <a:off x="4494175" y="705750"/>
            <a:ext cx="3425400" cy="5596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None/>
            </a:pPr>
            <a:r>
              <a:rPr b="1" lang="en-US"/>
              <a:t>Covid Options</a:t>
            </a:r>
            <a:r>
              <a:rPr b="1" lang="en-US"/>
              <a:t>:</a:t>
            </a:r>
            <a:endParaRPr b="1"/>
          </a:p>
          <a:p>
            <a:pPr indent="-165100" lvl="0" marL="228600" rtl="0" algn="l">
              <a:lnSpc>
                <a:spcPct val="90000"/>
              </a:lnSpc>
              <a:spcBef>
                <a:spcPts val="0"/>
              </a:spcBef>
              <a:spcAft>
                <a:spcPts val="0"/>
              </a:spcAft>
              <a:buSzPts val="1800"/>
              <a:buChar char="•"/>
            </a:pPr>
            <a:r>
              <a:rPr lang="en-US"/>
              <a:t>b. Create a science project demonstration that illustrates how an alternative fuel can be used.</a:t>
            </a:r>
            <a:endParaRPr/>
          </a:p>
          <a:p>
            <a:pPr indent="-165100" lvl="0" marL="228600" rtl="0" algn="l">
              <a:lnSpc>
                <a:spcPct val="90000"/>
              </a:lnSpc>
              <a:spcBef>
                <a:spcPts val="0"/>
              </a:spcBef>
              <a:spcAft>
                <a:spcPts val="0"/>
              </a:spcAft>
              <a:buSzPts val="1800"/>
              <a:buChar char="•"/>
            </a:pPr>
            <a:r>
              <a:rPr lang="en-US"/>
              <a:t>d. Calculate and demonstrate cost savings for modern alternative fuel/hybrid vehicles. Demonstrate your finding through a presentation, display or verbal report.</a:t>
            </a:r>
            <a:endParaRPr/>
          </a:p>
        </p:txBody>
      </p:sp>
      <p:sp>
        <p:nvSpPr>
          <p:cNvPr id="510" name="Google Shape;510;p58"/>
          <p:cNvSpPr txBox="1"/>
          <p:nvPr/>
        </p:nvSpPr>
        <p:spPr>
          <a:xfrm>
            <a:off x="117950" y="151650"/>
            <a:ext cx="1331100" cy="554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alibri"/>
                <a:ea typeface="Calibri"/>
                <a:cs typeface="Calibri"/>
                <a:sym typeface="Calibri"/>
              </a:rPr>
              <a:t>Req #10</a:t>
            </a:r>
            <a:endParaRPr b="1" sz="2400">
              <a:latin typeface="Calibri"/>
              <a:ea typeface="Calibri"/>
              <a:cs typeface="Calibri"/>
              <a:sym typeface="Calibri"/>
            </a:endParaRPr>
          </a:p>
        </p:txBody>
      </p:sp>
      <p:sp>
        <p:nvSpPr>
          <p:cNvPr id="511" name="Google Shape;511;p58"/>
          <p:cNvSpPr txBox="1"/>
          <p:nvPr/>
        </p:nvSpPr>
        <p:spPr>
          <a:xfrm>
            <a:off x="8037500" y="705750"/>
            <a:ext cx="3252000" cy="6003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US" sz="2800">
                <a:solidFill>
                  <a:schemeClr val="dk1"/>
                </a:solidFill>
                <a:latin typeface="Calibri"/>
                <a:ea typeface="Calibri"/>
                <a:cs typeface="Calibri"/>
                <a:sym typeface="Calibri"/>
              </a:rPr>
              <a:t>Non-Covid Options</a:t>
            </a:r>
            <a:endParaRPr b="1" sz="2800">
              <a:solidFill>
                <a:schemeClr val="dk1"/>
              </a:solidFill>
              <a:latin typeface="Calibri"/>
              <a:ea typeface="Calibri"/>
              <a:cs typeface="Calibri"/>
              <a:sym typeface="Calibri"/>
            </a:endParaRPr>
          </a:p>
          <a:p>
            <a:pPr indent="-292100" lvl="0" marL="228600" rtl="0" algn="l">
              <a:lnSpc>
                <a:spcPct val="90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a. Visit a facility that produces an alternative fuel of your choice. Prepare and give an oral presentation on your activity.</a:t>
            </a:r>
            <a:endParaRPr sz="2800">
              <a:solidFill>
                <a:schemeClr val="dk1"/>
              </a:solidFill>
              <a:latin typeface="Calibri"/>
              <a:ea typeface="Calibri"/>
              <a:cs typeface="Calibri"/>
              <a:sym typeface="Calibri"/>
            </a:endParaRPr>
          </a:p>
          <a:p>
            <a:pPr indent="-292100" lvl="0" marL="228600" rtl="0" algn="l">
              <a:lnSpc>
                <a:spcPct val="90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c. Have someone who works in the alternative fuels industry come and speak to you or your group.</a:t>
            </a:r>
            <a:endParaRPr sz="28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59"/>
          <p:cNvSpPr/>
          <p:nvPr/>
        </p:nvSpPr>
        <p:spPr>
          <a:xfrm>
            <a:off x="0" y="0"/>
            <a:ext cx="3066600" cy="6858000"/>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17" name="Google Shape;517;p59"/>
          <p:cNvSpPr txBox="1"/>
          <p:nvPr>
            <p:ph type="title"/>
          </p:nvPr>
        </p:nvSpPr>
        <p:spPr>
          <a:xfrm>
            <a:off x="556050" y="365125"/>
            <a:ext cx="2730000" cy="6105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solidFill>
                  <a:schemeClr val="lt1"/>
                </a:solidFill>
              </a:rPr>
              <a:t>b. Science Project</a:t>
            </a:r>
            <a:endParaRPr>
              <a:solidFill>
                <a:schemeClr val="lt1"/>
              </a:solidFill>
            </a:endParaRPr>
          </a:p>
        </p:txBody>
      </p:sp>
      <p:sp>
        <p:nvSpPr>
          <p:cNvPr id="518" name="Google Shape;518;p59"/>
          <p:cNvSpPr txBox="1"/>
          <p:nvPr>
            <p:ph idx="1" type="body"/>
          </p:nvPr>
        </p:nvSpPr>
        <p:spPr>
          <a:xfrm>
            <a:off x="3361475" y="674000"/>
            <a:ext cx="4802400" cy="60174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None/>
            </a:pPr>
            <a:r>
              <a:t/>
            </a:r>
            <a:endParaRPr b="1"/>
          </a:p>
          <a:p>
            <a:pPr indent="-147955" lvl="0" marL="228600" rtl="0" algn="l">
              <a:lnSpc>
                <a:spcPct val="90000"/>
              </a:lnSpc>
              <a:spcBef>
                <a:spcPts val="0"/>
              </a:spcBef>
              <a:spcAft>
                <a:spcPts val="0"/>
              </a:spcAft>
              <a:buSzPct val="64285"/>
              <a:buChar char="•"/>
            </a:pPr>
            <a:r>
              <a:rPr lang="en-US"/>
              <a:t>Use two pencils – sharpened at both ends, a glass of water, 9V - micro-clips connector, and a 9-volt battery.</a:t>
            </a:r>
            <a:endParaRPr/>
          </a:p>
          <a:p>
            <a:pPr indent="-147955" lvl="0" marL="228600" rtl="0" algn="l">
              <a:lnSpc>
                <a:spcPct val="90000"/>
              </a:lnSpc>
              <a:spcBef>
                <a:spcPts val="0"/>
              </a:spcBef>
              <a:spcAft>
                <a:spcPts val="0"/>
              </a:spcAft>
              <a:buSzPct val="64285"/>
              <a:buChar char="•"/>
            </a:pPr>
            <a:r>
              <a:rPr lang="en-US"/>
              <a:t>Place one end of the pencils in a glass of water, the other ends of the pencils should be sticking out of the glass.</a:t>
            </a:r>
            <a:endParaRPr/>
          </a:p>
          <a:p>
            <a:pPr indent="-147955" lvl="0" marL="228600" rtl="0" algn="l">
              <a:lnSpc>
                <a:spcPct val="90000"/>
              </a:lnSpc>
              <a:spcBef>
                <a:spcPts val="0"/>
              </a:spcBef>
              <a:spcAft>
                <a:spcPts val="0"/>
              </a:spcAft>
              <a:buSzPct val="64285"/>
              <a:buChar char="•"/>
            </a:pPr>
            <a:r>
              <a:rPr lang="en-US"/>
              <a:t>Use a piece of cardboard or paper with holes in them to secure the pencils.</a:t>
            </a:r>
            <a:endParaRPr/>
          </a:p>
          <a:p>
            <a:pPr indent="-147955" lvl="0" marL="228600" rtl="0" algn="l">
              <a:lnSpc>
                <a:spcPct val="90000"/>
              </a:lnSpc>
              <a:spcBef>
                <a:spcPts val="0"/>
              </a:spcBef>
              <a:spcAft>
                <a:spcPts val="0"/>
              </a:spcAft>
              <a:buSzPct val="64285"/>
              <a:buChar char="•"/>
            </a:pPr>
            <a:r>
              <a:rPr lang="en-US"/>
              <a:t>Attach electrical wires to each pole of the battery and then attach the other end of the wires to each pencil tip.</a:t>
            </a:r>
            <a:endParaRPr/>
          </a:p>
          <a:p>
            <a:pPr indent="-147955" lvl="0" marL="228600" rtl="0" algn="l">
              <a:lnSpc>
                <a:spcPct val="90000"/>
              </a:lnSpc>
              <a:spcBef>
                <a:spcPts val="0"/>
              </a:spcBef>
              <a:spcAft>
                <a:spcPts val="0"/>
              </a:spcAft>
              <a:buSzPct val="64285"/>
              <a:buChar char="•"/>
            </a:pPr>
            <a:r>
              <a:rPr lang="en-US"/>
              <a:t>Hydrogen bubbles will then collect around one of the pencil tips.</a:t>
            </a:r>
            <a:endParaRPr/>
          </a:p>
          <a:p>
            <a:pPr indent="-147955" lvl="0" marL="228600" rtl="0" algn="l">
              <a:lnSpc>
                <a:spcPct val="90000"/>
              </a:lnSpc>
              <a:spcBef>
                <a:spcPts val="0"/>
              </a:spcBef>
              <a:spcAft>
                <a:spcPts val="0"/>
              </a:spcAft>
              <a:buSzPct val="64285"/>
              <a:buChar char="•"/>
            </a:pPr>
            <a:r>
              <a:rPr lang="en-US"/>
              <a:t>Experiment further by adding various foods or juices to the water to speed up the process of electrolysis (e.g. salt).</a:t>
            </a:r>
            <a:endParaRPr/>
          </a:p>
        </p:txBody>
      </p:sp>
      <p:sp>
        <p:nvSpPr>
          <p:cNvPr id="519" name="Google Shape;519;p59"/>
          <p:cNvSpPr txBox="1"/>
          <p:nvPr/>
        </p:nvSpPr>
        <p:spPr>
          <a:xfrm>
            <a:off x="117950" y="151650"/>
            <a:ext cx="1331100" cy="554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alibri"/>
                <a:ea typeface="Calibri"/>
                <a:cs typeface="Calibri"/>
                <a:sym typeface="Calibri"/>
              </a:rPr>
              <a:t>Req #10</a:t>
            </a:r>
            <a:endParaRPr b="1" sz="2400">
              <a:latin typeface="Calibri"/>
              <a:ea typeface="Calibri"/>
              <a:cs typeface="Calibri"/>
              <a:sym typeface="Calibri"/>
            </a:endParaRPr>
          </a:p>
        </p:txBody>
      </p:sp>
      <p:pic>
        <p:nvPicPr>
          <p:cNvPr id="520" name="Google Shape;520;p59"/>
          <p:cNvPicPr preferRelativeResize="0"/>
          <p:nvPr/>
        </p:nvPicPr>
        <p:blipFill rotWithShape="1">
          <a:blip r:embed="rId3">
            <a:alphaModFix/>
          </a:blip>
          <a:srcRect b="0" l="0" r="8775" t="0"/>
          <a:stretch/>
        </p:blipFill>
        <p:spPr>
          <a:xfrm>
            <a:off x="8163870" y="1401100"/>
            <a:ext cx="3847878" cy="2372549"/>
          </a:xfrm>
          <a:prstGeom prst="rect">
            <a:avLst/>
          </a:prstGeom>
          <a:noFill/>
          <a:ln>
            <a:noFill/>
          </a:ln>
        </p:spPr>
      </p:pic>
      <p:sp>
        <p:nvSpPr>
          <p:cNvPr id="521" name="Google Shape;521;p59"/>
          <p:cNvSpPr txBox="1"/>
          <p:nvPr/>
        </p:nvSpPr>
        <p:spPr>
          <a:xfrm>
            <a:off x="8239300" y="674000"/>
            <a:ext cx="35220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US" sz="2100" u="sng">
                <a:solidFill>
                  <a:schemeClr val="hlink"/>
                </a:solidFill>
                <a:latin typeface="Calibri"/>
                <a:ea typeface="Calibri"/>
                <a:cs typeface="Calibri"/>
                <a:sym typeface="Calibri"/>
                <a:hlinkClick r:id="rId4"/>
              </a:rPr>
              <a:t>VIDEO LINK</a:t>
            </a:r>
            <a:r>
              <a:rPr lang="en-US" sz="2100">
                <a:latin typeface="Calibri"/>
                <a:ea typeface="Calibri"/>
                <a:cs typeface="Calibri"/>
                <a:sym typeface="Calibri"/>
              </a:rPr>
              <a:t> goto 2:16</a:t>
            </a:r>
            <a:endParaRPr sz="2100">
              <a:latin typeface="Calibri"/>
              <a:ea typeface="Calibri"/>
              <a:cs typeface="Calibri"/>
              <a:sym typeface="Calibri"/>
            </a:endParaRPr>
          </a:p>
        </p:txBody>
      </p:sp>
      <p:pic>
        <p:nvPicPr>
          <p:cNvPr id="522" name="Google Shape;522;p59"/>
          <p:cNvPicPr preferRelativeResize="0"/>
          <p:nvPr/>
        </p:nvPicPr>
        <p:blipFill>
          <a:blip r:embed="rId5">
            <a:alphaModFix/>
          </a:blip>
          <a:stretch>
            <a:fillRect/>
          </a:stretch>
        </p:blipFill>
        <p:spPr>
          <a:xfrm>
            <a:off x="8458750" y="4097875"/>
            <a:ext cx="3580849" cy="2372550"/>
          </a:xfrm>
          <a:prstGeom prst="rect">
            <a:avLst/>
          </a:prstGeom>
          <a:noFill/>
          <a:ln>
            <a:noFill/>
          </a:ln>
        </p:spPr>
      </p:pic>
      <p:sp>
        <p:nvSpPr>
          <p:cNvPr id="523" name="Google Shape;523;p59"/>
          <p:cNvSpPr txBox="1"/>
          <p:nvPr/>
        </p:nvSpPr>
        <p:spPr>
          <a:xfrm>
            <a:off x="235900" y="4667475"/>
            <a:ext cx="26118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lt1"/>
                </a:solidFill>
                <a:latin typeface="Calibri"/>
                <a:ea typeface="Calibri"/>
                <a:cs typeface="Calibri"/>
                <a:sym typeface="Calibri"/>
              </a:rPr>
              <a:t>Full video - http://bit.ly/</a:t>
            </a:r>
            <a:br>
              <a:rPr lang="en-US" sz="3200">
                <a:solidFill>
                  <a:schemeClr val="lt1"/>
                </a:solidFill>
                <a:latin typeface="Calibri"/>
                <a:ea typeface="Calibri"/>
                <a:cs typeface="Calibri"/>
                <a:sym typeface="Calibri"/>
              </a:rPr>
            </a:br>
            <a:r>
              <a:rPr lang="en-US" sz="3200">
                <a:solidFill>
                  <a:schemeClr val="lt1"/>
                </a:solidFill>
                <a:latin typeface="Calibri"/>
                <a:ea typeface="Calibri"/>
                <a:cs typeface="Calibri"/>
                <a:sym typeface="Calibri"/>
              </a:rPr>
              <a:t>science-req10</a:t>
            </a:r>
            <a:endParaRPr sz="3200">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60"/>
          <p:cNvSpPr/>
          <p:nvPr/>
        </p:nvSpPr>
        <p:spPr>
          <a:xfrm>
            <a:off x="0" y="0"/>
            <a:ext cx="3066600" cy="6858000"/>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29" name="Google Shape;529;p60"/>
          <p:cNvSpPr txBox="1"/>
          <p:nvPr>
            <p:ph type="title"/>
          </p:nvPr>
        </p:nvSpPr>
        <p:spPr>
          <a:xfrm>
            <a:off x="556050" y="365125"/>
            <a:ext cx="2730000" cy="6105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solidFill>
                  <a:schemeClr val="lt1"/>
                </a:solidFill>
              </a:rPr>
              <a:t>b. Science Project</a:t>
            </a:r>
            <a:endParaRPr>
              <a:solidFill>
                <a:schemeClr val="lt1"/>
              </a:solidFill>
            </a:endParaRPr>
          </a:p>
        </p:txBody>
      </p:sp>
      <p:sp>
        <p:nvSpPr>
          <p:cNvPr id="530" name="Google Shape;530;p60"/>
          <p:cNvSpPr txBox="1"/>
          <p:nvPr/>
        </p:nvSpPr>
        <p:spPr>
          <a:xfrm>
            <a:off x="117950" y="151650"/>
            <a:ext cx="1331100" cy="554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alibri"/>
                <a:ea typeface="Calibri"/>
                <a:cs typeface="Calibri"/>
                <a:sym typeface="Calibri"/>
              </a:rPr>
              <a:t>Req #10</a:t>
            </a:r>
            <a:endParaRPr b="1" sz="2400">
              <a:latin typeface="Calibri"/>
              <a:ea typeface="Calibri"/>
              <a:cs typeface="Calibri"/>
              <a:sym typeface="Calibri"/>
            </a:endParaRPr>
          </a:p>
        </p:txBody>
      </p:sp>
      <p:sp>
        <p:nvSpPr>
          <p:cNvPr id="531" name="Google Shape;531;p60"/>
          <p:cNvSpPr txBox="1"/>
          <p:nvPr/>
        </p:nvSpPr>
        <p:spPr>
          <a:xfrm>
            <a:off x="8239300" y="674000"/>
            <a:ext cx="35220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US" sz="2100" u="sng">
                <a:solidFill>
                  <a:schemeClr val="hlink"/>
                </a:solidFill>
                <a:latin typeface="Calibri"/>
                <a:ea typeface="Calibri"/>
                <a:cs typeface="Calibri"/>
                <a:sym typeface="Calibri"/>
                <a:hlinkClick r:id="rId3"/>
              </a:rPr>
              <a:t>VIDEO LINK</a:t>
            </a:r>
            <a:r>
              <a:rPr lang="en-US" sz="2100">
                <a:latin typeface="Calibri"/>
                <a:ea typeface="Calibri"/>
                <a:cs typeface="Calibri"/>
                <a:sym typeface="Calibri"/>
              </a:rPr>
              <a:t> goto 2:16</a:t>
            </a:r>
            <a:endParaRPr sz="2100">
              <a:latin typeface="Calibri"/>
              <a:ea typeface="Calibri"/>
              <a:cs typeface="Calibri"/>
              <a:sym typeface="Calibri"/>
            </a:endParaRPr>
          </a:p>
        </p:txBody>
      </p:sp>
      <p:sp>
        <p:nvSpPr>
          <p:cNvPr id="532" name="Google Shape;532;p60"/>
          <p:cNvSpPr txBox="1"/>
          <p:nvPr/>
        </p:nvSpPr>
        <p:spPr>
          <a:xfrm>
            <a:off x="235900" y="4667475"/>
            <a:ext cx="26118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lt1"/>
                </a:solidFill>
                <a:latin typeface="Calibri"/>
                <a:ea typeface="Calibri"/>
                <a:cs typeface="Calibri"/>
                <a:sym typeface="Calibri"/>
              </a:rPr>
              <a:t>Full video - http://bit.ly/</a:t>
            </a:r>
            <a:br>
              <a:rPr lang="en-US" sz="3200">
                <a:solidFill>
                  <a:schemeClr val="lt1"/>
                </a:solidFill>
                <a:latin typeface="Calibri"/>
                <a:ea typeface="Calibri"/>
                <a:cs typeface="Calibri"/>
                <a:sym typeface="Calibri"/>
              </a:rPr>
            </a:br>
            <a:r>
              <a:rPr lang="en-US" sz="3200">
                <a:solidFill>
                  <a:schemeClr val="lt1"/>
                </a:solidFill>
                <a:latin typeface="Calibri"/>
                <a:ea typeface="Calibri"/>
                <a:cs typeface="Calibri"/>
                <a:sym typeface="Calibri"/>
              </a:rPr>
              <a:t>science-req10</a:t>
            </a:r>
            <a:endParaRPr sz="3200">
              <a:solidFill>
                <a:schemeClr val="lt1"/>
              </a:solidFill>
              <a:latin typeface="Calibri"/>
              <a:ea typeface="Calibri"/>
              <a:cs typeface="Calibri"/>
              <a:sym typeface="Calibri"/>
            </a:endParaRPr>
          </a:p>
        </p:txBody>
      </p:sp>
      <p:pic>
        <p:nvPicPr>
          <p:cNvPr id="533" name="Google Shape;533;p60" title="Alternative Fuels Video.mp4">
            <a:hlinkClick r:id="rId4"/>
          </p:cNvPr>
          <p:cNvPicPr preferRelativeResize="0"/>
          <p:nvPr/>
        </p:nvPicPr>
        <p:blipFill>
          <a:blip r:embed="rId5">
            <a:alphaModFix/>
          </a:blip>
          <a:stretch>
            <a:fillRect/>
          </a:stretch>
        </p:blipFill>
        <p:spPr>
          <a:xfrm>
            <a:off x="3129898" y="1181900"/>
            <a:ext cx="7568143" cy="5676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1000"/>
                                        <p:tgtEl>
                                          <p:spTgt spid="5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pic>
        <p:nvPicPr>
          <p:cNvPr id="538" name="Google Shape;538;p61"/>
          <p:cNvPicPr preferRelativeResize="0"/>
          <p:nvPr/>
        </p:nvPicPr>
        <p:blipFill>
          <a:blip r:embed="rId3">
            <a:alphaModFix/>
          </a:blip>
          <a:stretch>
            <a:fillRect/>
          </a:stretch>
        </p:blipFill>
        <p:spPr>
          <a:xfrm>
            <a:off x="1127438" y="632738"/>
            <a:ext cx="9937126" cy="5592524"/>
          </a:xfrm>
          <a:prstGeom prst="rect">
            <a:avLst/>
          </a:prstGeom>
          <a:noFill/>
          <a:ln>
            <a:noFill/>
          </a:ln>
        </p:spPr>
      </p:pic>
      <p:sp>
        <p:nvSpPr>
          <p:cNvPr id="539" name="Google Shape;539;p61"/>
          <p:cNvSpPr txBox="1"/>
          <p:nvPr/>
        </p:nvSpPr>
        <p:spPr>
          <a:xfrm>
            <a:off x="404400" y="353850"/>
            <a:ext cx="27804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rgbClr val="FF0000"/>
                </a:solidFill>
                <a:latin typeface="Calibri"/>
                <a:ea typeface="Calibri"/>
                <a:cs typeface="Calibri"/>
                <a:sym typeface="Calibri"/>
              </a:rPr>
              <a:t>SAMPLE - Requirement requires you to calculate this with YOUR OWN choices of cars/situation!</a:t>
            </a:r>
            <a:endParaRPr b="1" sz="1800">
              <a:solidFill>
                <a:srgbClr val="FF0000"/>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3" name="Shape 543"/>
        <p:cNvGrpSpPr/>
        <p:nvPr/>
      </p:nvGrpSpPr>
      <p:grpSpPr>
        <a:xfrm>
          <a:off x="0" y="0"/>
          <a:ext cx="0" cy="0"/>
          <a:chOff x="0" y="0"/>
          <a:chExt cx="0" cy="0"/>
        </a:xfrm>
      </p:grpSpPr>
      <p:pic>
        <p:nvPicPr>
          <p:cNvPr descr="Oil refinery against blue sky" id="544" name="Google Shape;544;p62"/>
          <p:cNvPicPr preferRelativeResize="0"/>
          <p:nvPr/>
        </p:nvPicPr>
        <p:blipFill rotWithShape="1">
          <a:blip r:embed="rId3">
            <a:alphaModFix/>
          </a:blip>
          <a:srcRect b="0" l="0" r="0" t="0"/>
          <a:stretch/>
        </p:blipFill>
        <p:spPr>
          <a:xfrm>
            <a:off x="-1" y="10"/>
            <a:ext cx="12192000" cy="6857988"/>
          </a:xfrm>
          <a:prstGeom prst="rect">
            <a:avLst/>
          </a:prstGeom>
          <a:noFill/>
          <a:ln>
            <a:noFill/>
          </a:ln>
        </p:spPr>
      </p:pic>
      <p:sp>
        <p:nvSpPr>
          <p:cNvPr id="545" name="Google Shape;545;p62"/>
          <p:cNvSpPr/>
          <p:nvPr/>
        </p:nvSpPr>
        <p:spPr>
          <a:xfrm>
            <a:off x="2662300" y="285813"/>
            <a:ext cx="6667200" cy="17859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62"/>
          <p:cNvSpPr txBox="1"/>
          <p:nvPr>
            <p:ph type="ctrTitle"/>
          </p:nvPr>
        </p:nvSpPr>
        <p:spPr>
          <a:xfrm>
            <a:off x="2858891" y="61882"/>
            <a:ext cx="6470700" cy="12294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sz="5400">
                <a:solidFill>
                  <a:schemeClr val="lt1"/>
                </a:solidFill>
              </a:rPr>
              <a:t>Alternative Fuels</a:t>
            </a:r>
            <a:endParaRPr sz="5400">
              <a:solidFill>
                <a:schemeClr val="lt1"/>
              </a:solidFill>
            </a:endParaRPr>
          </a:p>
        </p:txBody>
      </p:sp>
      <p:sp>
        <p:nvSpPr>
          <p:cNvPr id="547" name="Google Shape;547;p62"/>
          <p:cNvSpPr txBox="1"/>
          <p:nvPr>
            <p:ph idx="1" type="subTitle"/>
          </p:nvPr>
        </p:nvSpPr>
        <p:spPr>
          <a:xfrm>
            <a:off x="2858891" y="1466236"/>
            <a:ext cx="6470700" cy="6054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solidFill>
                  <a:schemeClr val="lt1"/>
                </a:solidFill>
              </a:rPr>
              <a:t>Requirement #11</a:t>
            </a:r>
            <a:endParaRPr>
              <a:solidFill>
                <a:schemeClr val="lt1"/>
              </a:solidFill>
            </a:endParaRPr>
          </a:p>
        </p:txBody>
      </p:sp>
      <p:sp>
        <p:nvSpPr>
          <p:cNvPr id="548" name="Google Shape;548;p62"/>
          <p:cNvSpPr/>
          <p:nvPr/>
        </p:nvSpPr>
        <p:spPr>
          <a:xfrm>
            <a:off x="9941575" y="303275"/>
            <a:ext cx="1878900" cy="16527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49" name="Google Shape;549;p62"/>
          <p:cNvPicPr preferRelativeResize="0"/>
          <p:nvPr/>
        </p:nvPicPr>
        <p:blipFill>
          <a:blip r:embed="rId4">
            <a:alphaModFix/>
          </a:blip>
          <a:stretch>
            <a:fillRect/>
          </a:stretch>
        </p:blipFill>
        <p:spPr>
          <a:xfrm>
            <a:off x="10015037" y="378654"/>
            <a:ext cx="1731991" cy="1502018"/>
          </a:xfrm>
          <a:prstGeom prst="rect">
            <a:avLst/>
          </a:prstGeom>
          <a:noFill/>
          <a:ln>
            <a:noFill/>
          </a:ln>
        </p:spPr>
      </p:pic>
      <p:sp>
        <p:nvSpPr>
          <p:cNvPr id="550" name="Google Shape;550;p62"/>
          <p:cNvSpPr/>
          <p:nvPr/>
        </p:nvSpPr>
        <p:spPr>
          <a:xfrm>
            <a:off x="2662300" y="3885825"/>
            <a:ext cx="6667200" cy="21063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300">
                <a:solidFill>
                  <a:schemeClr val="lt2"/>
                </a:solidFill>
              </a:rPr>
              <a:t>Discuss with a group the following texts as they relate to alternative fuels.</a:t>
            </a:r>
            <a:endParaRPr sz="2300">
              <a:solidFill>
                <a:schemeClr val="l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546"/>
                                        </p:tgtEl>
                                        <p:attrNameLst>
                                          <p:attrName>style.visibility</p:attrName>
                                        </p:attrNameLst>
                                      </p:cBhvr>
                                      <p:to>
                                        <p:strVal val="visible"/>
                                      </p:to>
                                    </p:set>
                                    <p:animEffect filter="fade" transition="in">
                                      <p:cBhvr>
                                        <p:cTn dur="700"/>
                                        <p:tgtEl>
                                          <p:spTgt spid="5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4" name="Shape 554"/>
        <p:cNvGrpSpPr/>
        <p:nvPr/>
      </p:nvGrpSpPr>
      <p:grpSpPr>
        <a:xfrm>
          <a:off x="0" y="0"/>
          <a:ext cx="0" cy="0"/>
          <a:chOff x="0" y="0"/>
          <a:chExt cx="0" cy="0"/>
        </a:xfrm>
      </p:grpSpPr>
      <p:sp>
        <p:nvSpPr>
          <p:cNvPr id="555" name="Google Shape;555;p63"/>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text&#10;&#10;Description automatically generated" id="556" name="Google Shape;556;p63"/>
          <p:cNvPicPr preferRelativeResize="0"/>
          <p:nvPr/>
        </p:nvPicPr>
        <p:blipFill rotWithShape="1">
          <a:blip r:embed="rId3">
            <a:alphaModFix/>
          </a:blip>
          <a:srcRect b="10450" l="0" r="0" t="33311"/>
          <a:stretch/>
        </p:blipFill>
        <p:spPr>
          <a:xfrm>
            <a:off x="20" y="1282"/>
            <a:ext cx="12191980" cy="6856718"/>
          </a:xfrm>
          <a:prstGeom prst="rect">
            <a:avLst/>
          </a:prstGeom>
          <a:noFill/>
          <a:ln>
            <a:noFill/>
          </a:ln>
        </p:spPr>
      </p:pic>
      <p:sp>
        <p:nvSpPr>
          <p:cNvPr id="557" name="Google Shape;557;p63"/>
          <p:cNvSpPr txBox="1"/>
          <p:nvPr/>
        </p:nvSpPr>
        <p:spPr>
          <a:xfrm>
            <a:off x="117950" y="151650"/>
            <a:ext cx="1331100" cy="554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alibri"/>
                <a:ea typeface="Calibri"/>
                <a:cs typeface="Calibri"/>
                <a:sym typeface="Calibri"/>
              </a:rPr>
              <a:t>Req #11</a:t>
            </a:r>
            <a:endParaRPr b="1" sz="2400">
              <a:latin typeface="Calibri"/>
              <a:ea typeface="Calibri"/>
              <a:cs typeface="Calibri"/>
              <a:sym typeface="Calibri"/>
            </a:endParaRPr>
          </a:p>
        </p:txBody>
      </p:sp>
      <p:sp>
        <p:nvSpPr>
          <p:cNvPr id="558" name="Google Shape;558;p63"/>
          <p:cNvSpPr txBox="1"/>
          <p:nvPr/>
        </p:nvSpPr>
        <p:spPr>
          <a:xfrm>
            <a:off x="50550" y="5973000"/>
            <a:ext cx="3488100" cy="7695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800">
                <a:solidFill>
                  <a:schemeClr val="lt1"/>
                </a:solidFill>
                <a:latin typeface="Calibri"/>
                <a:ea typeface="Calibri"/>
                <a:cs typeface="Calibri"/>
                <a:sym typeface="Calibri"/>
              </a:rPr>
              <a:t>Psalm 24:1 NKJV</a:t>
            </a:r>
            <a:endParaRPr b="1" sz="3800">
              <a:solidFill>
                <a:schemeClr val="lt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2" name="Shape 562"/>
        <p:cNvGrpSpPr/>
        <p:nvPr/>
      </p:nvGrpSpPr>
      <p:grpSpPr>
        <a:xfrm>
          <a:off x="0" y="0"/>
          <a:ext cx="0" cy="0"/>
          <a:chOff x="0" y="0"/>
          <a:chExt cx="0" cy="0"/>
        </a:xfrm>
      </p:grpSpPr>
      <p:pic>
        <p:nvPicPr>
          <p:cNvPr id="563" name="Google Shape;563;p64"/>
          <p:cNvPicPr preferRelativeResize="0"/>
          <p:nvPr/>
        </p:nvPicPr>
        <p:blipFill>
          <a:blip r:embed="rId3">
            <a:alphaModFix/>
          </a:blip>
          <a:stretch>
            <a:fillRect/>
          </a:stretch>
        </p:blipFill>
        <p:spPr>
          <a:xfrm>
            <a:off x="1525" y="3093"/>
            <a:ext cx="12188950" cy="6851795"/>
          </a:xfrm>
          <a:prstGeom prst="rect">
            <a:avLst/>
          </a:prstGeom>
          <a:noFill/>
          <a:ln>
            <a:noFill/>
          </a:ln>
        </p:spPr>
      </p:pic>
      <p:sp>
        <p:nvSpPr>
          <p:cNvPr id="564" name="Google Shape;564;p64"/>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5" name="Google Shape;565;p64"/>
          <p:cNvSpPr txBox="1"/>
          <p:nvPr/>
        </p:nvSpPr>
        <p:spPr>
          <a:xfrm>
            <a:off x="117950" y="151650"/>
            <a:ext cx="1331100" cy="554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alibri"/>
                <a:ea typeface="Calibri"/>
                <a:cs typeface="Calibri"/>
                <a:sym typeface="Calibri"/>
              </a:rPr>
              <a:t>Req #11</a:t>
            </a:r>
            <a:endParaRPr b="1" sz="2400">
              <a:latin typeface="Calibri"/>
              <a:ea typeface="Calibri"/>
              <a:cs typeface="Calibri"/>
              <a:sym typeface="Calibri"/>
            </a:endParaRPr>
          </a:p>
        </p:txBody>
      </p:sp>
      <p:sp>
        <p:nvSpPr>
          <p:cNvPr id="566" name="Google Shape;566;p64"/>
          <p:cNvSpPr/>
          <p:nvPr/>
        </p:nvSpPr>
        <p:spPr>
          <a:xfrm>
            <a:off x="252750" y="1280600"/>
            <a:ext cx="4515900" cy="5307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64"/>
          <p:cNvSpPr txBox="1"/>
          <p:nvPr/>
        </p:nvSpPr>
        <p:spPr>
          <a:xfrm>
            <a:off x="514002" y="1617600"/>
            <a:ext cx="3993600" cy="417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700">
                <a:latin typeface="Calibri"/>
                <a:ea typeface="Calibri"/>
                <a:cs typeface="Calibri"/>
                <a:sym typeface="Calibri"/>
              </a:rPr>
              <a:t>God created everything through Him, and nothing was created except through Him.</a:t>
            </a:r>
            <a:endParaRPr sz="3700">
              <a:latin typeface="Calibri"/>
              <a:ea typeface="Calibri"/>
              <a:cs typeface="Calibri"/>
              <a:sym typeface="Calibri"/>
            </a:endParaRPr>
          </a:p>
          <a:p>
            <a:pPr indent="0" lvl="0" marL="0" rtl="0" algn="l">
              <a:spcBef>
                <a:spcPts val="0"/>
              </a:spcBef>
              <a:spcAft>
                <a:spcPts val="0"/>
              </a:spcAft>
              <a:buNone/>
            </a:pPr>
            <a:r>
              <a:t/>
            </a:r>
            <a:endParaRPr sz="3700">
              <a:latin typeface="Calibri"/>
              <a:ea typeface="Calibri"/>
              <a:cs typeface="Calibri"/>
              <a:sym typeface="Calibri"/>
            </a:endParaRPr>
          </a:p>
          <a:p>
            <a:pPr indent="0" lvl="0" marL="0" rtl="0" algn="l">
              <a:spcBef>
                <a:spcPts val="0"/>
              </a:spcBef>
              <a:spcAft>
                <a:spcPts val="0"/>
              </a:spcAft>
              <a:buNone/>
            </a:pPr>
            <a:r>
              <a:rPr lang="en-US" sz="3700">
                <a:latin typeface="Calibri"/>
                <a:ea typeface="Calibri"/>
                <a:cs typeface="Calibri"/>
                <a:sym typeface="Calibri"/>
              </a:rPr>
              <a:t>John 1:3 NLT</a:t>
            </a:r>
            <a:endParaRPr sz="3700">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04040"/>
        </a:solidFill>
      </p:bgPr>
    </p:bg>
    <p:spTree>
      <p:nvGrpSpPr>
        <p:cNvPr id="571" name="Shape 571"/>
        <p:cNvGrpSpPr/>
        <p:nvPr/>
      </p:nvGrpSpPr>
      <p:grpSpPr>
        <a:xfrm>
          <a:off x="0" y="0"/>
          <a:ext cx="0" cy="0"/>
          <a:chOff x="0" y="0"/>
          <a:chExt cx="0" cy="0"/>
        </a:xfrm>
      </p:grpSpPr>
      <p:pic>
        <p:nvPicPr>
          <p:cNvPr id="572" name="Google Shape;572;p65"/>
          <p:cNvPicPr preferRelativeResize="0"/>
          <p:nvPr/>
        </p:nvPicPr>
        <p:blipFill>
          <a:blip r:embed="rId3">
            <a:alphaModFix/>
          </a:blip>
          <a:stretch>
            <a:fillRect/>
          </a:stretch>
        </p:blipFill>
        <p:spPr>
          <a:xfrm>
            <a:off x="0" y="2"/>
            <a:ext cx="12192000" cy="6972301"/>
          </a:xfrm>
          <a:prstGeom prst="rect">
            <a:avLst/>
          </a:prstGeom>
          <a:noFill/>
          <a:ln>
            <a:noFill/>
          </a:ln>
        </p:spPr>
      </p:pic>
      <p:sp>
        <p:nvSpPr>
          <p:cNvPr id="573" name="Google Shape;573;p65"/>
          <p:cNvSpPr txBox="1"/>
          <p:nvPr/>
        </p:nvSpPr>
        <p:spPr>
          <a:xfrm>
            <a:off x="117950" y="151650"/>
            <a:ext cx="1331100" cy="554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alibri"/>
                <a:ea typeface="Calibri"/>
                <a:cs typeface="Calibri"/>
                <a:sym typeface="Calibri"/>
              </a:rPr>
              <a:t>Req #11</a:t>
            </a:r>
            <a:endParaRPr b="1" sz="2400">
              <a:latin typeface="Calibri"/>
              <a:ea typeface="Calibri"/>
              <a:cs typeface="Calibri"/>
              <a:sym typeface="Calibri"/>
            </a:endParaRPr>
          </a:p>
        </p:txBody>
      </p:sp>
      <p:sp>
        <p:nvSpPr>
          <p:cNvPr id="574" name="Google Shape;574;p65"/>
          <p:cNvSpPr txBox="1"/>
          <p:nvPr/>
        </p:nvSpPr>
        <p:spPr>
          <a:xfrm>
            <a:off x="3336325" y="505500"/>
            <a:ext cx="8475600" cy="5725800"/>
          </a:xfrm>
          <a:prstGeom prst="rect">
            <a:avLst/>
          </a:prstGeom>
          <a:solidFill>
            <a:srgbClr val="040404">
              <a:alpha val="25700"/>
            </a:srgbClr>
          </a:solid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3600">
                <a:solidFill>
                  <a:schemeClr val="lt2"/>
                </a:solidFill>
                <a:latin typeface="Calibri"/>
                <a:ea typeface="Calibri"/>
                <a:cs typeface="Calibri"/>
                <a:sym typeface="Calibri"/>
              </a:rPr>
              <a:t>For through him God created everything</a:t>
            </a:r>
            <a:endParaRPr b="1" sz="3600">
              <a:solidFill>
                <a:schemeClr val="lt2"/>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3600">
                <a:solidFill>
                  <a:schemeClr val="lt2"/>
                </a:solidFill>
                <a:latin typeface="Calibri"/>
                <a:ea typeface="Calibri"/>
                <a:cs typeface="Calibri"/>
                <a:sym typeface="Calibri"/>
              </a:rPr>
              <a:t>    in the heavenly realms and on earth.</a:t>
            </a:r>
            <a:endParaRPr b="1" sz="3600">
              <a:solidFill>
                <a:schemeClr val="lt2"/>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3600">
                <a:solidFill>
                  <a:schemeClr val="lt2"/>
                </a:solidFill>
                <a:latin typeface="Calibri"/>
                <a:ea typeface="Calibri"/>
                <a:cs typeface="Calibri"/>
                <a:sym typeface="Calibri"/>
              </a:rPr>
              <a:t>He made the things we can see</a:t>
            </a:r>
            <a:endParaRPr b="1" sz="3600">
              <a:solidFill>
                <a:schemeClr val="lt2"/>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3600">
                <a:solidFill>
                  <a:schemeClr val="lt2"/>
                </a:solidFill>
                <a:latin typeface="Calibri"/>
                <a:ea typeface="Calibri"/>
                <a:cs typeface="Calibri"/>
                <a:sym typeface="Calibri"/>
              </a:rPr>
              <a:t>    and the things we can’t see—</a:t>
            </a:r>
            <a:endParaRPr b="1" sz="3600">
              <a:solidFill>
                <a:schemeClr val="lt2"/>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3600">
                <a:solidFill>
                  <a:schemeClr val="lt2"/>
                </a:solidFill>
                <a:latin typeface="Calibri"/>
                <a:ea typeface="Calibri"/>
                <a:cs typeface="Calibri"/>
                <a:sym typeface="Calibri"/>
              </a:rPr>
              <a:t>such as thrones, kingdoms, rulers, and authorities in the unseen world.</a:t>
            </a:r>
            <a:endParaRPr b="1" sz="3600">
              <a:solidFill>
                <a:schemeClr val="lt2"/>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3600">
                <a:solidFill>
                  <a:schemeClr val="lt2"/>
                </a:solidFill>
                <a:latin typeface="Calibri"/>
                <a:ea typeface="Calibri"/>
                <a:cs typeface="Calibri"/>
                <a:sym typeface="Calibri"/>
              </a:rPr>
              <a:t>    Everything was created through him and for him. He existed before anything else,</a:t>
            </a:r>
            <a:endParaRPr b="1" sz="3600">
              <a:solidFill>
                <a:schemeClr val="lt2"/>
              </a:solidFill>
              <a:latin typeface="Calibri"/>
              <a:ea typeface="Calibri"/>
              <a:cs typeface="Calibri"/>
              <a:sym typeface="Calibri"/>
            </a:endParaRPr>
          </a:p>
          <a:p>
            <a:pPr indent="0" lvl="0" marL="0" rtl="0" algn="l">
              <a:spcBef>
                <a:spcPts val="0"/>
              </a:spcBef>
              <a:spcAft>
                <a:spcPts val="0"/>
              </a:spcAft>
              <a:buNone/>
            </a:pPr>
            <a:r>
              <a:rPr b="1" lang="en-US" sz="3600">
                <a:solidFill>
                  <a:schemeClr val="lt2"/>
                </a:solidFill>
                <a:latin typeface="Calibri"/>
                <a:ea typeface="Calibri"/>
                <a:cs typeface="Calibri"/>
                <a:sym typeface="Calibri"/>
              </a:rPr>
              <a:t>    and he holds all creation together.</a:t>
            </a:r>
            <a:endParaRPr b="1" sz="3600">
              <a:solidFill>
                <a:schemeClr val="lt2"/>
              </a:solidFill>
              <a:latin typeface="Calibri"/>
              <a:ea typeface="Calibri"/>
              <a:cs typeface="Calibri"/>
              <a:sym typeface="Calibri"/>
            </a:endParaRPr>
          </a:p>
          <a:p>
            <a:pPr indent="0" lvl="0" marL="0" rtl="0" algn="l">
              <a:spcBef>
                <a:spcPts val="0"/>
              </a:spcBef>
              <a:spcAft>
                <a:spcPts val="0"/>
              </a:spcAft>
              <a:buNone/>
            </a:pPr>
            <a:r>
              <a:rPr b="1" lang="en-US" sz="3600">
                <a:solidFill>
                  <a:schemeClr val="lt2"/>
                </a:solidFill>
                <a:latin typeface="Calibri"/>
                <a:ea typeface="Calibri"/>
                <a:cs typeface="Calibri"/>
                <a:sym typeface="Calibri"/>
              </a:rPr>
              <a:t>                                             Colossians 1:16-17</a:t>
            </a:r>
            <a:endParaRPr b="1" sz="3600">
              <a:solidFill>
                <a:schemeClr val="lt2"/>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3" name="Shape 193"/>
        <p:cNvGrpSpPr/>
        <p:nvPr/>
      </p:nvGrpSpPr>
      <p:grpSpPr>
        <a:xfrm>
          <a:off x="0" y="0"/>
          <a:ext cx="0" cy="0"/>
          <a:chOff x="0" y="0"/>
          <a:chExt cx="0" cy="0"/>
        </a:xfrm>
      </p:grpSpPr>
      <p:pic>
        <p:nvPicPr>
          <p:cNvPr descr="Oil refinery against blue sky" id="194" name="Google Shape;194;p30"/>
          <p:cNvPicPr preferRelativeResize="0"/>
          <p:nvPr/>
        </p:nvPicPr>
        <p:blipFill rotWithShape="1">
          <a:blip r:embed="rId3">
            <a:alphaModFix/>
          </a:blip>
          <a:srcRect b="0" l="0" r="0" t="0"/>
          <a:stretch/>
        </p:blipFill>
        <p:spPr>
          <a:xfrm>
            <a:off x="-1" y="10"/>
            <a:ext cx="12192000" cy="6857988"/>
          </a:xfrm>
          <a:prstGeom prst="rect">
            <a:avLst/>
          </a:prstGeom>
          <a:noFill/>
          <a:ln>
            <a:noFill/>
          </a:ln>
        </p:spPr>
      </p:pic>
      <p:sp>
        <p:nvSpPr>
          <p:cNvPr id="195" name="Google Shape;195;p30"/>
          <p:cNvSpPr/>
          <p:nvPr/>
        </p:nvSpPr>
        <p:spPr>
          <a:xfrm>
            <a:off x="2662300" y="1428813"/>
            <a:ext cx="6667200" cy="17859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0"/>
          <p:cNvSpPr txBox="1"/>
          <p:nvPr>
            <p:ph type="ctrTitle"/>
          </p:nvPr>
        </p:nvSpPr>
        <p:spPr>
          <a:xfrm>
            <a:off x="2858891" y="1204882"/>
            <a:ext cx="6470700" cy="12294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sz="5400">
                <a:solidFill>
                  <a:schemeClr val="lt1"/>
                </a:solidFill>
              </a:rPr>
              <a:t>Alternative Fuels</a:t>
            </a:r>
            <a:endParaRPr sz="5400">
              <a:solidFill>
                <a:schemeClr val="lt1"/>
              </a:solidFill>
            </a:endParaRPr>
          </a:p>
        </p:txBody>
      </p:sp>
      <p:sp>
        <p:nvSpPr>
          <p:cNvPr id="197" name="Google Shape;197;p30"/>
          <p:cNvSpPr txBox="1"/>
          <p:nvPr>
            <p:ph idx="1" type="subTitle"/>
          </p:nvPr>
        </p:nvSpPr>
        <p:spPr>
          <a:xfrm>
            <a:off x="2858891" y="2609236"/>
            <a:ext cx="6470700" cy="6054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solidFill>
                  <a:schemeClr val="lt1"/>
                </a:solidFill>
              </a:rPr>
              <a:t>Requirement #1</a:t>
            </a:r>
            <a:endParaRPr>
              <a:solidFill>
                <a:schemeClr val="lt1"/>
              </a:solidFill>
            </a:endParaRPr>
          </a:p>
        </p:txBody>
      </p:sp>
      <p:sp>
        <p:nvSpPr>
          <p:cNvPr id="198" name="Google Shape;198;p30"/>
          <p:cNvSpPr/>
          <p:nvPr/>
        </p:nvSpPr>
        <p:spPr>
          <a:xfrm>
            <a:off x="9941575" y="303275"/>
            <a:ext cx="1878900" cy="16527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9" name="Google Shape;199;p30"/>
          <p:cNvPicPr preferRelativeResize="0"/>
          <p:nvPr/>
        </p:nvPicPr>
        <p:blipFill>
          <a:blip r:embed="rId4">
            <a:alphaModFix/>
          </a:blip>
          <a:stretch>
            <a:fillRect/>
          </a:stretch>
        </p:blipFill>
        <p:spPr>
          <a:xfrm>
            <a:off x="10015037" y="378654"/>
            <a:ext cx="1731991" cy="1502018"/>
          </a:xfrm>
          <a:prstGeom prst="rect">
            <a:avLst/>
          </a:prstGeom>
          <a:noFill/>
          <a:ln>
            <a:noFill/>
          </a:ln>
        </p:spPr>
      </p:pic>
      <p:sp>
        <p:nvSpPr>
          <p:cNvPr id="200" name="Google Shape;200;p30"/>
          <p:cNvSpPr/>
          <p:nvPr/>
        </p:nvSpPr>
        <p:spPr>
          <a:xfrm>
            <a:off x="2662300" y="3783075"/>
            <a:ext cx="6667200" cy="22509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500">
                <a:solidFill>
                  <a:schemeClr val="lt2"/>
                </a:solidFill>
              </a:rPr>
              <a:t>Explain the difference between a conventional fuel and an alternative fuel</a:t>
            </a:r>
            <a:endParaRPr sz="2500">
              <a:solidFill>
                <a:schemeClr val="l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96"/>
                                        </p:tgtEl>
                                        <p:attrNameLst>
                                          <p:attrName>style.visibility</p:attrName>
                                        </p:attrNameLst>
                                      </p:cBhvr>
                                      <p:to>
                                        <p:strVal val="visible"/>
                                      </p:to>
                                    </p:set>
                                    <p:animEffect filter="fade" transition="in">
                                      <p:cBhvr>
                                        <p:cTn dur="7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66"/>
          <p:cNvSpPr/>
          <p:nvPr/>
        </p:nvSpPr>
        <p:spPr>
          <a:xfrm>
            <a:off x="0" y="0"/>
            <a:ext cx="4059000" cy="6858000"/>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80" name="Google Shape;580;p66"/>
          <p:cNvSpPr txBox="1"/>
          <p:nvPr>
            <p:ph type="title"/>
          </p:nvPr>
        </p:nvSpPr>
        <p:spPr>
          <a:xfrm>
            <a:off x="117950" y="365125"/>
            <a:ext cx="3740700" cy="6172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solidFill>
                  <a:schemeClr val="lt1"/>
                </a:solidFill>
              </a:rPr>
              <a:t>How many can you get right?</a:t>
            </a:r>
            <a:endParaRPr>
              <a:solidFill>
                <a:schemeClr val="lt1"/>
              </a:solidFill>
            </a:endParaRPr>
          </a:p>
        </p:txBody>
      </p:sp>
      <p:sp>
        <p:nvSpPr>
          <p:cNvPr id="581" name="Google Shape;581;p66"/>
          <p:cNvSpPr txBox="1"/>
          <p:nvPr>
            <p:ph idx="1" type="body"/>
          </p:nvPr>
        </p:nvSpPr>
        <p:spPr>
          <a:xfrm>
            <a:off x="4751725" y="365125"/>
            <a:ext cx="6756900" cy="3493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1100"/>
              <a:buFont typeface="Arial"/>
              <a:buNone/>
            </a:pPr>
            <a:r>
              <a:rPr lang="en-US"/>
              <a:t>Alternative Fuel used in racing...</a:t>
            </a:r>
            <a:endParaRPr/>
          </a:p>
          <a:p>
            <a:pPr indent="0" lvl="0" marL="0" rtl="0" algn="l">
              <a:lnSpc>
                <a:spcPct val="90000"/>
              </a:lnSpc>
              <a:spcBef>
                <a:spcPts val="1000"/>
              </a:spcBef>
              <a:spcAft>
                <a:spcPts val="0"/>
              </a:spcAft>
              <a:buClr>
                <a:schemeClr val="dk1"/>
              </a:buClr>
              <a:buSzPts val="1100"/>
              <a:buFont typeface="Arial"/>
              <a:buNone/>
            </a:pPr>
            <a:r>
              <a:rPr lang="en-US"/>
              <a:t>a. Algae-based Fuel</a:t>
            </a:r>
            <a:endParaRPr/>
          </a:p>
          <a:p>
            <a:pPr indent="0" lvl="0" marL="0" rtl="0" algn="l">
              <a:lnSpc>
                <a:spcPct val="90000"/>
              </a:lnSpc>
              <a:spcBef>
                <a:spcPts val="1000"/>
              </a:spcBef>
              <a:spcAft>
                <a:spcPts val="0"/>
              </a:spcAft>
              <a:buClr>
                <a:schemeClr val="dk1"/>
              </a:buClr>
              <a:buSzPts val="1100"/>
              <a:buFont typeface="Arial"/>
              <a:buNone/>
            </a:pPr>
            <a:r>
              <a:rPr lang="en-US"/>
              <a:t>b. Methanol</a:t>
            </a:r>
            <a:endParaRPr/>
          </a:p>
          <a:p>
            <a:pPr indent="0" lvl="0" marL="0" rtl="0" algn="l">
              <a:lnSpc>
                <a:spcPct val="90000"/>
              </a:lnSpc>
              <a:spcBef>
                <a:spcPts val="1000"/>
              </a:spcBef>
              <a:spcAft>
                <a:spcPts val="0"/>
              </a:spcAft>
              <a:buClr>
                <a:schemeClr val="dk1"/>
              </a:buClr>
              <a:buSzPts val="1100"/>
              <a:buFont typeface="Arial"/>
              <a:buNone/>
            </a:pPr>
            <a:r>
              <a:rPr lang="en-US"/>
              <a:t>c. nuclear</a:t>
            </a:r>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t/>
            </a:r>
            <a:endParaRPr/>
          </a:p>
        </p:txBody>
      </p:sp>
      <p:sp>
        <p:nvSpPr>
          <p:cNvPr id="582" name="Google Shape;582;p66"/>
          <p:cNvSpPr txBox="1"/>
          <p:nvPr/>
        </p:nvSpPr>
        <p:spPr>
          <a:xfrm>
            <a:off x="117950" y="151650"/>
            <a:ext cx="1331100" cy="554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alibri"/>
                <a:ea typeface="Calibri"/>
                <a:cs typeface="Calibri"/>
                <a:sym typeface="Calibri"/>
              </a:rPr>
              <a:t>GAME!</a:t>
            </a:r>
            <a:endParaRPr b="1" sz="2400">
              <a:latin typeface="Calibri"/>
              <a:ea typeface="Calibri"/>
              <a:cs typeface="Calibri"/>
              <a:sym typeface="Calibri"/>
            </a:endParaRPr>
          </a:p>
        </p:txBody>
      </p:sp>
      <p:sp>
        <p:nvSpPr>
          <p:cNvPr id="583" name="Google Shape;583;p66"/>
          <p:cNvSpPr txBox="1"/>
          <p:nvPr/>
        </p:nvSpPr>
        <p:spPr>
          <a:xfrm>
            <a:off x="5156150" y="5275775"/>
            <a:ext cx="5644800" cy="677100"/>
          </a:xfrm>
          <a:prstGeom prst="rect">
            <a:avLst/>
          </a:prstGeom>
          <a:solidFill>
            <a:schemeClr val="dk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rgbClr val="00FF00"/>
                </a:solidFill>
                <a:latin typeface="Calibri"/>
                <a:ea typeface="Calibri"/>
                <a:cs typeface="Calibri"/>
                <a:sym typeface="Calibri"/>
              </a:rPr>
              <a:t>A: b. Methanol</a:t>
            </a:r>
            <a:endParaRPr sz="3200">
              <a:solidFill>
                <a:srgbClr val="00FF00"/>
              </a:solidFill>
              <a:latin typeface="Calibri"/>
              <a:ea typeface="Calibri"/>
              <a:cs typeface="Calibri"/>
              <a:sym typeface="Calibri"/>
            </a:endParaRPr>
          </a:p>
        </p:txBody>
      </p:sp>
      <p:pic>
        <p:nvPicPr>
          <p:cNvPr id="584" name="Google Shape;584;p66"/>
          <p:cNvPicPr preferRelativeResize="0"/>
          <p:nvPr/>
        </p:nvPicPr>
        <p:blipFill rotWithShape="1">
          <a:blip r:embed="rId3">
            <a:alphaModFix/>
          </a:blip>
          <a:srcRect b="0" l="0" r="0" t="39087"/>
          <a:stretch/>
        </p:blipFill>
        <p:spPr>
          <a:xfrm>
            <a:off x="9554025" y="890050"/>
            <a:ext cx="2246275" cy="906750"/>
          </a:xfrm>
          <a:prstGeom prst="rect">
            <a:avLst/>
          </a:prstGeom>
          <a:noFill/>
          <a:ln>
            <a:noFill/>
          </a:ln>
        </p:spPr>
      </p:pic>
      <p:pic>
        <p:nvPicPr>
          <p:cNvPr id="585" name="Google Shape;585;p66"/>
          <p:cNvPicPr preferRelativeResize="0"/>
          <p:nvPr/>
        </p:nvPicPr>
        <p:blipFill>
          <a:blip r:embed="rId4">
            <a:alphaModFix/>
          </a:blip>
          <a:stretch>
            <a:fillRect/>
          </a:stretch>
        </p:blipFill>
        <p:spPr>
          <a:xfrm>
            <a:off x="9547857" y="1928379"/>
            <a:ext cx="2252443" cy="554100"/>
          </a:xfrm>
          <a:prstGeom prst="rect">
            <a:avLst/>
          </a:prstGeom>
          <a:noFill/>
          <a:ln>
            <a:noFill/>
          </a:ln>
        </p:spPr>
      </p:pic>
      <p:pic>
        <p:nvPicPr>
          <p:cNvPr id="586" name="Google Shape;586;p66"/>
          <p:cNvPicPr preferRelativeResize="0"/>
          <p:nvPr/>
        </p:nvPicPr>
        <p:blipFill>
          <a:blip r:embed="rId5">
            <a:alphaModFix/>
          </a:blip>
          <a:stretch>
            <a:fillRect/>
          </a:stretch>
        </p:blipFill>
        <p:spPr>
          <a:xfrm>
            <a:off x="10098373" y="2614050"/>
            <a:ext cx="1701926" cy="1701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1000"/>
                                        <p:tgtEl>
                                          <p:spTgt spid="5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67"/>
          <p:cNvSpPr/>
          <p:nvPr/>
        </p:nvSpPr>
        <p:spPr>
          <a:xfrm>
            <a:off x="0" y="0"/>
            <a:ext cx="4059000" cy="6858000"/>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2" name="Google Shape;592;p67"/>
          <p:cNvSpPr txBox="1"/>
          <p:nvPr>
            <p:ph type="title"/>
          </p:nvPr>
        </p:nvSpPr>
        <p:spPr>
          <a:xfrm>
            <a:off x="117950" y="365125"/>
            <a:ext cx="3740700" cy="6172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solidFill>
                  <a:schemeClr val="lt1"/>
                </a:solidFill>
              </a:rPr>
              <a:t>How many can you get right?</a:t>
            </a:r>
            <a:endParaRPr>
              <a:solidFill>
                <a:schemeClr val="lt1"/>
              </a:solidFill>
            </a:endParaRPr>
          </a:p>
        </p:txBody>
      </p:sp>
      <p:sp>
        <p:nvSpPr>
          <p:cNvPr id="593" name="Google Shape;593;p67"/>
          <p:cNvSpPr txBox="1"/>
          <p:nvPr>
            <p:ph idx="1" type="body"/>
          </p:nvPr>
        </p:nvSpPr>
        <p:spPr>
          <a:xfrm>
            <a:off x="4751725" y="365125"/>
            <a:ext cx="6756900" cy="3493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None/>
            </a:pPr>
            <a:r>
              <a:rPr lang="en-US"/>
              <a:t>Alternative Fuel made from trash or wastewater...</a:t>
            </a:r>
            <a:endParaRPr/>
          </a:p>
          <a:p>
            <a:pPr indent="0" lvl="0" marL="0" rtl="0" algn="l">
              <a:lnSpc>
                <a:spcPct val="90000"/>
              </a:lnSpc>
              <a:spcBef>
                <a:spcPts val="1000"/>
              </a:spcBef>
              <a:spcAft>
                <a:spcPts val="0"/>
              </a:spcAft>
              <a:buNone/>
            </a:pPr>
            <a:r>
              <a:rPr lang="en-US"/>
              <a:t>a. non-fossil Methane</a:t>
            </a:r>
            <a:endParaRPr/>
          </a:p>
          <a:p>
            <a:pPr indent="0" lvl="0" marL="0" rtl="0" algn="l">
              <a:lnSpc>
                <a:spcPct val="90000"/>
              </a:lnSpc>
              <a:spcBef>
                <a:spcPts val="1000"/>
              </a:spcBef>
              <a:spcAft>
                <a:spcPts val="0"/>
              </a:spcAft>
              <a:buNone/>
            </a:pPr>
            <a:r>
              <a:rPr lang="en-US"/>
              <a:t>b. Vegetable Oil</a:t>
            </a:r>
            <a:endParaRPr/>
          </a:p>
          <a:p>
            <a:pPr indent="0" lvl="0" marL="0" rtl="0" algn="l">
              <a:lnSpc>
                <a:spcPct val="90000"/>
              </a:lnSpc>
              <a:spcBef>
                <a:spcPts val="1000"/>
              </a:spcBef>
              <a:spcAft>
                <a:spcPts val="0"/>
              </a:spcAft>
              <a:buNone/>
            </a:pPr>
            <a:r>
              <a:rPr lang="en-US"/>
              <a:t>c. Hydrogen</a:t>
            </a:r>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t/>
            </a:r>
            <a:endParaRPr/>
          </a:p>
        </p:txBody>
      </p:sp>
      <p:sp>
        <p:nvSpPr>
          <p:cNvPr id="594" name="Google Shape;594;p67"/>
          <p:cNvSpPr txBox="1"/>
          <p:nvPr/>
        </p:nvSpPr>
        <p:spPr>
          <a:xfrm>
            <a:off x="117950" y="151650"/>
            <a:ext cx="1331100" cy="554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alibri"/>
                <a:ea typeface="Calibri"/>
                <a:cs typeface="Calibri"/>
                <a:sym typeface="Calibri"/>
              </a:rPr>
              <a:t>GAME!</a:t>
            </a:r>
            <a:endParaRPr b="1" sz="2400">
              <a:latin typeface="Calibri"/>
              <a:ea typeface="Calibri"/>
              <a:cs typeface="Calibri"/>
              <a:sym typeface="Calibri"/>
            </a:endParaRPr>
          </a:p>
        </p:txBody>
      </p:sp>
      <p:sp>
        <p:nvSpPr>
          <p:cNvPr id="595" name="Google Shape;595;p67"/>
          <p:cNvSpPr txBox="1"/>
          <p:nvPr/>
        </p:nvSpPr>
        <p:spPr>
          <a:xfrm>
            <a:off x="5156150" y="5275775"/>
            <a:ext cx="5644800" cy="677100"/>
          </a:xfrm>
          <a:prstGeom prst="rect">
            <a:avLst/>
          </a:prstGeom>
          <a:solidFill>
            <a:schemeClr val="dk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rgbClr val="00FF00"/>
                </a:solidFill>
                <a:latin typeface="Calibri"/>
                <a:ea typeface="Calibri"/>
                <a:cs typeface="Calibri"/>
                <a:sym typeface="Calibri"/>
              </a:rPr>
              <a:t>A: a. non-fossil Methane</a:t>
            </a:r>
            <a:endParaRPr sz="3200">
              <a:solidFill>
                <a:srgbClr val="00FF00"/>
              </a:solidFill>
              <a:latin typeface="Calibri"/>
              <a:ea typeface="Calibri"/>
              <a:cs typeface="Calibri"/>
              <a:sym typeface="Calibri"/>
            </a:endParaRPr>
          </a:p>
        </p:txBody>
      </p:sp>
      <p:pic>
        <p:nvPicPr>
          <p:cNvPr id="596" name="Google Shape;596;p67"/>
          <p:cNvPicPr preferRelativeResize="0"/>
          <p:nvPr/>
        </p:nvPicPr>
        <p:blipFill>
          <a:blip r:embed="rId3">
            <a:alphaModFix/>
          </a:blip>
          <a:stretch>
            <a:fillRect/>
          </a:stretch>
        </p:blipFill>
        <p:spPr>
          <a:xfrm>
            <a:off x="10309272" y="960450"/>
            <a:ext cx="1331102" cy="1415904"/>
          </a:xfrm>
          <a:prstGeom prst="rect">
            <a:avLst/>
          </a:prstGeom>
          <a:noFill/>
          <a:ln>
            <a:noFill/>
          </a:ln>
        </p:spPr>
      </p:pic>
      <p:pic>
        <p:nvPicPr>
          <p:cNvPr id="597" name="Google Shape;597;p67"/>
          <p:cNvPicPr preferRelativeResize="0"/>
          <p:nvPr/>
        </p:nvPicPr>
        <p:blipFill>
          <a:blip r:embed="rId4">
            <a:alphaModFix/>
          </a:blip>
          <a:stretch>
            <a:fillRect/>
          </a:stretch>
        </p:blipFill>
        <p:spPr>
          <a:xfrm>
            <a:off x="10134700" y="2690000"/>
            <a:ext cx="1505675" cy="1505675"/>
          </a:xfrm>
          <a:prstGeom prst="rect">
            <a:avLst/>
          </a:prstGeom>
          <a:noFill/>
          <a:ln>
            <a:noFill/>
          </a:ln>
        </p:spPr>
      </p:pic>
      <p:pic>
        <p:nvPicPr>
          <p:cNvPr id="598" name="Google Shape;598;p67"/>
          <p:cNvPicPr preferRelativeResize="0"/>
          <p:nvPr/>
        </p:nvPicPr>
        <p:blipFill>
          <a:blip r:embed="rId5">
            <a:alphaModFix/>
          </a:blip>
          <a:stretch>
            <a:fillRect/>
          </a:stretch>
        </p:blipFill>
        <p:spPr>
          <a:xfrm>
            <a:off x="9381975" y="1806700"/>
            <a:ext cx="1418977" cy="141897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1000"/>
                                        <p:tgtEl>
                                          <p:spTgt spid="5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68"/>
          <p:cNvSpPr/>
          <p:nvPr/>
        </p:nvSpPr>
        <p:spPr>
          <a:xfrm>
            <a:off x="0" y="0"/>
            <a:ext cx="4059000" cy="6858000"/>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04" name="Google Shape;604;p68"/>
          <p:cNvSpPr txBox="1"/>
          <p:nvPr>
            <p:ph type="title"/>
          </p:nvPr>
        </p:nvSpPr>
        <p:spPr>
          <a:xfrm>
            <a:off x="117950" y="365125"/>
            <a:ext cx="3740700" cy="6172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solidFill>
                  <a:schemeClr val="lt1"/>
                </a:solidFill>
              </a:rPr>
              <a:t>How many can you get right?</a:t>
            </a:r>
            <a:endParaRPr>
              <a:solidFill>
                <a:schemeClr val="lt1"/>
              </a:solidFill>
            </a:endParaRPr>
          </a:p>
        </p:txBody>
      </p:sp>
      <p:sp>
        <p:nvSpPr>
          <p:cNvPr id="605" name="Google Shape;605;p68"/>
          <p:cNvSpPr txBox="1"/>
          <p:nvPr>
            <p:ph idx="1" type="body"/>
          </p:nvPr>
        </p:nvSpPr>
        <p:spPr>
          <a:xfrm>
            <a:off x="4751725" y="365125"/>
            <a:ext cx="6756900" cy="3493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None/>
            </a:pPr>
            <a:r>
              <a:rPr lang="en-US"/>
              <a:t>Alternative Fuel made from the most abundant molecule in the universe...</a:t>
            </a:r>
            <a:endParaRPr/>
          </a:p>
          <a:p>
            <a:pPr indent="0" lvl="0" marL="0" rtl="0" algn="l">
              <a:lnSpc>
                <a:spcPct val="90000"/>
              </a:lnSpc>
              <a:spcBef>
                <a:spcPts val="1000"/>
              </a:spcBef>
              <a:spcAft>
                <a:spcPts val="0"/>
              </a:spcAft>
              <a:buNone/>
            </a:pPr>
            <a:r>
              <a:rPr lang="en-US"/>
              <a:t>a. Bioalcohol</a:t>
            </a:r>
            <a:endParaRPr/>
          </a:p>
          <a:p>
            <a:pPr indent="0" lvl="0" marL="0" rtl="0" algn="l">
              <a:lnSpc>
                <a:spcPct val="90000"/>
              </a:lnSpc>
              <a:spcBef>
                <a:spcPts val="1000"/>
              </a:spcBef>
              <a:spcAft>
                <a:spcPts val="0"/>
              </a:spcAft>
              <a:buNone/>
            </a:pPr>
            <a:r>
              <a:rPr lang="en-US"/>
              <a:t>b. Natural gas</a:t>
            </a:r>
            <a:endParaRPr/>
          </a:p>
          <a:p>
            <a:pPr indent="0" lvl="0" marL="0" rtl="0" algn="l">
              <a:lnSpc>
                <a:spcPct val="90000"/>
              </a:lnSpc>
              <a:spcBef>
                <a:spcPts val="1000"/>
              </a:spcBef>
              <a:spcAft>
                <a:spcPts val="0"/>
              </a:spcAft>
              <a:buNone/>
            </a:pPr>
            <a:r>
              <a:rPr lang="en-US"/>
              <a:t>c. </a:t>
            </a:r>
            <a:r>
              <a:rPr lang="en-US"/>
              <a:t>Hydrogen</a:t>
            </a:r>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t/>
            </a:r>
            <a:endParaRPr/>
          </a:p>
        </p:txBody>
      </p:sp>
      <p:sp>
        <p:nvSpPr>
          <p:cNvPr id="606" name="Google Shape;606;p68"/>
          <p:cNvSpPr txBox="1"/>
          <p:nvPr/>
        </p:nvSpPr>
        <p:spPr>
          <a:xfrm>
            <a:off x="117950" y="151650"/>
            <a:ext cx="1331100" cy="554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alibri"/>
                <a:ea typeface="Calibri"/>
                <a:cs typeface="Calibri"/>
                <a:sym typeface="Calibri"/>
              </a:rPr>
              <a:t>GAME!</a:t>
            </a:r>
            <a:endParaRPr b="1" sz="2400">
              <a:latin typeface="Calibri"/>
              <a:ea typeface="Calibri"/>
              <a:cs typeface="Calibri"/>
              <a:sym typeface="Calibri"/>
            </a:endParaRPr>
          </a:p>
        </p:txBody>
      </p:sp>
      <p:sp>
        <p:nvSpPr>
          <p:cNvPr id="607" name="Google Shape;607;p68"/>
          <p:cNvSpPr txBox="1"/>
          <p:nvPr/>
        </p:nvSpPr>
        <p:spPr>
          <a:xfrm>
            <a:off x="5156150" y="5428175"/>
            <a:ext cx="5644800" cy="677100"/>
          </a:xfrm>
          <a:prstGeom prst="rect">
            <a:avLst/>
          </a:prstGeom>
          <a:solidFill>
            <a:schemeClr val="dk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rgbClr val="00FF00"/>
                </a:solidFill>
                <a:latin typeface="Calibri"/>
                <a:ea typeface="Calibri"/>
                <a:cs typeface="Calibri"/>
                <a:sym typeface="Calibri"/>
              </a:rPr>
              <a:t>A: c. Hydrogen</a:t>
            </a:r>
            <a:endParaRPr sz="3200">
              <a:solidFill>
                <a:srgbClr val="00FF00"/>
              </a:solidFill>
              <a:latin typeface="Calibri"/>
              <a:ea typeface="Calibri"/>
              <a:cs typeface="Calibri"/>
              <a:sym typeface="Calibri"/>
            </a:endParaRPr>
          </a:p>
        </p:txBody>
      </p:sp>
      <p:pic>
        <p:nvPicPr>
          <p:cNvPr id="608" name="Google Shape;608;p68"/>
          <p:cNvPicPr preferRelativeResize="0"/>
          <p:nvPr/>
        </p:nvPicPr>
        <p:blipFill>
          <a:blip r:embed="rId3">
            <a:alphaModFix/>
          </a:blip>
          <a:stretch>
            <a:fillRect/>
          </a:stretch>
        </p:blipFill>
        <p:spPr>
          <a:xfrm>
            <a:off x="10566750" y="2504675"/>
            <a:ext cx="1235975" cy="1235975"/>
          </a:xfrm>
          <a:prstGeom prst="rect">
            <a:avLst/>
          </a:prstGeom>
          <a:noFill/>
          <a:ln>
            <a:noFill/>
          </a:ln>
        </p:spPr>
      </p:pic>
      <p:pic>
        <p:nvPicPr>
          <p:cNvPr id="609" name="Google Shape;609;p68"/>
          <p:cNvPicPr preferRelativeResize="0"/>
          <p:nvPr/>
        </p:nvPicPr>
        <p:blipFill>
          <a:blip r:embed="rId4">
            <a:alphaModFix/>
          </a:blip>
          <a:stretch>
            <a:fillRect/>
          </a:stretch>
        </p:blipFill>
        <p:spPr>
          <a:xfrm>
            <a:off x="10566750" y="1061525"/>
            <a:ext cx="1235975" cy="1235975"/>
          </a:xfrm>
          <a:prstGeom prst="rect">
            <a:avLst/>
          </a:prstGeom>
          <a:noFill/>
          <a:ln>
            <a:noFill/>
          </a:ln>
        </p:spPr>
      </p:pic>
      <p:pic>
        <p:nvPicPr>
          <p:cNvPr id="610" name="Google Shape;610;p68"/>
          <p:cNvPicPr preferRelativeResize="0"/>
          <p:nvPr/>
        </p:nvPicPr>
        <p:blipFill>
          <a:blip r:embed="rId5">
            <a:alphaModFix/>
          </a:blip>
          <a:stretch>
            <a:fillRect/>
          </a:stretch>
        </p:blipFill>
        <p:spPr>
          <a:xfrm>
            <a:off x="9495575" y="1875867"/>
            <a:ext cx="1455125" cy="9337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1000"/>
                                        <p:tgtEl>
                                          <p:spTgt spid="6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69"/>
          <p:cNvSpPr/>
          <p:nvPr/>
        </p:nvSpPr>
        <p:spPr>
          <a:xfrm>
            <a:off x="0" y="0"/>
            <a:ext cx="4059000" cy="6858000"/>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16" name="Google Shape;616;p69"/>
          <p:cNvSpPr txBox="1"/>
          <p:nvPr>
            <p:ph type="title"/>
          </p:nvPr>
        </p:nvSpPr>
        <p:spPr>
          <a:xfrm>
            <a:off x="117950" y="365125"/>
            <a:ext cx="3740700" cy="6172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solidFill>
                  <a:schemeClr val="lt1"/>
                </a:solidFill>
              </a:rPr>
              <a:t>How many can you get right?</a:t>
            </a:r>
            <a:endParaRPr>
              <a:solidFill>
                <a:schemeClr val="lt1"/>
              </a:solidFill>
            </a:endParaRPr>
          </a:p>
        </p:txBody>
      </p:sp>
      <p:sp>
        <p:nvSpPr>
          <p:cNvPr id="617" name="Google Shape;617;p69"/>
          <p:cNvSpPr txBox="1"/>
          <p:nvPr>
            <p:ph idx="1" type="body"/>
          </p:nvPr>
        </p:nvSpPr>
        <p:spPr>
          <a:xfrm>
            <a:off x="4751725" y="365125"/>
            <a:ext cx="6756900" cy="34935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000"/>
              </a:spcBef>
              <a:spcAft>
                <a:spcPts val="0"/>
              </a:spcAft>
              <a:buNone/>
            </a:pPr>
            <a:r>
              <a:rPr lang="en-US"/>
              <a:t>One of the disadvantages of Alternative Fuels is...</a:t>
            </a:r>
            <a:endParaRPr/>
          </a:p>
          <a:p>
            <a:pPr indent="0" lvl="0" marL="0" rtl="0" algn="l">
              <a:lnSpc>
                <a:spcPct val="90000"/>
              </a:lnSpc>
              <a:spcBef>
                <a:spcPts val="1000"/>
              </a:spcBef>
              <a:spcAft>
                <a:spcPts val="0"/>
              </a:spcAft>
              <a:buNone/>
            </a:pPr>
            <a:r>
              <a:rPr lang="en-US"/>
              <a:t>a.  It is expensive to phase in (providing a network for).</a:t>
            </a:r>
            <a:endParaRPr/>
          </a:p>
          <a:p>
            <a:pPr indent="0" lvl="0" marL="0" rtl="0" algn="l">
              <a:lnSpc>
                <a:spcPct val="90000"/>
              </a:lnSpc>
              <a:spcBef>
                <a:spcPts val="1000"/>
              </a:spcBef>
              <a:spcAft>
                <a:spcPts val="0"/>
              </a:spcAft>
              <a:buNone/>
            </a:pPr>
            <a:r>
              <a:rPr lang="en-US"/>
              <a:t>b.  It lowers emissions.</a:t>
            </a:r>
            <a:endParaRPr/>
          </a:p>
          <a:p>
            <a:pPr indent="0" lvl="0" marL="0" rtl="0" algn="l">
              <a:lnSpc>
                <a:spcPct val="90000"/>
              </a:lnSpc>
              <a:spcBef>
                <a:spcPts val="1000"/>
              </a:spcBef>
              <a:spcAft>
                <a:spcPts val="0"/>
              </a:spcAft>
              <a:buNone/>
            </a:pPr>
            <a:r>
              <a:rPr lang="en-US"/>
              <a:t>c. Burns cleaner and more efficiently.</a:t>
            </a:r>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t/>
            </a:r>
            <a:endParaRPr/>
          </a:p>
        </p:txBody>
      </p:sp>
      <p:sp>
        <p:nvSpPr>
          <p:cNvPr id="618" name="Google Shape;618;p69"/>
          <p:cNvSpPr txBox="1"/>
          <p:nvPr/>
        </p:nvSpPr>
        <p:spPr>
          <a:xfrm>
            <a:off x="117950" y="151650"/>
            <a:ext cx="1331100" cy="554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alibri"/>
                <a:ea typeface="Calibri"/>
                <a:cs typeface="Calibri"/>
                <a:sym typeface="Calibri"/>
              </a:rPr>
              <a:t>GAME!</a:t>
            </a:r>
            <a:endParaRPr b="1" sz="2400">
              <a:latin typeface="Calibri"/>
              <a:ea typeface="Calibri"/>
              <a:cs typeface="Calibri"/>
              <a:sym typeface="Calibri"/>
            </a:endParaRPr>
          </a:p>
        </p:txBody>
      </p:sp>
      <p:sp>
        <p:nvSpPr>
          <p:cNvPr id="619" name="Google Shape;619;p69"/>
          <p:cNvSpPr txBox="1"/>
          <p:nvPr/>
        </p:nvSpPr>
        <p:spPr>
          <a:xfrm>
            <a:off x="5156150" y="3218375"/>
            <a:ext cx="5644800" cy="677100"/>
          </a:xfrm>
          <a:prstGeom prst="rect">
            <a:avLst/>
          </a:prstGeom>
          <a:solidFill>
            <a:schemeClr val="dk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rgbClr val="00FF00"/>
                </a:solidFill>
                <a:latin typeface="Calibri"/>
                <a:ea typeface="Calibri"/>
                <a:cs typeface="Calibri"/>
                <a:sym typeface="Calibri"/>
              </a:rPr>
              <a:t>A: a. expensive phase-in</a:t>
            </a:r>
            <a:endParaRPr sz="3200">
              <a:solidFill>
                <a:srgbClr val="00FF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1000"/>
                                        <p:tgtEl>
                                          <p:spTgt spid="6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70"/>
          <p:cNvSpPr/>
          <p:nvPr/>
        </p:nvSpPr>
        <p:spPr>
          <a:xfrm>
            <a:off x="0" y="0"/>
            <a:ext cx="4059000" cy="6858000"/>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25" name="Google Shape;625;p70"/>
          <p:cNvSpPr txBox="1"/>
          <p:nvPr>
            <p:ph type="title"/>
          </p:nvPr>
        </p:nvSpPr>
        <p:spPr>
          <a:xfrm>
            <a:off x="117950" y="365125"/>
            <a:ext cx="3740700" cy="6172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solidFill>
                  <a:schemeClr val="lt1"/>
                </a:solidFill>
              </a:rPr>
              <a:t>How many can you get right?</a:t>
            </a:r>
            <a:endParaRPr>
              <a:solidFill>
                <a:schemeClr val="lt1"/>
              </a:solidFill>
            </a:endParaRPr>
          </a:p>
        </p:txBody>
      </p:sp>
      <p:sp>
        <p:nvSpPr>
          <p:cNvPr id="626" name="Google Shape;626;p70"/>
          <p:cNvSpPr txBox="1"/>
          <p:nvPr>
            <p:ph idx="1" type="body"/>
          </p:nvPr>
        </p:nvSpPr>
        <p:spPr>
          <a:xfrm>
            <a:off x="4751725" y="365125"/>
            <a:ext cx="6756900" cy="3493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None/>
            </a:pPr>
            <a:r>
              <a:rPr lang="en-US" sz="2900"/>
              <a:t>God created these fuel sources...</a:t>
            </a:r>
            <a:endParaRPr sz="2900"/>
          </a:p>
          <a:p>
            <a:pPr indent="0" lvl="0" marL="0" rtl="0" algn="l">
              <a:lnSpc>
                <a:spcPct val="90000"/>
              </a:lnSpc>
              <a:spcBef>
                <a:spcPts val="1000"/>
              </a:spcBef>
              <a:spcAft>
                <a:spcPts val="0"/>
              </a:spcAft>
              <a:buNone/>
            </a:pPr>
            <a:r>
              <a:rPr lang="en-US" sz="2900"/>
              <a:t>a. Conventional (fossil) fuels</a:t>
            </a:r>
            <a:endParaRPr sz="2900"/>
          </a:p>
          <a:p>
            <a:pPr indent="0" lvl="0" marL="0" rtl="0" algn="l">
              <a:lnSpc>
                <a:spcPct val="90000"/>
              </a:lnSpc>
              <a:spcBef>
                <a:spcPts val="1000"/>
              </a:spcBef>
              <a:spcAft>
                <a:spcPts val="0"/>
              </a:spcAft>
              <a:buNone/>
            </a:pPr>
            <a:r>
              <a:rPr lang="en-US" sz="2900"/>
              <a:t>b. Alternative Fuels</a:t>
            </a:r>
            <a:endParaRPr sz="2900"/>
          </a:p>
          <a:p>
            <a:pPr indent="0" lvl="0" marL="0" rtl="0" algn="l">
              <a:lnSpc>
                <a:spcPct val="90000"/>
              </a:lnSpc>
              <a:spcBef>
                <a:spcPts val="1000"/>
              </a:spcBef>
              <a:spcAft>
                <a:spcPts val="0"/>
              </a:spcAft>
              <a:buNone/>
            </a:pPr>
            <a:r>
              <a:rPr lang="en-US" sz="2900"/>
              <a:t>c. both of the above</a:t>
            </a:r>
            <a:endParaRPr sz="2900"/>
          </a:p>
        </p:txBody>
      </p:sp>
      <p:sp>
        <p:nvSpPr>
          <p:cNvPr id="627" name="Google Shape;627;p70"/>
          <p:cNvSpPr txBox="1"/>
          <p:nvPr/>
        </p:nvSpPr>
        <p:spPr>
          <a:xfrm>
            <a:off x="117950" y="151650"/>
            <a:ext cx="1331100" cy="554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alibri"/>
                <a:ea typeface="Calibri"/>
                <a:cs typeface="Calibri"/>
                <a:sym typeface="Calibri"/>
              </a:rPr>
              <a:t>GAME!</a:t>
            </a:r>
            <a:endParaRPr b="1" sz="2400">
              <a:latin typeface="Calibri"/>
              <a:ea typeface="Calibri"/>
              <a:cs typeface="Calibri"/>
              <a:sym typeface="Calibri"/>
            </a:endParaRPr>
          </a:p>
        </p:txBody>
      </p:sp>
      <p:sp>
        <p:nvSpPr>
          <p:cNvPr id="628" name="Google Shape;628;p70"/>
          <p:cNvSpPr txBox="1"/>
          <p:nvPr/>
        </p:nvSpPr>
        <p:spPr>
          <a:xfrm>
            <a:off x="5156150" y="3218375"/>
            <a:ext cx="5644800" cy="677100"/>
          </a:xfrm>
          <a:prstGeom prst="rect">
            <a:avLst/>
          </a:prstGeom>
          <a:solidFill>
            <a:schemeClr val="dk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rgbClr val="00FF00"/>
                </a:solidFill>
                <a:latin typeface="Calibri"/>
                <a:ea typeface="Calibri"/>
                <a:cs typeface="Calibri"/>
                <a:sym typeface="Calibri"/>
              </a:rPr>
              <a:t>A: c. both!</a:t>
            </a:r>
            <a:endParaRPr sz="3200">
              <a:solidFill>
                <a:srgbClr val="00FF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8"/>
                                        </p:tgtEl>
                                        <p:attrNameLst>
                                          <p:attrName>style.visibility</p:attrName>
                                        </p:attrNameLst>
                                      </p:cBhvr>
                                      <p:to>
                                        <p:strVal val="visible"/>
                                      </p:to>
                                    </p:set>
                                    <p:animEffect filter="fade" transition="in">
                                      <p:cBhvr>
                                        <p:cTn dur="1000"/>
                                        <p:tgtEl>
                                          <p:spTgt spid="6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71"/>
          <p:cNvSpPr/>
          <p:nvPr/>
        </p:nvSpPr>
        <p:spPr>
          <a:xfrm>
            <a:off x="0" y="0"/>
            <a:ext cx="4059000" cy="6858000"/>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34" name="Google Shape;634;p71"/>
          <p:cNvSpPr txBox="1"/>
          <p:nvPr>
            <p:ph type="title"/>
          </p:nvPr>
        </p:nvSpPr>
        <p:spPr>
          <a:xfrm>
            <a:off x="117950" y="365125"/>
            <a:ext cx="3740700" cy="6172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solidFill>
                  <a:schemeClr val="lt1"/>
                </a:solidFill>
              </a:rPr>
              <a:t>How many can you get right?</a:t>
            </a:r>
            <a:endParaRPr>
              <a:solidFill>
                <a:schemeClr val="lt1"/>
              </a:solidFill>
            </a:endParaRPr>
          </a:p>
        </p:txBody>
      </p:sp>
      <p:sp>
        <p:nvSpPr>
          <p:cNvPr id="635" name="Google Shape;635;p71"/>
          <p:cNvSpPr txBox="1"/>
          <p:nvPr>
            <p:ph idx="1" type="body"/>
          </p:nvPr>
        </p:nvSpPr>
        <p:spPr>
          <a:xfrm>
            <a:off x="4751725" y="365125"/>
            <a:ext cx="6756900" cy="3493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1100"/>
              <a:buFont typeface="Arial"/>
              <a:buNone/>
            </a:pPr>
            <a:r>
              <a:rPr lang="en-US"/>
              <a:t>Alternative Fuel is important because...</a:t>
            </a:r>
            <a:endParaRPr/>
          </a:p>
          <a:p>
            <a:pPr indent="0" lvl="0" marL="0" rtl="0" algn="l">
              <a:lnSpc>
                <a:spcPct val="90000"/>
              </a:lnSpc>
              <a:spcBef>
                <a:spcPts val="1000"/>
              </a:spcBef>
              <a:spcAft>
                <a:spcPts val="0"/>
              </a:spcAft>
              <a:buClr>
                <a:schemeClr val="dk1"/>
              </a:buClr>
              <a:buSzPts val="1100"/>
              <a:buFont typeface="Arial"/>
              <a:buNone/>
            </a:pPr>
            <a:r>
              <a:rPr lang="en-US"/>
              <a:t>a.  It is the only fuel available</a:t>
            </a:r>
            <a:endParaRPr/>
          </a:p>
          <a:p>
            <a:pPr indent="0" lvl="0" marL="0" rtl="0" algn="l">
              <a:lnSpc>
                <a:spcPct val="90000"/>
              </a:lnSpc>
              <a:spcBef>
                <a:spcPts val="1000"/>
              </a:spcBef>
              <a:spcAft>
                <a:spcPts val="0"/>
              </a:spcAft>
              <a:buClr>
                <a:schemeClr val="dk1"/>
              </a:buClr>
              <a:buSzPts val="1100"/>
              <a:buFont typeface="Arial"/>
              <a:buNone/>
            </a:pPr>
            <a:r>
              <a:rPr lang="en-US"/>
              <a:t>b.  It is the easiest and cheapest one to use</a:t>
            </a:r>
            <a:endParaRPr/>
          </a:p>
          <a:p>
            <a:pPr indent="0" lvl="0" marL="0" rtl="0" algn="l">
              <a:lnSpc>
                <a:spcPct val="90000"/>
              </a:lnSpc>
              <a:spcBef>
                <a:spcPts val="1000"/>
              </a:spcBef>
              <a:spcAft>
                <a:spcPts val="0"/>
              </a:spcAft>
              <a:buNone/>
            </a:pPr>
            <a:r>
              <a:rPr lang="en-US"/>
              <a:t>c. It helps us take care of the planet God gave us</a:t>
            </a:r>
            <a:endParaRPr/>
          </a:p>
        </p:txBody>
      </p:sp>
      <p:sp>
        <p:nvSpPr>
          <p:cNvPr id="636" name="Google Shape;636;p71"/>
          <p:cNvSpPr txBox="1"/>
          <p:nvPr/>
        </p:nvSpPr>
        <p:spPr>
          <a:xfrm>
            <a:off x="117950" y="151650"/>
            <a:ext cx="1331100" cy="554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alibri"/>
                <a:ea typeface="Calibri"/>
                <a:cs typeface="Calibri"/>
                <a:sym typeface="Calibri"/>
              </a:rPr>
              <a:t>GAME!</a:t>
            </a:r>
            <a:endParaRPr b="1" sz="2400">
              <a:latin typeface="Calibri"/>
              <a:ea typeface="Calibri"/>
              <a:cs typeface="Calibri"/>
              <a:sym typeface="Calibri"/>
            </a:endParaRPr>
          </a:p>
        </p:txBody>
      </p:sp>
      <p:sp>
        <p:nvSpPr>
          <p:cNvPr id="637" name="Google Shape;637;p71"/>
          <p:cNvSpPr txBox="1"/>
          <p:nvPr/>
        </p:nvSpPr>
        <p:spPr>
          <a:xfrm>
            <a:off x="5156150" y="3218375"/>
            <a:ext cx="5644800" cy="677100"/>
          </a:xfrm>
          <a:prstGeom prst="rect">
            <a:avLst/>
          </a:prstGeom>
          <a:solidFill>
            <a:schemeClr val="dk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rgbClr val="00FF00"/>
                </a:solidFill>
                <a:latin typeface="Calibri"/>
                <a:ea typeface="Calibri"/>
                <a:cs typeface="Calibri"/>
                <a:sym typeface="Calibri"/>
              </a:rPr>
              <a:t>A: c. Obey God!</a:t>
            </a:r>
            <a:endParaRPr sz="3200">
              <a:solidFill>
                <a:srgbClr val="00FF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1000"/>
                                        <p:tgtEl>
                                          <p:spTgt spid="6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1" name="Shape 641"/>
        <p:cNvGrpSpPr/>
        <p:nvPr/>
      </p:nvGrpSpPr>
      <p:grpSpPr>
        <a:xfrm>
          <a:off x="0" y="0"/>
          <a:ext cx="0" cy="0"/>
          <a:chOff x="0" y="0"/>
          <a:chExt cx="0" cy="0"/>
        </a:xfrm>
      </p:grpSpPr>
      <p:pic>
        <p:nvPicPr>
          <p:cNvPr id="642" name="Google Shape;642;p72"/>
          <p:cNvPicPr preferRelativeResize="0"/>
          <p:nvPr/>
        </p:nvPicPr>
        <p:blipFill>
          <a:blip r:embed="rId3">
            <a:alphaModFix/>
          </a:blip>
          <a:stretch>
            <a:fillRect/>
          </a:stretch>
        </p:blipFill>
        <p:spPr>
          <a:xfrm>
            <a:off x="0" y="-1157574"/>
            <a:ext cx="12192003" cy="8106360"/>
          </a:xfrm>
          <a:prstGeom prst="rect">
            <a:avLst/>
          </a:prstGeom>
          <a:noFill/>
          <a:ln>
            <a:noFill/>
          </a:ln>
        </p:spPr>
      </p:pic>
      <p:sp>
        <p:nvSpPr>
          <p:cNvPr id="643" name="Google Shape;643;p72"/>
          <p:cNvSpPr/>
          <p:nvPr/>
        </p:nvSpPr>
        <p:spPr>
          <a:xfrm>
            <a:off x="5189825" y="623450"/>
            <a:ext cx="6667200" cy="17859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72"/>
          <p:cNvSpPr txBox="1"/>
          <p:nvPr>
            <p:ph type="ctrTitle"/>
          </p:nvPr>
        </p:nvSpPr>
        <p:spPr>
          <a:xfrm>
            <a:off x="5386416" y="399519"/>
            <a:ext cx="6470700" cy="12294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sz="5400">
                <a:solidFill>
                  <a:schemeClr val="lt1"/>
                </a:solidFill>
              </a:rPr>
              <a:t>THANK YOU!</a:t>
            </a:r>
            <a:endParaRPr sz="5400">
              <a:solidFill>
                <a:schemeClr val="lt1"/>
              </a:solidFill>
            </a:endParaRPr>
          </a:p>
        </p:txBody>
      </p:sp>
      <p:sp>
        <p:nvSpPr>
          <p:cNvPr id="645" name="Google Shape;645;p72"/>
          <p:cNvSpPr txBox="1"/>
          <p:nvPr>
            <p:ph idx="1" type="subTitle"/>
          </p:nvPr>
        </p:nvSpPr>
        <p:spPr>
          <a:xfrm>
            <a:off x="5386416" y="1803874"/>
            <a:ext cx="6470700" cy="6054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solidFill>
                  <a:schemeClr val="lt1"/>
                </a:solidFill>
              </a:rPr>
              <a:t>Teacher: Luke Torquato</a:t>
            </a:r>
            <a:endParaRPr>
              <a:solidFill>
                <a:schemeClr val="lt1"/>
              </a:solidFill>
            </a:endParaRPr>
          </a:p>
        </p:txBody>
      </p:sp>
      <p:sp>
        <p:nvSpPr>
          <p:cNvPr id="646" name="Google Shape;646;p72"/>
          <p:cNvSpPr/>
          <p:nvPr/>
        </p:nvSpPr>
        <p:spPr>
          <a:xfrm>
            <a:off x="8959500" y="3926800"/>
            <a:ext cx="2995800" cy="25788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47" name="Google Shape;647;p72"/>
          <p:cNvPicPr preferRelativeResize="0"/>
          <p:nvPr/>
        </p:nvPicPr>
        <p:blipFill>
          <a:blip r:embed="rId4">
            <a:alphaModFix/>
          </a:blip>
          <a:stretch>
            <a:fillRect/>
          </a:stretch>
        </p:blipFill>
        <p:spPr>
          <a:xfrm>
            <a:off x="9076630" y="4044413"/>
            <a:ext cx="2761524" cy="2343575"/>
          </a:xfrm>
          <a:prstGeom prst="rect">
            <a:avLst/>
          </a:prstGeom>
          <a:noFill/>
          <a:ln>
            <a:noFill/>
          </a:ln>
        </p:spPr>
      </p:pic>
      <p:sp>
        <p:nvSpPr>
          <p:cNvPr id="648" name="Google Shape;648;p72"/>
          <p:cNvSpPr/>
          <p:nvPr/>
        </p:nvSpPr>
        <p:spPr>
          <a:xfrm>
            <a:off x="690850" y="227000"/>
            <a:ext cx="2645700" cy="25788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49" name="Google Shape;649;p72"/>
          <p:cNvPicPr preferRelativeResize="0"/>
          <p:nvPr/>
        </p:nvPicPr>
        <p:blipFill rotWithShape="1">
          <a:blip r:embed="rId5">
            <a:alphaModFix/>
          </a:blip>
          <a:srcRect b="31935" l="15841" r="10989" t="14499"/>
          <a:stretch/>
        </p:blipFill>
        <p:spPr>
          <a:xfrm>
            <a:off x="813250" y="344588"/>
            <a:ext cx="2400900" cy="2343600"/>
          </a:xfrm>
          <a:prstGeom prst="roundRect">
            <a:avLst>
              <a:gd fmla="val 16667" name="adj"/>
            </a:avLst>
          </a:prstGeom>
          <a:noFill/>
          <a:ln>
            <a:noFill/>
          </a:ln>
        </p:spPr>
      </p:pic>
      <p:sp>
        <p:nvSpPr>
          <p:cNvPr id="650" name="Google Shape;650;p72"/>
          <p:cNvSpPr/>
          <p:nvPr/>
        </p:nvSpPr>
        <p:spPr>
          <a:xfrm>
            <a:off x="690850" y="3168550"/>
            <a:ext cx="7633200" cy="3133500"/>
          </a:xfrm>
          <a:prstGeom prst="roundRect">
            <a:avLst>
              <a:gd fmla="val 16667" name="adj"/>
            </a:avLst>
          </a:prstGeom>
          <a:solidFill>
            <a:srgbClr val="4040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72"/>
          <p:cNvSpPr txBox="1"/>
          <p:nvPr>
            <p:ph type="ctrTitle"/>
          </p:nvPr>
        </p:nvSpPr>
        <p:spPr>
          <a:xfrm>
            <a:off x="1174650" y="3382732"/>
            <a:ext cx="6470700" cy="25788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US" sz="5400">
                <a:solidFill>
                  <a:schemeClr val="lt1"/>
                </a:solidFill>
              </a:rPr>
              <a:t>Resource:</a:t>
            </a:r>
            <a:endParaRPr sz="5400">
              <a:solidFill>
                <a:schemeClr val="lt1"/>
              </a:solidFill>
            </a:endParaRPr>
          </a:p>
          <a:p>
            <a:pPr indent="0" lvl="0" marL="0" rtl="0" algn="ctr">
              <a:lnSpc>
                <a:spcPct val="90000"/>
              </a:lnSpc>
              <a:spcBef>
                <a:spcPts val="0"/>
              </a:spcBef>
              <a:spcAft>
                <a:spcPts val="0"/>
              </a:spcAft>
              <a:buClr>
                <a:schemeClr val="dk1"/>
              </a:buClr>
              <a:buSzPct val="100000"/>
              <a:buFont typeface="Calibri"/>
              <a:buNone/>
            </a:pPr>
            <a:r>
              <a:rPr lang="en-US" sz="5400">
                <a:solidFill>
                  <a:schemeClr val="lt1"/>
                </a:solidFill>
              </a:rPr>
              <a:t>Pathfinder Wiki</a:t>
            </a:r>
            <a:br>
              <a:rPr lang="en-US" sz="5400">
                <a:solidFill>
                  <a:schemeClr val="lt1"/>
                </a:solidFill>
              </a:rPr>
            </a:br>
            <a:r>
              <a:rPr lang="en-US" sz="2511">
                <a:solidFill>
                  <a:schemeClr val="lt1"/>
                </a:solidFill>
              </a:rPr>
              <a:t>wiki.pathfindersonline.org/w/Adventist_Youth_Honors_Answer_Book/Nature/Alternative_Fuels </a:t>
            </a:r>
            <a:endParaRPr sz="5400">
              <a:solidFill>
                <a:schemeClr val="lt1"/>
              </a:solidFill>
            </a:endParaRPr>
          </a:p>
        </p:txBody>
      </p:sp>
      <p:pic>
        <p:nvPicPr>
          <p:cNvPr id="652" name="Google Shape;652;p72"/>
          <p:cNvPicPr preferRelativeResize="0"/>
          <p:nvPr/>
        </p:nvPicPr>
        <p:blipFill>
          <a:blip r:embed="rId6">
            <a:alphaModFix/>
          </a:blip>
          <a:stretch>
            <a:fillRect/>
          </a:stretch>
        </p:blipFill>
        <p:spPr>
          <a:xfrm>
            <a:off x="1243850" y="3382724"/>
            <a:ext cx="975798" cy="1447450"/>
          </a:xfrm>
          <a:prstGeom prst="rect">
            <a:avLst/>
          </a:prstGeom>
          <a:noFill/>
          <a:ln cap="flat" cmpd="sng" w="38100">
            <a:solidFill>
              <a:schemeClr val="lt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644"/>
                                        </p:tgtEl>
                                        <p:attrNameLst>
                                          <p:attrName>style.visibility</p:attrName>
                                        </p:attrNameLst>
                                      </p:cBhvr>
                                      <p:to>
                                        <p:strVal val="visible"/>
                                      </p:to>
                                    </p:set>
                                    <p:animEffect filter="fade" transition="in">
                                      <p:cBhvr>
                                        <p:cTn dur="700"/>
                                        <p:tgtEl>
                                          <p:spTgt spid="6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pic>
        <p:nvPicPr>
          <p:cNvPr id="657" name="Google Shape;657;p73">
            <a:hlinkClick r:id="rId3"/>
          </p:cNvPr>
          <p:cNvPicPr preferRelativeResize="0"/>
          <p:nvPr/>
        </p:nvPicPr>
        <p:blipFill>
          <a:blip r:embed="rId4">
            <a:alphaModFix/>
          </a:blip>
          <a:stretch>
            <a:fillRect/>
          </a:stretch>
        </p:blipFill>
        <p:spPr>
          <a:xfrm>
            <a:off x="152400" y="152400"/>
            <a:ext cx="11655822" cy="6553200"/>
          </a:xfrm>
          <a:prstGeom prst="rect">
            <a:avLst/>
          </a:prstGeom>
          <a:noFill/>
          <a:ln>
            <a:noFill/>
          </a:ln>
        </p:spPr>
      </p:pic>
      <p:sp>
        <p:nvSpPr>
          <p:cNvPr id="658" name="Google Shape;658;p73"/>
          <p:cNvSpPr txBox="1"/>
          <p:nvPr/>
        </p:nvSpPr>
        <p:spPr>
          <a:xfrm>
            <a:off x="2377425" y="2797950"/>
            <a:ext cx="6876300" cy="1262100"/>
          </a:xfrm>
          <a:prstGeom prst="rect">
            <a:avLst/>
          </a:prstGeom>
          <a:solidFill>
            <a:srgbClr val="9900F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500">
                <a:solidFill>
                  <a:schemeClr val="lt1"/>
                </a:solidFill>
                <a:latin typeface="Calibri"/>
                <a:ea typeface="Calibri"/>
                <a:cs typeface="Calibri"/>
                <a:sym typeface="Calibri"/>
              </a:rPr>
              <a:t>Coming SOON!  NEW wiki.pathfindersonline.org</a:t>
            </a:r>
            <a:endParaRPr sz="35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4" name="Shape 204"/>
        <p:cNvGrpSpPr/>
        <p:nvPr/>
      </p:nvGrpSpPr>
      <p:grpSpPr>
        <a:xfrm>
          <a:off x="0" y="0"/>
          <a:ext cx="0" cy="0"/>
          <a:chOff x="0" y="0"/>
          <a:chExt cx="0" cy="0"/>
        </a:xfrm>
      </p:grpSpPr>
      <p:sp>
        <p:nvSpPr>
          <p:cNvPr id="205" name="Google Shape;205;p31"/>
          <p:cNvSpPr txBox="1"/>
          <p:nvPr>
            <p:ph type="title"/>
          </p:nvPr>
        </p:nvSpPr>
        <p:spPr>
          <a:xfrm>
            <a:off x="643467" y="516835"/>
            <a:ext cx="3448259" cy="166650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FUELS</a:t>
            </a:r>
            <a:endParaRPr/>
          </a:p>
        </p:txBody>
      </p:sp>
      <p:sp>
        <p:nvSpPr>
          <p:cNvPr id="206" name="Google Shape;206;p31"/>
          <p:cNvSpPr txBox="1"/>
          <p:nvPr>
            <p:ph idx="1" type="body"/>
          </p:nvPr>
        </p:nvSpPr>
        <p:spPr>
          <a:xfrm>
            <a:off x="643467" y="2546224"/>
            <a:ext cx="3448259" cy="3342747"/>
          </a:xfrm>
          <a:prstGeom prst="rect">
            <a:avLst/>
          </a:prstGeom>
          <a:noFill/>
          <a:ln>
            <a:noFill/>
          </a:ln>
        </p:spPr>
        <p:txBody>
          <a:bodyPr anchorCtr="0" anchor="t" bIns="45700" lIns="0" spcFirstLastPara="1" rIns="0" wrap="square" tIns="45700">
            <a:normAutofit lnSpcReduction="10000"/>
          </a:bodyPr>
          <a:lstStyle/>
          <a:p>
            <a:pPr indent="-228600" lvl="0" marL="228600" rtl="0" algn="l">
              <a:lnSpc>
                <a:spcPct val="90000"/>
              </a:lnSpc>
              <a:spcBef>
                <a:spcPts val="0"/>
              </a:spcBef>
              <a:spcAft>
                <a:spcPts val="0"/>
              </a:spcAft>
              <a:buClr>
                <a:srgbClr val="FFFFFF"/>
              </a:buClr>
              <a:buSzPts val="2800"/>
              <a:buChar char="•"/>
            </a:pPr>
            <a:r>
              <a:rPr lang="en-US">
                <a:solidFill>
                  <a:srgbClr val="FFFFFF"/>
                </a:solidFill>
              </a:rPr>
              <a:t>A fuel is a substance that is changed in some way to produce heat, electricity, or other forms of energy.</a:t>
            </a:r>
            <a:endParaRPr/>
          </a:p>
          <a:p>
            <a:pPr indent="-50800" lvl="0" marL="228600" rtl="0" algn="l">
              <a:lnSpc>
                <a:spcPct val="90000"/>
              </a:lnSpc>
              <a:spcBef>
                <a:spcPts val="1000"/>
              </a:spcBef>
              <a:spcAft>
                <a:spcPts val="0"/>
              </a:spcAft>
              <a:buClr>
                <a:schemeClr val="lt1"/>
              </a:buClr>
              <a:buSzPts val="2800"/>
              <a:buNone/>
            </a:pPr>
            <a:r>
              <a:t/>
            </a:r>
            <a:endParaRPr>
              <a:solidFill>
                <a:srgbClr val="FFFFFF"/>
              </a:solidFill>
            </a:endParaRPr>
          </a:p>
          <a:p>
            <a:pPr indent="-50800" lvl="0" marL="228600" rtl="0" algn="l">
              <a:lnSpc>
                <a:spcPct val="90000"/>
              </a:lnSpc>
              <a:spcBef>
                <a:spcPts val="1000"/>
              </a:spcBef>
              <a:spcAft>
                <a:spcPts val="0"/>
              </a:spcAft>
              <a:buClr>
                <a:schemeClr val="lt1"/>
              </a:buClr>
              <a:buSzPts val="2800"/>
              <a:buNone/>
            </a:pPr>
            <a:r>
              <a:t/>
            </a:r>
            <a:endParaRPr>
              <a:solidFill>
                <a:srgbClr val="FFFFFF"/>
              </a:solidFill>
            </a:endParaRPr>
          </a:p>
        </p:txBody>
      </p:sp>
      <p:pic>
        <p:nvPicPr>
          <p:cNvPr descr="Close up of beakers with solutions on a shelf in a lab" id="207" name="Google Shape;207;p31"/>
          <p:cNvPicPr preferRelativeResize="0"/>
          <p:nvPr/>
        </p:nvPicPr>
        <p:blipFill rotWithShape="1">
          <a:blip r:embed="rId3">
            <a:alphaModFix/>
          </a:blip>
          <a:srcRect b="-1" l="0" r="26633" t="0"/>
          <a:stretch/>
        </p:blipFill>
        <p:spPr>
          <a:xfrm>
            <a:off x="4654296" y="10"/>
            <a:ext cx="7537703" cy="6857990"/>
          </a:xfrm>
          <a:prstGeom prst="rect">
            <a:avLst/>
          </a:prstGeom>
          <a:noFill/>
          <a:ln>
            <a:noFill/>
          </a:ln>
        </p:spPr>
      </p:pic>
      <p:sp>
        <p:nvSpPr>
          <p:cNvPr id="208" name="Google Shape;208;p31"/>
          <p:cNvSpPr txBox="1"/>
          <p:nvPr/>
        </p:nvSpPr>
        <p:spPr>
          <a:xfrm>
            <a:off x="117950" y="151650"/>
            <a:ext cx="1331100" cy="554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alibri"/>
                <a:ea typeface="Calibri"/>
                <a:cs typeface="Calibri"/>
                <a:sym typeface="Calibri"/>
              </a:rPr>
              <a:t>Inform</a:t>
            </a:r>
            <a:endParaRPr b="1" sz="24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2" name="Shape 212"/>
        <p:cNvGrpSpPr/>
        <p:nvPr/>
      </p:nvGrpSpPr>
      <p:grpSpPr>
        <a:xfrm>
          <a:off x="0" y="0"/>
          <a:ext cx="0" cy="0"/>
          <a:chOff x="0" y="0"/>
          <a:chExt cx="0" cy="0"/>
        </a:xfrm>
      </p:grpSpPr>
      <p:sp>
        <p:nvSpPr>
          <p:cNvPr id="213" name="Google Shape;213;p32"/>
          <p:cNvSpPr txBox="1"/>
          <p:nvPr>
            <p:ph type="title"/>
          </p:nvPr>
        </p:nvSpPr>
        <p:spPr>
          <a:xfrm>
            <a:off x="643467" y="516835"/>
            <a:ext cx="3448200" cy="1666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Conventional Fuels</a:t>
            </a:r>
            <a:endParaRPr/>
          </a:p>
        </p:txBody>
      </p:sp>
      <p:sp>
        <p:nvSpPr>
          <p:cNvPr id="214" name="Google Shape;214;p32"/>
          <p:cNvSpPr txBox="1"/>
          <p:nvPr>
            <p:ph idx="1" type="body"/>
          </p:nvPr>
        </p:nvSpPr>
        <p:spPr>
          <a:xfrm>
            <a:off x="643475" y="2183325"/>
            <a:ext cx="3771300" cy="4422000"/>
          </a:xfrm>
          <a:prstGeom prst="rect">
            <a:avLst/>
          </a:prstGeom>
          <a:noFill/>
          <a:ln>
            <a:noFill/>
          </a:ln>
        </p:spPr>
        <p:txBody>
          <a:bodyPr anchorCtr="0" anchor="t" bIns="45700" lIns="0" spcFirstLastPara="1" rIns="0" wrap="square" tIns="45700">
            <a:normAutofit lnSpcReduction="20000"/>
          </a:bodyPr>
          <a:lstStyle/>
          <a:p>
            <a:pPr indent="-228600" lvl="0" marL="228600" rtl="0" algn="l">
              <a:lnSpc>
                <a:spcPct val="90000"/>
              </a:lnSpc>
              <a:spcBef>
                <a:spcPts val="0"/>
              </a:spcBef>
              <a:spcAft>
                <a:spcPts val="0"/>
              </a:spcAft>
              <a:buClr>
                <a:srgbClr val="FFFFFF"/>
              </a:buClr>
              <a:buSzPts val="2800"/>
              <a:buChar char="•"/>
            </a:pPr>
            <a:r>
              <a:rPr b="1" lang="en-US" sz="3100">
                <a:solidFill>
                  <a:srgbClr val="FFFFFF"/>
                </a:solidFill>
              </a:rPr>
              <a:t>Hydrocarbon</a:t>
            </a:r>
            <a:r>
              <a:rPr lang="en-US">
                <a:solidFill>
                  <a:srgbClr val="FFFFFF"/>
                </a:solidFill>
              </a:rPr>
              <a:t> </a:t>
            </a:r>
            <a:r>
              <a:rPr b="1" lang="en-US" sz="3100">
                <a:solidFill>
                  <a:srgbClr val="FFFFFF"/>
                </a:solidFill>
              </a:rPr>
              <a:t>fuels </a:t>
            </a:r>
            <a:r>
              <a:rPr lang="en-US">
                <a:solidFill>
                  <a:srgbClr val="FFFFFF"/>
                </a:solidFill>
              </a:rPr>
              <a:t>like coal and oil that are extracted from the ground</a:t>
            </a:r>
            <a:endParaRPr>
              <a:solidFill>
                <a:srgbClr val="FFFFFF"/>
              </a:solidFill>
            </a:endParaRPr>
          </a:p>
          <a:p>
            <a:pPr indent="-228600" lvl="0" marL="228600" rtl="0" algn="l">
              <a:lnSpc>
                <a:spcPct val="90000"/>
              </a:lnSpc>
              <a:spcBef>
                <a:spcPts val="0"/>
              </a:spcBef>
              <a:spcAft>
                <a:spcPts val="0"/>
              </a:spcAft>
              <a:buClr>
                <a:srgbClr val="FFFFFF"/>
              </a:buClr>
              <a:buSzPts val="2800"/>
              <a:buChar char="•"/>
            </a:pPr>
            <a:r>
              <a:rPr lang="en-US">
                <a:solidFill>
                  <a:srgbClr val="FFFFFF"/>
                </a:solidFill>
              </a:rPr>
              <a:t>Origin -- carbon-life forms that decomposed over a period of time</a:t>
            </a:r>
            <a:endParaRPr>
              <a:solidFill>
                <a:srgbClr val="FFFFFF"/>
              </a:solidFill>
            </a:endParaRPr>
          </a:p>
          <a:p>
            <a:pPr indent="-165100" lvl="0" marL="228600" rtl="0" algn="l">
              <a:lnSpc>
                <a:spcPct val="90000"/>
              </a:lnSpc>
              <a:spcBef>
                <a:spcPts val="0"/>
              </a:spcBef>
              <a:spcAft>
                <a:spcPts val="0"/>
              </a:spcAft>
              <a:buClr>
                <a:srgbClr val="FFFFFF"/>
              </a:buClr>
              <a:buSzPts val="1800"/>
              <a:buChar char="•"/>
            </a:pPr>
            <a:r>
              <a:rPr lang="en-US">
                <a:solidFill>
                  <a:srgbClr val="FFFFFF"/>
                </a:solidFill>
              </a:rPr>
              <a:t>Not renewable</a:t>
            </a:r>
            <a:endParaRPr>
              <a:solidFill>
                <a:srgbClr val="FFFFFF"/>
              </a:solidFill>
            </a:endParaRPr>
          </a:p>
          <a:p>
            <a:pPr indent="-165100" lvl="0" marL="228600" rtl="0" algn="l">
              <a:lnSpc>
                <a:spcPct val="90000"/>
              </a:lnSpc>
              <a:spcBef>
                <a:spcPts val="0"/>
              </a:spcBef>
              <a:spcAft>
                <a:spcPts val="0"/>
              </a:spcAft>
              <a:buClr>
                <a:srgbClr val="FFFFFF"/>
              </a:buClr>
              <a:buSzPts val="1800"/>
              <a:buChar char="•"/>
            </a:pPr>
            <a:r>
              <a:rPr lang="en-US">
                <a:solidFill>
                  <a:srgbClr val="FFFFFF"/>
                </a:solidFill>
              </a:rPr>
              <a:t>High global dependance</a:t>
            </a:r>
            <a:endParaRPr>
              <a:solidFill>
                <a:srgbClr val="FFFFFF"/>
              </a:solidFill>
            </a:endParaRPr>
          </a:p>
          <a:p>
            <a:pPr indent="-165100" lvl="0" marL="228600" rtl="0" algn="l">
              <a:lnSpc>
                <a:spcPct val="90000"/>
              </a:lnSpc>
              <a:spcBef>
                <a:spcPts val="0"/>
              </a:spcBef>
              <a:spcAft>
                <a:spcPts val="0"/>
              </a:spcAft>
              <a:buClr>
                <a:srgbClr val="FFFFFF"/>
              </a:buClr>
              <a:buSzPts val="1800"/>
              <a:buChar char="•"/>
            </a:pPr>
            <a:r>
              <a:rPr lang="en-US">
                <a:solidFill>
                  <a:srgbClr val="FFFFFF"/>
                </a:solidFill>
              </a:rPr>
              <a:t>dirty to burn</a:t>
            </a:r>
            <a:endParaRPr>
              <a:solidFill>
                <a:srgbClr val="FFFFFF"/>
              </a:solidFill>
            </a:endParaRPr>
          </a:p>
          <a:p>
            <a:pPr indent="-165100" lvl="0" marL="228600" rtl="0" algn="l">
              <a:lnSpc>
                <a:spcPct val="90000"/>
              </a:lnSpc>
              <a:spcBef>
                <a:spcPts val="0"/>
              </a:spcBef>
              <a:spcAft>
                <a:spcPts val="0"/>
              </a:spcAft>
              <a:buClr>
                <a:srgbClr val="FFFFFF"/>
              </a:buClr>
              <a:buSzPts val="1800"/>
              <a:buChar char="•"/>
            </a:pPr>
            <a:r>
              <a:rPr lang="en-US">
                <a:solidFill>
                  <a:srgbClr val="FFFFFF"/>
                </a:solidFill>
              </a:rPr>
              <a:t>Created as a result of the flood or as part of the earth’s crust at Creation</a:t>
            </a:r>
            <a:endParaRPr>
              <a:solidFill>
                <a:srgbClr val="FFFFFF"/>
              </a:solidFill>
            </a:endParaRPr>
          </a:p>
        </p:txBody>
      </p:sp>
      <p:pic>
        <p:nvPicPr>
          <p:cNvPr id="215" name="Google Shape;215;p32"/>
          <p:cNvPicPr preferRelativeResize="0"/>
          <p:nvPr/>
        </p:nvPicPr>
        <p:blipFill rotWithShape="1">
          <a:blip r:embed="rId3">
            <a:alphaModFix/>
          </a:blip>
          <a:srcRect b="0" l="13365" r="13358" t="0"/>
          <a:stretch/>
        </p:blipFill>
        <p:spPr>
          <a:xfrm>
            <a:off x="4654296" y="10"/>
            <a:ext cx="7537705" cy="6857990"/>
          </a:xfrm>
          <a:prstGeom prst="rect">
            <a:avLst/>
          </a:prstGeom>
          <a:noFill/>
          <a:ln>
            <a:noFill/>
          </a:ln>
        </p:spPr>
      </p:pic>
      <p:sp>
        <p:nvSpPr>
          <p:cNvPr id="216" name="Google Shape;216;p32"/>
          <p:cNvSpPr txBox="1"/>
          <p:nvPr/>
        </p:nvSpPr>
        <p:spPr>
          <a:xfrm>
            <a:off x="117950" y="151650"/>
            <a:ext cx="1331100" cy="554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alibri"/>
                <a:ea typeface="Calibri"/>
                <a:cs typeface="Calibri"/>
                <a:sym typeface="Calibri"/>
              </a:rPr>
              <a:t>Req #1</a:t>
            </a:r>
            <a:endParaRPr b="1" sz="2400">
              <a:latin typeface="Calibri"/>
              <a:ea typeface="Calibri"/>
              <a:cs typeface="Calibri"/>
              <a:sym typeface="Calibri"/>
            </a:endParaRPr>
          </a:p>
        </p:txBody>
      </p:sp>
      <p:sp>
        <p:nvSpPr>
          <p:cNvPr id="217" name="Google Shape;217;p32"/>
          <p:cNvSpPr txBox="1"/>
          <p:nvPr/>
        </p:nvSpPr>
        <p:spPr>
          <a:xfrm>
            <a:off x="7532000" y="151650"/>
            <a:ext cx="4364100" cy="1600800"/>
          </a:xfrm>
          <a:prstGeom prst="rect">
            <a:avLst/>
          </a:prstGeom>
          <a:solidFill>
            <a:schemeClr val="dk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en-US" sz="3800">
                <a:solidFill>
                  <a:schemeClr val="lt1"/>
                </a:solidFill>
                <a:latin typeface="Calibri"/>
                <a:ea typeface="Calibri"/>
                <a:cs typeface="Calibri"/>
                <a:sym typeface="Calibri"/>
              </a:rPr>
              <a:t>Hydrocarbon fuels </a:t>
            </a:r>
            <a:r>
              <a:rPr lang="en-US" sz="2700">
                <a:solidFill>
                  <a:schemeClr val="lt1"/>
                </a:solidFill>
                <a:latin typeface="Calibri"/>
                <a:ea typeface="Calibri"/>
                <a:cs typeface="Calibri"/>
                <a:sym typeface="Calibri"/>
              </a:rPr>
              <a:t>have only hydrogen and carbon in them.</a:t>
            </a:r>
            <a:endParaRPr sz="27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1" name="Shape 221"/>
        <p:cNvGrpSpPr/>
        <p:nvPr/>
      </p:nvGrpSpPr>
      <p:grpSpPr>
        <a:xfrm>
          <a:off x="0" y="0"/>
          <a:ext cx="0" cy="0"/>
          <a:chOff x="0" y="0"/>
          <a:chExt cx="0" cy="0"/>
        </a:xfrm>
      </p:grpSpPr>
      <p:sp>
        <p:nvSpPr>
          <p:cNvPr id="222" name="Google Shape;222;p33"/>
          <p:cNvSpPr txBox="1"/>
          <p:nvPr>
            <p:ph type="title"/>
          </p:nvPr>
        </p:nvSpPr>
        <p:spPr>
          <a:xfrm>
            <a:off x="643467" y="516835"/>
            <a:ext cx="3448200" cy="1666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Conventional Fuels</a:t>
            </a:r>
            <a:endParaRPr/>
          </a:p>
        </p:txBody>
      </p:sp>
      <p:sp>
        <p:nvSpPr>
          <p:cNvPr id="223" name="Google Shape;223;p33"/>
          <p:cNvSpPr txBox="1"/>
          <p:nvPr>
            <p:ph idx="1" type="body"/>
          </p:nvPr>
        </p:nvSpPr>
        <p:spPr>
          <a:xfrm>
            <a:off x="643467" y="2546224"/>
            <a:ext cx="3448200" cy="3342600"/>
          </a:xfrm>
          <a:prstGeom prst="rect">
            <a:avLst/>
          </a:prstGeom>
          <a:noFill/>
          <a:ln>
            <a:noFill/>
          </a:ln>
        </p:spPr>
        <p:txBody>
          <a:bodyPr anchorCtr="0" anchor="t" bIns="45700" lIns="0" spcFirstLastPara="1" rIns="0" wrap="square" tIns="45700">
            <a:normAutofit/>
          </a:bodyPr>
          <a:lstStyle/>
          <a:p>
            <a:pPr indent="-254000" lvl="0" marL="228600" rtl="0" algn="l">
              <a:lnSpc>
                <a:spcPct val="90000"/>
              </a:lnSpc>
              <a:spcBef>
                <a:spcPts val="0"/>
              </a:spcBef>
              <a:spcAft>
                <a:spcPts val="0"/>
              </a:spcAft>
              <a:buClr>
                <a:srgbClr val="FFFFFF"/>
              </a:buClr>
              <a:buSzPts val="3200"/>
              <a:buChar char="•"/>
            </a:pPr>
            <a:r>
              <a:rPr lang="en-US" sz="3200">
                <a:solidFill>
                  <a:srgbClr val="FFFFFF"/>
                </a:solidFill>
              </a:rPr>
              <a:t>Coal</a:t>
            </a:r>
            <a:endParaRPr sz="3200">
              <a:solidFill>
                <a:srgbClr val="FFFFFF"/>
              </a:solidFill>
            </a:endParaRPr>
          </a:p>
          <a:p>
            <a:pPr indent="-254000" lvl="0" marL="228600" rtl="0" algn="l">
              <a:lnSpc>
                <a:spcPct val="90000"/>
              </a:lnSpc>
              <a:spcBef>
                <a:spcPts val="0"/>
              </a:spcBef>
              <a:spcAft>
                <a:spcPts val="0"/>
              </a:spcAft>
              <a:buClr>
                <a:srgbClr val="FFFFFF"/>
              </a:buClr>
              <a:buSzPts val="3200"/>
              <a:buChar char="•"/>
            </a:pPr>
            <a:r>
              <a:rPr lang="en-US" sz="3200">
                <a:solidFill>
                  <a:srgbClr val="FFFFFF"/>
                </a:solidFill>
              </a:rPr>
              <a:t>Crude oil</a:t>
            </a:r>
            <a:endParaRPr sz="3200">
              <a:solidFill>
                <a:srgbClr val="FFFFFF"/>
              </a:solidFill>
            </a:endParaRPr>
          </a:p>
          <a:p>
            <a:pPr indent="-317500" lvl="1" marL="685800" rtl="0" algn="l">
              <a:lnSpc>
                <a:spcPct val="90000"/>
              </a:lnSpc>
              <a:spcBef>
                <a:spcPts val="0"/>
              </a:spcBef>
              <a:spcAft>
                <a:spcPts val="0"/>
              </a:spcAft>
              <a:buClr>
                <a:srgbClr val="FFFFFF"/>
              </a:buClr>
              <a:buSzPts val="3200"/>
              <a:buChar char="•"/>
            </a:pPr>
            <a:r>
              <a:rPr lang="en-US" sz="2800">
                <a:solidFill>
                  <a:srgbClr val="FFFFFF"/>
                </a:solidFill>
              </a:rPr>
              <a:t>Petroleum</a:t>
            </a:r>
            <a:endParaRPr sz="2800">
              <a:solidFill>
                <a:srgbClr val="FFFFFF"/>
              </a:solidFill>
            </a:endParaRPr>
          </a:p>
          <a:p>
            <a:pPr indent="-254000" lvl="1" marL="685800" rtl="0" algn="l">
              <a:lnSpc>
                <a:spcPct val="90000"/>
              </a:lnSpc>
              <a:spcBef>
                <a:spcPts val="0"/>
              </a:spcBef>
              <a:spcAft>
                <a:spcPts val="0"/>
              </a:spcAft>
              <a:buClr>
                <a:srgbClr val="FFFFFF"/>
              </a:buClr>
              <a:buSzPts val="2200"/>
              <a:buChar char="•"/>
            </a:pPr>
            <a:r>
              <a:rPr lang="en-US" sz="2800">
                <a:solidFill>
                  <a:srgbClr val="FFFFFF"/>
                </a:solidFill>
              </a:rPr>
              <a:t>Kerosene</a:t>
            </a:r>
            <a:endParaRPr sz="2800">
              <a:solidFill>
                <a:srgbClr val="FFFFFF"/>
              </a:solidFill>
            </a:endParaRPr>
          </a:p>
          <a:p>
            <a:pPr indent="-254000" lvl="1" marL="685800" rtl="0" algn="l">
              <a:lnSpc>
                <a:spcPct val="90000"/>
              </a:lnSpc>
              <a:spcBef>
                <a:spcPts val="0"/>
              </a:spcBef>
              <a:spcAft>
                <a:spcPts val="0"/>
              </a:spcAft>
              <a:buClr>
                <a:srgbClr val="FFFFFF"/>
              </a:buClr>
              <a:buSzPts val="2200"/>
              <a:buChar char="•"/>
            </a:pPr>
            <a:r>
              <a:rPr lang="en-US" sz="2800">
                <a:solidFill>
                  <a:srgbClr val="FFFFFF"/>
                </a:solidFill>
              </a:rPr>
              <a:t>airplane fuel</a:t>
            </a:r>
            <a:endParaRPr sz="2800">
              <a:solidFill>
                <a:srgbClr val="FFFFFF"/>
              </a:solidFill>
            </a:endParaRPr>
          </a:p>
          <a:p>
            <a:pPr indent="-254000" lvl="1" marL="685800" rtl="0" algn="l">
              <a:lnSpc>
                <a:spcPct val="90000"/>
              </a:lnSpc>
              <a:spcBef>
                <a:spcPts val="0"/>
              </a:spcBef>
              <a:spcAft>
                <a:spcPts val="0"/>
              </a:spcAft>
              <a:buClr>
                <a:srgbClr val="FFFFFF"/>
              </a:buClr>
              <a:buSzPts val="2200"/>
              <a:buChar char="•"/>
            </a:pPr>
            <a:r>
              <a:rPr lang="en-US" sz="2800">
                <a:solidFill>
                  <a:srgbClr val="FFFFFF"/>
                </a:solidFill>
              </a:rPr>
              <a:t>diesel fuel</a:t>
            </a:r>
            <a:endParaRPr sz="2800">
              <a:solidFill>
                <a:srgbClr val="FFFFFF"/>
              </a:solidFill>
            </a:endParaRPr>
          </a:p>
          <a:p>
            <a:pPr indent="-190500" lvl="0" marL="228600" rtl="0" algn="l">
              <a:lnSpc>
                <a:spcPct val="90000"/>
              </a:lnSpc>
              <a:spcBef>
                <a:spcPts val="0"/>
              </a:spcBef>
              <a:spcAft>
                <a:spcPts val="0"/>
              </a:spcAft>
              <a:buClr>
                <a:srgbClr val="FFFFFF"/>
              </a:buClr>
              <a:buSzPts val="2200"/>
              <a:buChar char="•"/>
            </a:pPr>
            <a:r>
              <a:rPr lang="en-US" sz="3200">
                <a:solidFill>
                  <a:srgbClr val="FFFFFF"/>
                </a:solidFill>
              </a:rPr>
              <a:t>natural gas</a:t>
            </a:r>
            <a:endParaRPr sz="3200">
              <a:solidFill>
                <a:srgbClr val="FFFFFF"/>
              </a:solidFill>
            </a:endParaRPr>
          </a:p>
        </p:txBody>
      </p:sp>
      <p:pic>
        <p:nvPicPr>
          <p:cNvPr id="224" name="Google Shape;224;p33"/>
          <p:cNvPicPr preferRelativeResize="0"/>
          <p:nvPr/>
        </p:nvPicPr>
        <p:blipFill rotWithShape="1">
          <a:blip r:embed="rId3">
            <a:alphaModFix/>
          </a:blip>
          <a:srcRect b="0" l="13365" r="13358" t="0"/>
          <a:stretch/>
        </p:blipFill>
        <p:spPr>
          <a:xfrm>
            <a:off x="4654296" y="10"/>
            <a:ext cx="7537705" cy="6857990"/>
          </a:xfrm>
          <a:prstGeom prst="rect">
            <a:avLst/>
          </a:prstGeom>
          <a:noFill/>
          <a:ln>
            <a:noFill/>
          </a:ln>
        </p:spPr>
      </p:pic>
      <p:sp>
        <p:nvSpPr>
          <p:cNvPr id="225" name="Google Shape;225;p33"/>
          <p:cNvSpPr txBox="1"/>
          <p:nvPr/>
        </p:nvSpPr>
        <p:spPr>
          <a:xfrm>
            <a:off x="117950" y="151650"/>
            <a:ext cx="1331100" cy="554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alibri"/>
                <a:ea typeface="Calibri"/>
                <a:cs typeface="Calibri"/>
                <a:sym typeface="Calibri"/>
              </a:rPr>
              <a:t>Req #1</a:t>
            </a:r>
            <a:endParaRPr b="1" sz="24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9" name="Shape 229"/>
        <p:cNvGrpSpPr/>
        <p:nvPr/>
      </p:nvGrpSpPr>
      <p:grpSpPr>
        <a:xfrm>
          <a:off x="0" y="0"/>
          <a:ext cx="0" cy="0"/>
          <a:chOff x="0" y="0"/>
          <a:chExt cx="0" cy="0"/>
        </a:xfrm>
      </p:grpSpPr>
      <p:sp>
        <p:nvSpPr>
          <p:cNvPr id="230" name="Google Shape;230;p34"/>
          <p:cNvSpPr txBox="1"/>
          <p:nvPr>
            <p:ph type="title"/>
          </p:nvPr>
        </p:nvSpPr>
        <p:spPr>
          <a:xfrm>
            <a:off x="643467" y="516835"/>
            <a:ext cx="3448259" cy="166650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Alternative Fuels</a:t>
            </a:r>
            <a:endParaRPr/>
          </a:p>
        </p:txBody>
      </p:sp>
      <p:sp>
        <p:nvSpPr>
          <p:cNvPr id="231" name="Google Shape;231;p34"/>
          <p:cNvSpPr txBox="1"/>
          <p:nvPr>
            <p:ph idx="1" type="body"/>
          </p:nvPr>
        </p:nvSpPr>
        <p:spPr>
          <a:xfrm>
            <a:off x="643475" y="2183325"/>
            <a:ext cx="3889200" cy="4489200"/>
          </a:xfrm>
          <a:prstGeom prst="rect">
            <a:avLst/>
          </a:prstGeom>
          <a:noFill/>
          <a:ln>
            <a:noFill/>
          </a:ln>
        </p:spPr>
        <p:txBody>
          <a:bodyPr anchorCtr="0" anchor="t" bIns="45700" lIns="0" spcFirstLastPara="1" rIns="0" wrap="square" tIns="45700">
            <a:normAutofit fontScale="92500" lnSpcReduction="20000"/>
          </a:bodyPr>
          <a:lstStyle/>
          <a:p>
            <a:pPr indent="-215265" lvl="0" marL="228600" rtl="0" algn="l">
              <a:lnSpc>
                <a:spcPct val="90000"/>
              </a:lnSpc>
              <a:spcBef>
                <a:spcPts val="0"/>
              </a:spcBef>
              <a:spcAft>
                <a:spcPts val="0"/>
              </a:spcAft>
              <a:buClr>
                <a:srgbClr val="FFFFFF"/>
              </a:buClr>
              <a:buSzPct val="100000"/>
              <a:buChar char="•"/>
            </a:pPr>
            <a:r>
              <a:rPr lang="en-US">
                <a:solidFill>
                  <a:srgbClr val="FFFFFF"/>
                </a:solidFill>
              </a:rPr>
              <a:t>Materials or substances other than conventional fuels that can be used as fuel.</a:t>
            </a:r>
            <a:endParaRPr>
              <a:solidFill>
                <a:srgbClr val="FFFFFF"/>
              </a:solidFill>
            </a:endParaRPr>
          </a:p>
          <a:p>
            <a:pPr indent="-156527" lvl="0" marL="228600" rtl="0" algn="l">
              <a:lnSpc>
                <a:spcPct val="90000"/>
              </a:lnSpc>
              <a:spcBef>
                <a:spcPts val="0"/>
              </a:spcBef>
              <a:spcAft>
                <a:spcPts val="0"/>
              </a:spcAft>
              <a:buClr>
                <a:srgbClr val="FFFFFF"/>
              </a:buClr>
              <a:buSzPct val="64285"/>
              <a:buChar char="•"/>
            </a:pPr>
            <a:r>
              <a:rPr lang="en-US">
                <a:solidFill>
                  <a:srgbClr val="FFFFFF"/>
                </a:solidFill>
              </a:rPr>
              <a:t>Come from plants, gases, or molecular fusion</a:t>
            </a:r>
            <a:endParaRPr>
              <a:solidFill>
                <a:srgbClr val="FFFFFF"/>
              </a:solidFill>
            </a:endParaRPr>
          </a:p>
          <a:p>
            <a:pPr indent="-215265" lvl="0" marL="228600" rtl="0" algn="l">
              <a:lnSpc>
                <a:spcPct val="90000"/>
              </a:lnSpc>
              <a:spcBef>
                <a:spcPts val="0"/>
              </a:spcBef>
              <a:spcAft>
                <a:spcPts val="0"/>
              </a:spcAft>
              <a:buClr>
                <a:srgbClr val="FFFFFF"/>
              </a:buClr>
              <a:buSzPct val="100000"/>
              <a:buChar char="•"/>
            </a:pPr>
            <a:r>
              <a:rPr lang="en-US">
                <a:solidFill>
                  <a:srgbClr val="FFFFFF"/>
                </a:solidFill>
              </a:rPr>
              <a:t> Many are renewable or easily accessible</a:t>
            </a:r>
            <a:endParaRPr>
              <a:solidFill>
                <a:srgbClr val="FFFFFF"/>
              </a:solidFill>
            </a:endParaRPr>
          </a:p>
          <a:p>
            <a:pPr indent="-215265" lvl="0" marL="228600" rtl="0" algn="l">
              <a:lnSpc>
                <a:spcPct val="90000"/>
              </a:lnSpc>
              <a:spcBef>
                <a:spcPts val="0"/>
              </a:spcBef>
              <a:spcAft>
                <a:spcPts val="0"/>
              </a:spcAft>
              <a:buClr>
                <a:srgbClr val="FFFFFF"/>
              </a:buClr>
              <a:buSzPct val="100000"/>
              <a:buChar char="•"/>
            </a:pPr>
            <a:r>
              <a:rPr lang="en-US">
                <a:solidFill>
                  <a:srgbClr val="FFFFFF"/>
                </a:solidFill>
              </a:rPr>
              <a:t>lower our dependence on conventional fuel sources</a:t>
            </a:r>
            <a:endParaRPr>
              <a:solidFill>
                <a:srgbClr val="FFFFFF"/>
              </a:solidFill>
            </a:endParaRPr>
          </a:p>
          <a:p>
            <a:pPr indent="-156527" lvl="0" marL="228600" rtl="0" algn="l">
              <a:lnSpc>
                <a:spcPct val="90000"/>
              </a:lnSpc>
              <a:spcBef>
                <a:spcPts val="0"/>
              </a:spcBef>
              <a:spcAft>
                <a:spcPts val="0"/>
              </a:spcAft>
              <a:buClr>
                <a:srgbClr val="FFFFFF"/>
              </a:buClr>
              <a:buSzPct val="64285"/>
              <a:buChar char="•"/>
            </a:pPr>
            <a:r>
              <a:rPr lang="en-US">
                <a:solidFill>
                  <a:srgbClr val="FFFFFF"/>
                </a:solidFill>
              </a:rPr>
              <a:t>Clean energy</a:t>
            </a:r>
            <a:endParaRPr>
              <a:solidFill>
                <a:srgbClr val="FFFFFF"/>
              </a:solidFill>
            </a:endParaRPr>
          </a:p>
          <a:p>
            <a:pPr indent="-156527" lvl="0" marL="228600" rtl="0" algn="l">
              <a:lnSpc>
                <a:spcPct val="90000"/>
              </a:lnSpc>
              <a:spcBef>
                <a:spcPts val="0"/>
              </a:spcBef>
              <a:spcAft>
                <a:spcPts val="0"/>
              </a:spcAft>
              <a:buClr>
                <a:srgbClr val="FFFFFF"/>
              </a:buClr>
              <a:buSzPct val="64285"/>
              <a:buChar char="•"/>
            </a:pPr>
            <a:r>
              <a:rPr lang="en-US">
                <a:solidFill>
                  <a:srgbClr val="FFFFFF"/>
                </a:solidFill>
              </a:rPr>
              <a:t>God created the building blocks for these fuel sources</a:t>
            </a:r>
            <a:endParaRPr>
              <a:solidFill>
                <a:srgbClr val="FFFFFF"/>
              </a:solidFill>
            </a:endParaRPr>
          </a:p>
        </p:txBody>
      </p:sp>
      <p:pic>
        <p:nvPicPr>
          <p:cNvPr id="232" name="Google Shape;232;p34"/>
          <p:cNvPicPr preferRelativeResize="0"/>
          <p:nvPr/>
        </p:nvPicPr>
        <p:blipFill rotWithShape="1">
          <a:blip r:embed="rId3">
            <a:alphaModFix/>
          </a:blip>
          <a:srcRect b="0" l="13594" r="13587" t="0"/>
          <a:stretch/>
        </p:blipFill>
        <p:spPr>
          <a:xfrm>
            <a:off x="4654296" y="10"/>
            <a:ext cx="7537702" cy="6857991"/>
          </a:xfrm>
          <a:prstGeom prst="rect">
            <a:avLst/>
          </a:prstGeom>
          <a:noFill/>
          <a:ln>
            <a:noFill/>
          </a:ln>
        </p:spPr>
      </p:pic>
      <p:sp>
        <p:nvSpPr>
          <p:cNvPr id="233" name="Google Shape;233;p34"/>
          <p:cNvSpPr txBox="1"/>
          <p:nvPr/>
        </p:nvSpPr>
        <p:spPr>
          <a:xfrm>
            <a:off x="117950" y="151650"/>
            <a:ext cx="1331100" cy="554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alibri"/>
                <a:ea typeface="Calibri"/>
                <a:cs typeface="Calibri"/>
                <a:sym typeface="Calibri"/>
              </a:rPr>
              <a:t>Req #1</a:t>
            </a:r>
            <a:endParaRPr b="1" sz="24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37" name="Shape 237"/>
        <p:cNvGrpSpPr/>
        <p:nvPr/>
      </p:nvGrpSpPr>
      <p:grpSpPr>
        <a:xfrm>
          <a:off x="0" y="0"/>
          <a:ext cx="0" cy="0"/>
          <a:chOff x="0" y="0"/>
          <a:chExt cx="0" cy="0"/>
        </a:xfrm>
      </p:grpSpPr>
      <p:sp>
        <p:nvSpPr>
          <p:cNvPr id="238" name="Google Shape;238;p35"/>
          <p:cNvSpPr txBox="1"/>
          <p:nvPr>
            <p:ph type="title"/>
          </p:nvPr>
        </p:nvSpPr>
        <p:spPr>
          <a:xfrm>
            <a:off x="643467" y="516835"/>
            <a:ext cx="3448200" cy="1666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Alternative Fuels</a:t>
            </a:r>
            <a:endParaRPr/>
          </a:p>
        </p:txBody>
      </p:sp>
      <p:sp>
        <p:nvSpPr>
          <p:cNvPr id="239" name="Google Shape;239;p35"/>
          <p:cNvSpPr txBox="1"/>
          <p:nvPr>
            <p:ph idx="1" type="body"/>
          </p:nvPr>
        </p:nvSpPr>
        <p:spPr>
          <a:xfrm>
            <a:off x="643475" y="2183325"/>
            <a:ext cx="3889200" cy="4489200"/>
          </a:xfrm>
          <a:prstGeom prst="rect">
            <a:avLst/>
          </a:prstGeom>
          <a:noFill/>
          <a:ln>
            <a:noFill/>
          </a:ln>
        </p:spPr>
        <p:txBody>
          <a:bodyPr anchorCtr="0" anchor="t" bIns="45700" lIns="0" spcFirstLastPara="1" rIns="0" wrap="square" tIns="45700">
            <a:normAutofit lnSpcReduction="10000"/>
          </a:bodyPr>
          <a:lstStyle/>
          <a:p>
            <a:pPr indent="-165100" lvl="0" marL="228600" rtl="0" algn="l">
              <a:lnSpc>
                <a:spcPct val="90000"/>
              </a:lnSpc>
              <a:spcBef>
                <a:spcPts val="0"/>
              </a:spcBef>
              <a:spcAft>
                <a:spcPts val="0"/>
              </a:spcAft>
              <a:buClr>
                <a:srgbClr val="FFFFFF"/>
              </a:buClr>
              <a:buSzPts val="1800"/>
              <a:buChar char="•"/>
            </a:pPr>
            <a:r>
              <a:rPr lang="en-US">
                <a:solidFill>
                  <a:srgbClr val="FFFFFF"/>
                </a:solidFill>
              </a:rPr>
              <a:t>Alternative fuels include gaseous fuels such as</a:t>
            </a:r>
            <a:endParaRPr>
              <a:solidFill>
                <a:srgbClr val="FFFFFF"/>
              </a:solidFill>
            </a:endParaRPr>
          </a:p>
          <a:p>
            <a:pPr indent="-228600" lvl="1" marL="685800" rtl="0" algn="l">
              <a:lnSpc>
                <a:spcPct val="90000"/>
              </a:lnSpc>
              <a:spcBef>
                <a:spcPts val="0"/>
              </a:spcBef>
              <a:spcAft>
                <a:spcPts val="0"/>
              </a:spcAft>
              <a:buClr>
                <a:srgbClr val="FFFFFF"/>
              </a:buClr>
              <a:buSzPts val="1800"/>
              <a:buChar char="•"/>
            </a:pPr>
            <a:r>
              <a:rPr lang="en-US">
                <a:solidFill>
                  <a:srgbClr val="FFFFFF"/>
                </a:solidFill>
              </a:rPr>
              <a:t>hydrogen</a:t>
            </a:r>
            <a:endParaRPr>
              <a:solidFill>
                <a:srgbClr val="FFFFFF"/>
              </a:solidFill>
            </a:endParaRPr>
          </a:p>
          <a:p>
            <a:pPr indent="-228600" lvl="1" marL="685800" rtl="0" algn="l">
              <a:lnSpc>
                <a:spcPct val="90000"/>
              </a:lnSpc>
              <a:spcBef>
                <a:spcPts val="0"/>
              </a:spcBef>
              <a:spcAft>
                <a:spcPts val="0"/>
              </a:spcAft>
              <a:buClr>
                <a:srgbClr val="FFFFFF"/>
              </a:buClr>
              <a:buSzPts val="1800"/>
              <a:buChar char="•"/>
            </a:pPr>
            <a:r>
              <a:rPr lang="en-US">
                <a:solidFill>
                  <a:srgbClr val="FFFFFF"/>
                </a:solidFill>
              </a:rPr>
              <a:t>natural gas</a:t>
            </a:r>
            <a:endParaRPr>
              <a:solidFill>
                <a:srgbClr val="FFFFFF"/>
              </a:solidFill>
            </a:endParaRPr>
          </a:p>
          <a:p>
            <a:pPr indent="-228600" lvl="1" marL="685800" rtl="0" algn="l">
              <a:lnSpc>
                <a:spcPct val="90000"/>
              </a:lnSpc>
              <a:spcBef>
                <a:spcPts val="0"/>
              </a:spcBef>
              <a:spcAft>
                <a:spcPts val="0"/>
              </a:spcAft>
              <a:buClr>
                <a:srgbClr val="FFFFFF"/>
              </a:buClr>
              <a:buSzPts val="1800"/>
              <a:buChar char="•"/>
            </a:pPr>
            <a:r>
              <a:rPr lang="en-US">
                <a:solidFill>
                  <a:srgbClr val="FFFFFF"/>
                </a:solidFill>
              </a:rPr>
              <a:t>propane</a:t>
            </a:r>
            <a:endParaRPr>
              <a:solidFill>
                <a:srgbClr val="FFFFFF"/>
              </a:solidFill>
            </a:endParaRPr>
          </a:p>
          <a:p>
            <a:pPr indent="-165100" lvl="0" marL="228600" rtl="0" algn="l">
              <a:lnSpc>
                <a:spcPct val="90000"/>
              </a:lnSpc>
              <a:spcBef>
                <a:spcPts val="0"/>
              </a:spcBef>
              <a:spcAft>
                <a:spcPts val="0"/>
              </a:spcAft>
              <a:buClr>
                <a:srgbClr val="FFFFFF"/>
              </a:buClr>
              <a:buSzPts val="1800"/>
              <a:buChar char="•"/>
            </a:pPr>
            <a:r>
              <a:rPr lang="en-US">
                <a:solidFill>
                  <a:srgbClr val="FFFFFF"/>
                </a:solidFill>
              </a:rPr>
              <a:t>alcohols such as ethanol, methanol, and butanol;</a:t>
            </a:r>
            <a:endParaRPr>
              <a:solidFill>
                <a:srgbClr val="FFFFFF"/>
              </a:solidFill>
            </a:endParaRPr>
          </a:p>
          <a:p>
            <a:pPr indent="-165100" lvl="0" marL="228600" rtl="0" algn="l">
              <a:lnSpc>
                <a:spcPct val="90000"/>
              </a:lnSpc>
              <a:spcBef>
                <a:spcPts val="0"/>
              </a:spcBef>
              <a:spcAft>
                <a:spcPts val="0"/>
              </a:spcAft>
              <a:buClr>
                <a:srgbClr val="FFFFFF"/>
              </a:buClr>
              <a:buSzPts val="1800"/>
              <a:buChar char="•"/>
            </a:pPr>
            <a:r>
              <a:rPr lang="en-US">
                <a:solidFill>
                  <a:srgbClr val="FFFFFF"/>
                </a:solidFill>
              </a:rPr>
              <a:t>vegetable and waste-derived oils</a:t>
            </a:r>
            <a:endParaRPr>
              <a:solidFill>
                <a:srgbClr val="FFFFFF"/>
              </a:solidFill>
            </a:endParaRPr>
          </a:p>
          <a:p>
            <a:pPr indent="-165100" lvl="0" marL="228600" rtl="0" algn="l">
              <a:lnSpc>
                <a:spcPct val="90000"/>
              </a:lnSpc>
              <a:spcBef>
                <a:spcPts val="0"/>
              </a:spcBef>
              <a:spcAft>
                <a:spcPts val="0"/>
              </a:spcAft>
              <a:buClr>
                <a:srgbClr val="FFFFFF"/>
              </a:buClr>
              <a:buSzPts val="1800"/>
              <a:buChar char="•"/>
            </a:pPr>
            <a:r>
              <a:rPr lang="en-US">
                <a:solidFill>
                  <a:srgbClr val="FFFFFF"/>
                </a:solidFill>
              </a:rPr>
              <a:t>electricity</a:t>
            </a:r>
            <a:endParaRPr>
              <a:solidFill>
                <a:srgbClr val="FFFFFF"/>
              </a:solidFill>
            </a:endParaRPr>
          </a:p>
          <a:p>
            <a:pPr indent="-165100" lvl="0" marL="228600" rtl="0" algn="l">
              <a:lnSpc>
                <a:spcPct val="90000"/>
              </a:lnSpc>
              <a:spcBef>
                <a:spcPts val="0"/>
              </a:spcBef>
              <a:spcAft>
                <a:spcPts val="0"/>
              </a:spcAft>
              <a:buClr>
                <a:srgbClr val="FFFFFF"/>
              </a:buClr>
              <a:buSzPts val="1800"/>
              <a:buChar char="•"/>
            </a:pPr>
            <a:r>
              <a:rPr lang="en-US">
                <a:solidFill>
                  <a:srgbClr val="FFFFFF"/>
                </a:solidFill>
              </a:rPr>
              <a:t>Biofuels</a:t>
            </a:r>
            <a:endParaRPr>
              <a:solidFill>
                <a:srgbClr val="FFFFFF"/>
              </a:solidFill>
            </a:endParaRPr>
          </a:p>
          <a:p>
            <a:pPr indent="-165100" lvl="0" marL="228600" rtl="0" algn="l">
              <a:lnSpc>
                <a:spcPct val="90000"/>
              </a:lnSpc>
              <a:spcBef>
                <a:spcPts val="0"/>
              </a:spcBef>
              <a:spcAft>
                <a:spcPts val="0"/>
              </a:spcAft>
              <a:buClr>
                <a:srgbClr val="FFFFFF"/>
              </a:buClr>
              <a:buSzPts val="1800"/>
              <a:buChar char="•"/>
            </a:pPr>
            <a:r>
              <a:rPr lang="en-US">
                <a:solidFill>
                  <a:srgbClr val="FFFFFF"/>
                </a:solidFill>
              </a:rPr>
              <a:t>synthetic and paraffinic fuels</a:t>
            </a:r>
            <a:endParaRPr>
              <a:solidFill>
                <a:srgbClr val="FFFFFF"/>
              </a:solidFill>
            </a:endParaRPr>
          </a:p>
        </p:txBody>
      </p:sp>
      <p:pic>
        <p:nvPicPr>
          <p:cNvPr id="240" name="Google Shape;240;p35"/>
          <p:cNvPicPr preferRelativeResize="0"/>
          <p:nvPr/>
        </p:nvPicPr>
        <p:blipFill rotWithShape="1">
          <a:blip r:embed="rId3">
            <a:alphaModFix/>
          </a:blip>
          <a:srcRect b="0" l="13594" r="13587" t="0"/>
          <a:stretch/>
        </p:blipFill>
        <p:spPr>
          <a:xfrm>
            <a:off x="4654296" y="10"/>
            <a:ext cx="7537702" cy="6857991"/>
          </a:xfrm>
          <a:prstGeom prst="rect">
            <a:avLst/>
          </a:prstGeom>
          <a:noFill/>
          <a:ln>
            <a:noFill/>
          </a:ln>
        </p:spPr>
      </p:pic>
      <p:sp>
        <p:nvSpPr>
          <p:cNvPr id="241" name="Google Shape;241;p35"/>
          <p:cNvSpPr txBox="1"/>
          <p:nvPr/>
        </p:nvSpPr>
        <p:spPr>
          <a:xfrm>
            <a:off x="117950" y="151650"/>
            <a:ext cx="1331100" cy="554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dk1"/>
                </a:solidFill>
                <a:latin typeface="Calibri"/>
                <a:ea typeface="Calibri"/>
                <a:cs typeface="Calibri"/>
                <a:sym typeface="Calibri"/>
              </a:rPr>
              <a:t>Req #1</a:t>
            </a:r>
            <a:endParaRPr b="1" sz="24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