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69"/>
  </p:notesMasterIdLst>
  <p:sldIdLst>
    <p:sldId id="257" r:id="rId2"/>
    <p:sldId id="258" r:id="rId3"/>
    <p:sldId id="277" r:id="rId4"/>
    <p:sldId id="279" r:id="rId5"/>
    <p:sldId id="280" r:id="rId6"/>
    <p:sldId id="261" r:id="rId7"/>
    <p:sldId id="281" r:id="rId8"/>
    <p:sldId id="285" r:id="rId9"/>
    <p:sldId id="282" r:id="rId10"/>
    <p:sldId id="286" r:id="rId11"/>
    <p:sldId id="283" r:id="rId12"/>
    <p:sldId id="287" r:id="rId13"/>
    <p:sldId id="262" r:id="rId14"/>
    <p:sldId id="288" r:id="rId15"/>
    <p:sldId id="289" r:id="rId16"/>
    <p:sldId id="290" r:id="rId17"/>
    <p:sldId id="291" r:id="rId18"/>
    <p:sldId id="292" r:id="rId19"/>
    <p:sldId id="263" r:id="rId20"/>
    <p:sldId id="293" r:id="rId21"/>
    <p:sldId id="264" r:id="rId22"/>
    <p:sldId id="295" r:id="rId23"/>
    <p:sldId id="296" r:id="rId24"/>
    <p:sldId id="265" r:id="rId25"/>
    <p:sldId id="303" r:id="rId26"/>
    <p:sldId id="300" r:id="rId27"/>
    <p:sldId id="299" r:id="rId28"/>
    <p:sldId id="297" r:id="rId29"/>
    <p:sldId id="304" r:id="rId30"/>
    <p:sldId id="302" r:id="rId31"/>
    <p:sldId id="308" r:id="rId32"/>
    <p:sldId id="301" r:id="rId33"/>
    <p:sldId id="305" r:id="rId34"/>
    <p:sldId id="266" r:id="rId35"/>
    <p:sldId id="306" r:id="rId36"/>
    <p:sldId id="311" r:id="rId37"/>
    <p:sldId id="312" r:id="rId38"/>
    <p:sldId id="322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0" r:id="rId47"/>
    <p:sldId id="321" r:id="rId48"/>
    <p:sldId id="267" r:id="rId49"/>
    <p:sldId id="323" r:id="rId50"/>
    <p:sldId id="324" r:id="rId51"/>
    <p:sldId id="268" r:id="rId52"/>
    <p:sldId id="325" r:id="rId53"/>
    <p:sldId id="326" r:id="rId54"/>
    <p:sldId id="269" r:id="rId55"/>
    <p:sldId id="327" r:id="rId56"/>
    <p:sldId id="270" r:id="rId57"/>
    <p:sldId id="328" r:id="rId58"/>
    <p:sldId id="271" r:id="rId59"/>
    <p:sldId id="329" r:id="rId60"/>
    <p:sldId id="272" r:id="rId61"/>
    <p:sldId id="330" r:id="rId62"/>
    <p:sldId id="333" r:id="rId63"/>
    <p:sldId id="273" r:id="rId64"/>
    <p:sldId id="274" r:id="rId65"/>
    <p:sldId id="331" r:id="rId66"/>
    <p:sldId id="332" r:id="rId67"/>
    <p:sldId id="275" r:id="rId6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Rainfall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245543204946203"/>
          <c:y val="6.2640135099391647E-2"/>
          <c:w val="0.88513971173158923"/>
          <c:h val="0.796684232300419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Low Rainfall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Temperate</c:v>
                </c:pt>
                <c:pt idx="1">
                  <c:v>Tropical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46-5C4E-B1D0-CB947B0D251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High Rainfall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Temperate</c:v>
                </c:pt>
                <c:pt idx="1">
                  <c:v>Tropical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100</c:v>
                </c:pt>
                <c:pt idx="1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46-5C4E-B1D0-CB947B0D25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18990511"/>
        <c:axId val="1768964031"/>
      </c:barChart>
      <c:catAx>
        <c:axId val="1718990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8964031"/>
        <c:crosses val="autoZero"/>
        <c:auto val="1"/>
        <c:lblAlgn val="ctr"/>
        <c:lblOffset val="100"/>
        <c:noMultiLvlLbl val="0"/>
      </c:catAx>
      <c:valAx>
        <c:axId val="1768964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8990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51A12-A430-4F4F-AAF9-EB274F832F79}" type="datetimeFigureOut">
              <a:rPr lang="en-US" smtClean="0"/>
              <a:t>6/3/21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F3F60-D7CE-A340-B8AB-13971A26B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673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5F3F60-D7CE-A340-B8AB-13971A26BE6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80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5F3F60-D7CE-A340-B8AB-13971A26BE6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176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Pablo Escobar – Drug smuggler</a:t>
            </a:r>
          </a:p>
          <a:p>
            <a:r>
              <a:rPr lang="en-US" dirty="0"/>
              <a:t>Imported hippos into Columbia illegally</a:t>
            </a:r>
          </a:p>
          <a:p>
            <a:r>
              <a:rPr lang="en-US" dirty="0"/>
              <a:t>4 hippos were released into the wild after his death in 1993</a:t>
            </a:r>
          </a:p>
          <a:p>
            <a:r>
              <a:rPr lang="en-US" dirty="0"/>
              <a:t>They have no natural predators in South America</a:t>
            </a:r>
          </a:p>
          <a:p>
            <a:r>
              <a:rPr lang="en-US" dirty="0"/>
              <a:t>Estimated 60 and growing population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5F3F60-D7CE-A340-B8AB-13971A26BE6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105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851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56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08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95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04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287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95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85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053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44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12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0EC1F06-2906-3545-A3A3-9E3D09553040}" type="datetimeFigureOut">
              <a:rPr lang="en-US" smtClean="0"/>
              <a:t>6/3/21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FB160-5AF2-8E4F-BFE1-03418BC9254F}" type="slidenum">
              <a:rPr lang="en-US" smtClean="0"/>
              <a:t>‹#›</a:t>
            </a:fld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073199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chart" Target="../charts/char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1.wdp"/><Relationship Id="rId7" Type="http://schemas.openxmlformats.org/officeDocument/2006/relationships/image" Target="../media/image21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2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30.svg"/><Relationship Id="rId5" Type="http://schemas.openxmlformats.org/officeDocument/2006/relationships/image" Target="../media/image21.svg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hdphoto" Target="../media/hdphoto13.wdp"/><Relationship Id="rId7" Type="http://schemas.openxmlformats.org/officeDocument/2006/relationships/image" Target="../media/image3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hdphoto" Target="../media/hdphoto13.wdp"/><Relationship Id="rId7" Type="http://schemas.openxmlformats.org/officeDocument/2006/relationships/image" Target="../media/image3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tiff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tiff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tiff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tiff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tif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tiff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7" Type="http://schemas.openxmlformats.org/officeDocument/2006/relationships/image" Target="../media/image53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tiff"/><Relationship Id="rId5" Type="http://schemas.openxmlformats.org/officeDocument/2006/relationships/image" Target="../media/image51.tiff"/><Relationship Id="rId4" Type="http://schemas.openxmlformats.org/officeDocument/2006/relationships/image" Target="../media/image50.tiff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tiff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tiff"/><Relationship Id="rId4" Type="http://schemas.openxmlformats.org/officeDocument/2006/relationships/image" Target="../media/image55.tiff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tiff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tiff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tiff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tiff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tif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tiff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tiff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tiff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tiff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tiff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tiff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tiff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tiff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tiff"/><Relationship Id="rId3" Type="http://schemas.openxmlformats.org/officeDocument/2006/relationships/image" Target="../media/image5.png"/><Relationship Id="rId7" Type="http://schemas.openxmlformats.org/officeDocument/2006/relationships/image" Target="../media/image7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tiff"/><Relationship Id="rId5" Type="http://schemas.openxmlformats.org/officeDocument/2006/relationships/image" Target="../media/image70.tiff"/><Relationship Id="rId4" Type="http://schemas.microsoft.com/office/2007/relationships/hdphoto" Target="../media/hdphoto20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tiff"/><Relationship Id="rId3" Type="http://schemas.openxmlformats.org/officeDocument/2006/relationships/image" Target="../media/image5.png"/><Relationship Id="rId7" Type="http://schemas.openxmlformats.org/officeDocument/2006/relationships/image" Target="../media/image7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tiff"/><Relationship Id="rId5" Type="http://schemas.openxmlformats.org/officeDocument/2006/relationships/image" Target="../media/image74.tiff"/><Relationship Id="rId4" Type="http://schemas.microsoft.com/office/2007/relationships/hdphoto" Target="../media/hdphoto16.wdp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7" Type="http://schemas.openxmlformats.org/officeDocument/2006/relationships/image" Target="../media/image81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tiff"/><Relationship Id="rId5" Type="http://schemas.openxmlformats.org/officeDocument/2006/relationships/image" Target="../media/image79.tiff"/><Relationship Id="rId4" Type="http://schemas.openxmlformats.org/officeDocument/2006/relationships/image" Target="../media/image78.tiff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tiff"/><Relationship Id="rId4" Type="http://schemas.microsoft.com/office/2007/relationships/hdphoto" Target="../media/hdphoto16.wdp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openxmlformats.org/officeDocument/2006/relationships/image" Target="../media/image86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tiff"/><Relationship Id="rId5" Type="http://schemas.openxmlformats.org/officeDocument/2006/relationships/image" Target="../media/image84.tiff"/><Relationship Id="rId4" Type="http://schemas.openxmlformats.org/officeDocument/2006/relationships/image" Target="../media/image83.tiff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7.png"/><Relationship Id="rId5" Type="http://schemas.microsoft.com/office/2007/relationships/hdphoto" Target="../media/hdphoto24.wdp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8.png"/><Relationship Id="rId5" Type="http://schemas.microsoft.com/office/2007/relationships/hdphoto" Target="../media/hdphoto24.wdp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6C0BA6-7B93-5D40-9843-33CAAA6DD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57" r="21739"/>
          <a:stretch/>
        </p:blipFill>
        <p:spPr>
          <a:xfrm>
            <a:off x="20" y="584909"/>
            <a:ext cx="5718616" cy="5509675"/>
          </a:xfrm>
          <a:custGeom>
            <a:avLst/>
            <a:gdLst/>
            <a:ahLst/>
            <a:cxnLst/>
            <a:rect l="l" t="t" r="r" b="b"/>
            <a:pathLst>
              <a:path w="5718636" h="5509675">
                <a:moveTo>
                  <a:pt x="0" y="0"/>
                </a:moveTo>
                <a:lnTo>
                  <a:pt x="2672821" y="0"/>
                </a:lnTo>
                <a:lnTo>
                  <a:pt x="2673116" y="639"/>
                </a:lnTo>
                <a:lnTo>
                  <a:pt x="3175662" y="639"/>
                </a:lnTo>
                <a:lnTo>
                  <a:pt x="5718636" y="5509675"/>
                </a:lnTo>
                <a:lnTo>
                  <a:pt x="502842" y="5509675"/>
                </a:lnTo>
                <a:lnTo>
                  <a:pt x="502842" y="5509036"/>
                </a:lnTo>
                <a:lnTo>
                  <a:pt x="0" y="5509036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B6B11C-18F6-0A4E-993D-17FF5CC2F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3747" y="1408814"/>
            <a:ext cx="5683102" cy="223527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Rainforests</a:t>
            </a:r>
            <a:br>
              <a:rPr lang="en-US" sz="5400" dirty="0">
                <a:solidFill>
                  <a:srgbClr val="FFFFFF"/>
                </a:solidFill>
              </a:rPr>
            </a:br>
            <a:r>
              <a:rPr lang="en-US" sz="5400" dirty="0">
                <a:solidFill>
                  <a:srgbClr val="FFFFFF"/>
                </a:solidFill>
              </a:rPr>
              <a:t>		</a:t>
            </a:r>
            <a:r>
              <a:rPr lang="en-US" sz="3300" dirty="0">
                <a:solidFill>
                  <a:srgbClr val="FFFFFF"/>
                </a:solidFill>
              </a:rPr>
              <a:t>Pathfinder Honor</a:t>
            </a:r>
          </a:p>
        </p:txBody>
      </p:sp>
    </p:spTree>
    <p:extLst>
      <p:ext uri="{BB962C8B-B14F-4D97-AF65-F5344CB8AC3E}">
        <p14:creationId xmlns:p14="http://schemas.microsoft.com/office/powerpoint/2010/main" val="1954075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EB7091A-7E9C-45E8-B4B8-831F07A25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9" name="Picture 12">
            <a:extLst>
              <a:ext uri="{FF2B5EF4-FFF2-40B4-BE49-F238E27FC236}">
                <a16:creationId xmlns:a16="http://schemas.microsoft.com/office/drawing/2014/main" id="{3A7EE626-B530-46D6-8DFA-F7CCBAB93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0" name="Rectangle 14">
            <a:extLst>
              <a:ext uri="{FF2B5EF4-FFF2-40B4-BE49-F238E27FC236}">
                <a16:creationId xmlns:a16="http://schemas.microsoft.com/office/drawing/2014/main" id="{E16B9833-CCDE-4DEF-8D9C-0374880A5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BC2CC7F6-4DA9-40BE-9788-4ED6B0A85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" name="Rectangle 18">
            <a:extLst>
              <a:ext uri="{FF2B5EF4-FFF2-40B4-BE49-F238E27FC236}">
                <a16:creationId xmlns:a16="http://schemas.microsoft.com/office/drawing/2014/main" id="{AD098DBD-F19D-467D-BA4D-814BD652E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" name="Rectangle 20">
            <a:extLst>
              <a:ext uri="{FF2B5EF4-FFF2-40B4-BE49-F238E27FC236}">
                <a16:creationId xmlns:a16="http://schemas.microsoft.com/office/drawing/2014/main" id="{FEF6C70E-8448-40F4-8AFA-2E982338C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" name="Rectangle 22">
            <a:extLst>
              <a:ext uri="{FF2B5EF4-FFF2-40B4-BE49-F238E27FC236}">
                <a16:creationId xmlns:a16="http://schemas.microsoft.com/office/drawing/2014/main" id="{9A926BDB-98EF-43B0-A66B-1A6EF8FB2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556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24">
            <a:extLst>
              <a:ext uri="{FF2B5EF4-FFF2-40B4-BE49-F238E27FC236}">
                <a16:creationId xmlns:a16="http://schemas.microsoft.com/office/drawing/2014/main" id="{A722A754-56A5-43DA-ADE3-C2704FABA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0FADDEF-2C10-4B0B-868E-6A655B67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618F2A"/>
            </a:solidFill>
            <a:miter lim="800000"/>
          </a:ln>
          <a:effectLst>
            <a:outerShdw blurRad="76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DC718A5-8D74-CE47-A34C-62DDC7A29A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9175" r="21636" b="-2"/>
          <a:stretch/>
        </p:blipFill>
        <p:spPr>
          <a:xfrm>
            <a:off x="6170188" y="648445"/>
            <a:ext cx="5372100" cy="557106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351CD0B-6197-9841-9654-844F735D42BB}"/>
              </a:ext>
            </a:extLst>
          </p:cNvPr>
          <p:cNvSpPr txBox="1"/>
          <p:nvPr/>
        </p:nvSpPr>
        <p:spPr>
          <a:xfrm>
            <a:off x="6219811" y="687183"/>
            <a:ext cx="1269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Tropical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2B67E53-44AB-1143-BE23-793868302789}"/>
              </a:ext>
            </a:extLst>
          </p:cNvPr>
          <p:cNvSpPr txBox="1">
            <a:spLocks/>
          </p:cNvSpPr>
          <p:nvPr/>
        </p:nvSpPr>
        <p:spPr>
          <a:xfrm>
            <a:off x="942771" y="687183"/>
            <a:ext cx="4752538" cy="5172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4488" indent="-344488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953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588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7097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1732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642616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3108960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575304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404164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</a:rPr>
              <a:t>Grouped around the equator.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Warm temperatures                  (20 – 29 </a:t>
            </a:r>
            <a:r>
              <a:rPr lang="en-US" sz="2400" baseline="30000" dirty="0">
                <a:solidFill>
                  <a:schemeClr val="bg1"/>
                </a:solidFill>
              </a:rPr>
              <a:t>•</a:t>
            </a:r>
            <a:r>
              <a:rPr lang="en-US" sz="2400" dirty="0">
                <a:solidFill>
                  <a:schemeClr val="bg1"/>
                </a:solidFill>
              </a:rPr>
              <a:t>C or 68 – 84 </a:t>
            </a:r>
            <a:r>
              <a:rPr lang="en-US" sz="2400" baseline="30000" dirty="0">
                <a:solidFill>
                  <a:schemeClr val="bg1"/>
                </a:solidFill>
              </a:rPr>
              <a:t>•</a:t>
            </a:r>
            <a:r>
              <a:rPr lang="en-US" sz="2400" dirty="0">
                <a:solidFill>
                  <a:schemeClr val="bg1"/>
                </a:solidFill>
              </a:rPr>
              <a:t>F)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Heavy fog and rainfall          (between 80 and 400 inches / 200 and 1,000 cm per year)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1 major season: hot and humid</a:t>
            </a:r>
          </a:p>
        </p:txBody>
      </p:sp>
    </p:spTree>
    <p:extLst>
      <p:ext uri="{BB962C8B-B14F-4D97-AF65-F5344CB8AC3E}">
        <p14:creationId xmlns:p14="http://schemas.microsoft.com/office/powerpoint/2010/main" val="2468733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F180784-0CDF-2D44-A6DD-EB8A3845F708}"/>
              </a:ext>
            </a:extLst>
          </p:cNvPr>
          <p:cNvSpPr/>
          <p:nvPr/>
        </p:nvSpPr>
        <p:spPr>
          <a:xfrm>
            <a:off x="1010650" y="737977"/>
            <a:ext cx="10354816" cy="53820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0E1D4A4-5D03-7745-8B1A-41156D0485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52000"/>
                    </a14:imgEffect>
                    <a14:imgEffect>
                      <a14:brightnessContrast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9410" y="957679"/>
            <a:ext cx="9881939" cy="4942639"/>
          </a:xfr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AA6EFA2-915B-A144-8DE0-0C87E585A296}"/>
              </a:ext>
            </a:extLst>
          </p:cNvPr>
          <p:cNvCxnSpPr>
            <a:cxnSpLocks/>
          </p:cNvCxnSpPr>
          <p:nvPr/>
        </p:nvCxnSpPr>
        <p:spPr>
          <a:xfrm>
            <a:off x="917973" y="3264408"/>
            <a:ext cx="1053893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20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EB7091A-7E9C-45E8-B4B8-831F07A25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9" name="Picture 12">
            <a:extLst>
              <a:ext uri="{FF2B5EF4-FFF2-40B4-BE49-F238E27FC236}">
                <a16:creationId xmlns:a16="http://schemas.microsoft.com/office/drawing/2014/main" id="{3A7EE626-B530-46D6-8DFA-F7CCBAB93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0" name="Rectangle 14">
            <a:extLst>
              <a:ext uri="{FF2B5EF4-FFF2-40B4-BE49-F238E27FC236}">
                <a16:creationId xmlns:a16="http://schemas.microsoft.com/office/drawing/2014/main" id="{E16B9833-CCDE-4DEF-8D9C-0374880A5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BC2CC7F6-4DA9-40BE-9788-4ED6B0A85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" name="Rectangle 18">
            <a:extLst>
              <a:ext uri="{FF2B5EF4-FFF2-40B4-BE49-F238E27FC236}">
                <a16:creationId xmlns:a16="http://schemas.microsoft.com/office/drawing/2014/main" id="{AD098DBD-F19D-467D-BA4D-814BD652E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" name="Rectangle 20">
            <a:extLst>
              <a:ext uri="{FF2B5EF4-FFF2-40B4-BE49-F238E27FC236}">
                <a16:creationId xmlns:a16="http://schemas.microsoft.com/office/drawing/2014/main" id="{FEF6C70E-8448-40F4-8AFA-2E982338C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" name="Rectangle 22">
            <a:extLst>
              <a:ext uri="{FF2B5EF4-FFF2-40B4-BE49-F238E27FC236}">
                <a16:creationId xmlns:a16="http://schemas.microsoft.com/office/drawing/2014/main" id="{9A926BDB-98EF-43B0-A66B-1A6EF8FB2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556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24">
            <a:extLst>
              <a:ext uri="{FF2B5EF4-FFF2-40B4-BE49-F238E27FC236}">
                <a16:creationId xmlns:a16="http://schemas.microsoft.com/office/drawing/2014/main" id="{A722A754-56A5-43DA-ADE3-C2704FABA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0FADDEF-2C10-4B0B-868E-6A655B67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618F2A"/>
            </a:solidFill>
            <a:miter lim="800000"/>
          </a:ln>
          <a:effectLst>
            <a:outerShdw blurRad="76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351CD0B-6197-9841-9654-844F735D42BB}"/>
              </a:ext>
            </a:extLst>
          </p:cNvPr>
          <p:cNvSpPr txBox="1"/>
          <p:nvPr/>
        </p:nvSpPr>
        <p:spPr>
          <a:xfrm>
            <a:off x="6219811" y="687183"/>
            <a:ext cx="996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Tropical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D58828-083A-C041-A29E-E99F86A75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412" y="1193800"/>
            <a:ext cx="3150870" cy="4201160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B88BFD94-DEDA-7D43-85DA-D733B3CAAA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5795692"/>
              </p:ext>
            </p:extLst>
          </p:nvPr>
        </p:nvGraphicFramePr>
        <p:xfrm>
          <a:off x="6190637" y="497525"/>
          <a:ext cx="5280981" cy="5897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Graphic 11" descr="Man">
            <a:extLst>
              <a:ext uri="{FF2B5EF4-FFF2-40B4-BE49-F238E27FC236}">
                <a16:creationId xmlns:a16="http://schemas.microsoft.com/office/drawing/2014/main" id="{70C8C6A8-042A-B042-8DA8-D61FCBDAA8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6989" y="4842933"/>
            <a:ext cx="739647" cy="739647"/>
          </a:xfrm>
          <a:prstGeom prst="rect">
            <a:avLst/>
          </a:prstGeom>
        </p:spPr>
      </p:pic>
      <p:pic>
        <p:nvPicPr>
          <p:cNvPr id="24" name="Graphic 23" descr="Man">
            <a:extLst>
              <a:ext uri="{FF2B5EF4-FFF2-40B4-BE49-F238E27FC236}">
                <a16:creationId xmlns:a16="http://schemas.microsoft.com/office/drawing/2014/main" id="{CA18FB92-DA7D-ED40-84D6-971E903C7F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21008" y="4842932"/>
            <a:ext cx="739647" cy="739647"/>
          </a:xfrm>
          <a:prstGeom prst="rect">
            <a:avLst/>
          </a:prstGeom>
        </p:spPr>
      </p:pic>
      <p:pic>
        <p:nvPicPr>
          <p:cNvPr id="25" name="Graphic 24" descr="Man">
            <a:extLst>
              <a:ext uri="{FF2B5EF4-FFF2-40B4-BE49-F238E27FC236}">
                <a16:creationId xmlns:a16="http://schemas.microsoft.com/office/drawing/2014/main" id="{91187349-E6FA-0948-95F1-06E40AFEE8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19941" y="4146246"/>
            <a:ext cx="739647" cy="739647"/>
          </a:xfrm>
          <a:prstGeom prst="rect">
            <a:avLst/>
          </a:prstGeom>
        </p:spPr>
      </p:pic>
      <p:pic>
        <p:nvPicPr>
          <p:cNvPr id="26" name="Graphic 25" descr="Man">
            <a:extLst>
              <a:ext uri="{FF2B5EF4-FFF2-40B4-BE49-F238E27FC236}">
                <a16:creationId xmlns:a16="http://schemas.microsoft.com/office/drawing/2014/main" id="{4903F3B3-21F7-354B-8A6F-EE7F1329F3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18874" y="3455003"/>
            <a:ext cx="739647" cy="739647"/>
          </a:xfrm>
          <a:prstGeom prst="rect">
            <a:avLst/>
          </a:prstGeom>
        </p:spPr>
      </p:pic>
      <p:pic>
        <p:nvPicPr>
          <p:cNvPr id="28" name="Graphic 27" descr="Man">
            <a:extLst>
              <a:ext uri="{FF2B5EF4-FFF2-40B4-BE49-F238E27FC236}">
                <a16:creationId xmlns:a16="http://schemas.microsoft.com/office/drawing/2014/main" id="{E7F893C6-F228-5142-AFA1-C5DEBCB199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18873" y="2763760"/>
            <a:ext cx="739647" cy="739647"/>
          </a:xfrm>
          <a:prstGeom prst="rect">
            <a:avLst/>
          </a:prstGeom>
        </p:spPr>
      </p:pic>
      <p:pic>
        <p:nvPicPr>
          <p:cNvPr id="29" name="Graphic 28" descr="Man">
            <a:extLst>
              <a:ext uri="{FF2B5EF4-FFF2-40B4-BE49-F238E27FC236}">
                <a16:creationId xmlns:a16="http://schemas.microsoft.com/office/drawing/2014/main" id="{6206C5D1-9DDF-4041-831D-86AF961793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18873" y="2072517"/>
            <a:ext cx="739647" cy="739647"/>
          </a:xfrm>
          <a:prstGeom prst="rect">
            <a:avLst/>
          </a:prstGeom>
        </p:spPr>
      </p:pic>
      <p:pic>
        <p:nvPicPr>
          <p:cNvPr id="30" name="Graphic 29" descr="Man">
            <a:extLst>
              <a:ext uri="{FF2B5EF4-FFF2-40B4-BE49-F238E27FC236}">
                <a16:creationId xmlns:a16="http://schemas.microsoft.com/office/drawing/2014/main" id="{E846CBAF-19DF-4A48-BC20-A5C7FBA86A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17274" y="1381274"/>
            <a:ext cx="739647" cy="73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1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>
            <a:normAutofit/>
          </a:bodyPr>
          <a:lstStyle/>
          <a:p>
            <a:r>
              <a:rPr lang="en-US" sz="4000" dirty="0"/>
              <a:t>3. Explain what causes so much rain to fall in rainforest biome areas.</a:t>
            </a:r>
          </a:p>
          <a:p>
            <a:pPr marL="0" indent="0">
              <a:buNone/>
            </a:pPr>
            <a:br>
              <a:rPr lang="en-US" sz="4000" dirty="0"/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682015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Diving">
            <a:extLst>
              <a:ext uri="{FF2B5EF4-FFF2-40B4-BE49-F238E27FC236}">
                <a16:creationId xmlns:a16="http://schemas.microsoft.com/office/drawing/2014/main" id="{B4AE73F6-5128-CB49-9374-34F00FEB38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73027"/>
          <a:stretch/>
        </p:blipFill>
        <p:spPr>
          <a:xfrm>
            <a:off x="477418" y="5568105"/>
            <a:ext cx="11093897" cy="1737518"/>
          </a:xfrm>
          <a:prstGeom prst="rect">
            <a:avLst/>
          </a:prstGeom>
        </p:spPr>
      </p:pic>
      <p:pic>
        <p:nvPicPr>
          <p:cNvPr id="10" name="Graphic 9" descr="Sun">
            <a:extLst>
              <a:ext uri="{FF2B5EF4-FFF2-40B4-BE49-F238E27FC236}">
                <a16:creationId xmlns:a16="http://schemas.microsoft.com/office/drawing/2014/main" id="{CFA6C154-F975-CE42-83A3-EF39943E8A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2018" y="223057"/>
            <a:ext cx="3205942" cy="3205942"/>
          </a:xfrm>
          <a:prstGeom prst="rect">
            <a:avLst/>
          </a:prstGeom>
        </p:spPr>
      </p:pic>
      <p:pic>
        <p:nvPicPr>
          <p:cNvPr id="12" name="Graphic 11" descr="Rain">
            <a:extLst>
              <a:ext uri="{FF2B5EF4-FFF2-40B4-BE49-F238E27FC236}">
                <a16:creationId xmlns:a16="http://schemas.microsoft.com/office/drawing/2014/main" id="{0FC2A1FB-E78F-C94C-B0EE-46E8E51435B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b="41513"/>
          <a:stretch/>
        </p:blipFill>
        <p:spPr>
          <a:xfrm>
            <a:off x="4476195" y="-452134"/>
            <a:ext cx="3707847" cy="2168608"/>
          </a:xfrm>
          <a:prstGeom prst="rect">
            <a:avLst/>
          </a:prstGeom>
        </p:spPr>
      </p:pic>
      <p:pic>
        <p:nvPicPr>
          <p:cNvPr id="17" name="Graphic 16" descr="Rain">
            <a:extLst>
              <a:ext uri="{FF2B5EF4-FFF2-40B4-BE49-F238E27FC236}">
                <a16:creationId xmlns:a16="http://schemas.microsoft.com/office/drawing/2014/main" id="{E757CB3B-5E93-9744-AE6B-31FE59DE230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57788"/>
          <a:stretch/>
        </p:blipFill>
        <p:spPr>
          <a:xfrm>
            <a:off x="4476195" y="1785353"/>
            <a:ext cx="3707847" cy="1565141"/>
          </a:xfrm>
          <a:prstGeom prst="rect">
            <a:avLst/>
          </a:prstGeom>
        </p:spPr>
      </p:pic>
      <p:sp>
        <p:nvSpPr>
          <p:cNvPr id="22" name="Right Arrow 21">
            <a:extLst>
              <a:ext uri="{FF2B5EF4-FFF2-40B4-BE49-F238E27FC236}">
                <a16:creationId xmlns:a16="http://schemas.microsoft.com/office/drawing/2014/main" id="{DC5635B3-74C1-5949-A398-D4BFEE4959BB}"/>
              </a:ext>
            </a:extLst>
          </p:cNvPr>
          <p:cNvSpPr/>
          <p:nvPr/>
        </p:nvSpPr>
        <p:spPr>
          <a:xfrm rot="5400000">
            <a:off x="7649923" y="3946431"/>
            <a:ext cx="1568821" cy="809474"/>
          </a:xfrm>
          <a:prstGeom prst="rightArrow">
            <a:avLst/>
          </a:prstGeom>
          <a:gradFill flip="none" rotWithShape="1">
            <a:gsLst>
              <a:gs pos="34000">
                <a:schemeClr val="accent3"/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DE32F2F5-59BD-0746-9D31-2E7A09D656B9}"/>
              </a:ext>
            </a:extLst>
          </p:cNvPr>
          <p:cNvSpPr/>
          <p:nvPr/>
        </p:nvSpPr>
        <p:spPr>
          <a:xfrm rot="16200000">
            <a:off x="3377995" y="3808673"/>
            <a:ext cx="1568821" cy="809474"/>
          </a:xfrm>
          <a:prstGeom prst="rightArrow">
            <a:avLst/>
          </a:prstGeom>
          <a:gradFill flip="none" rotWithShape="1">
            <a:gsLst>
              <a:gs pos="34000">
                <a:schemeClr val="accent3"/>
              </a:gs>
              <a:gs pos="100000">
                <a:srgbClr val="FF0000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94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1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373B86-1A17-9146-91CB-47D0375BD0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9760" y="0"/>
            <a:ext cx="841248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F9C2E5-43BE-574B-B62C-25931CE1F1FA}"/>
              </a:ext>
            </a:extLst>
          </p:cNvPr>
          <p:cNvSpPr txBox="1"/>
          <p:nvPr/>
        </p:nvSpPr>
        <p:spPr>
          <a:xfrm>
            <a:off x="1889760" y="6488668"/>
            <a:ext cx="4882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SciencePrimer</a:t>
            </a:r>
            <a:r>
              <a:rPr lang="en-US" dirty="0">
                <a:solidFill>
                  <a:schemeClr val="bg1"/>
                </a:solidFill>
              </a:rPr>
              <a:t>: https://</a:t>
            </a:r>
            <a:r>
              <a:rPr lang="en-US" dirty="0" err="1">
                <a:solidFill>
                  <a:schemeClr val="bg1"/>
                </a:solidFill>
              </a:rPr>
              <a:t>youtu.be</a:t>
            </a:r>
            <a:r>
              <a:rPr lang="en-US" dirty="0">
                <a:solidFill>
                  <a:schemeClr val="bg1"/>
                </a:solidFill>
              </a:rPr>
              <a:t>/ebjKyoQ6YoE</a:t>
            </a:r>
          </a:p>
        </p:txBody>
      </p:sp>
    </p:spTree>
    <p:extLst>
      <p:ext uri="{BB962C8B-B14F-4D97-AF65-F5344CB8AC3E}">
        <p14:creationId xmlns:p14="http://schemas.microsoft.com/office/powerpoint/2010/main" val="4156923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D3B790-3C45-0D4E-86E6-DB495374A3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09" r="20281"/>
          <a:stretch/>
        </p:blipFill>
        <p:spPr>
          <a:xfrm>
            <a:off x="2072640" y="0"/>
            <a:ext cx="804672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C0FBDA-C3D6-9C46-B356-563A3B9E3B3D}"/>
              </a:ext>
            </a:extLst>
          </p:cNvPr>
          <p:cNvSpPr txBox="1"/>
          <p:nvPr/>
        </p:nvSpPr>
        <p:spPr>
          <a:xfrm>
            <a:off x="2072640" y="6521919"/>
            <a:ext cx="4882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SciencePrimer</a:t>
            </a:r>
            <a:r>
              <a:rPr lang="en-US" dirty="0">
                <a:solidFill>
                  <a:schemeClr val="bg1"/>
                </a:solidFill>
              </a:rPr>
              <a:t>: https://</a:t>
            </a:r>
            <a:r>
              <a:rPr lang="en-US" dirty="0" err="1">
                <a:solidFill>
                  <a:schemeClr val="bg1"/>
                </a:solidFill>
              </a:rPr>
              <a:t>youtu.be</a:t>
            </a:r>
            <a:r>
              <a:rPr lang="en-US" dirty="0">
                <a:solidFill>
                  <a:schemeClr val="bg1"/>
                </a:solidFill>
              </a:rPr>
              <a:t>/ebjKyoQ6YoE</a:t>
            </a:r>
          </a:p>
        </p:txBody>
      </p:sp>
    </p:spTree>
    <p:extLst>
      <p:ext uri="{BB962C8B-B14F-4D97-AF65-F5344CB8AC3E}">
        <p14:creationId xmlns:p14="http://schemas.microsoft.com/office/powerpoint/2010/main" val="2623944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6154CC-E02F-0C42-A8C3-49F9CBEDF3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73" r="18590"/>
          <a:stretch/>
        </p:blipFill>
        <p:spPr>
          <a:xfrm>
            <a:off x="1562792" y="147374"/>
            <a:ext cx="9343506" cy="65632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93CF3F-AEF1-7241-853B-220FD50FF20B}"/>
              </a:ext>
            </a:extLst>
          </p:cNvPr>
          <p:cNvSpPr txBox="1"/>
          <p:nvPr/>
        </p:nvSpPr>
        <p:spPr>
          <a:xfrm>
            <a:off x="1529542" y="6407793"/>
            <a:ext cx="4882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SciencePrimer</a:t>
            </a:r>
            <a:r>
              <a:rPr lang="en-US" dirty="0">
                <a:solidFill>
                  <a:schemeClr val="bg1"/>
                </a:solidFill>
              </a:rPr>
              <a:t>: https://</a:t>
            </a:r>
            <a:r>
              <a:rPr lang="en-US" dirty="0" err="1">
                <a:solidFill>
                  <a:schemeClr val="bg1"/>
                </a:solidFill>
              </a:rPr>
              <a:t>youtu.be</a:t>
            </a:r>
            <a:r>
              <a:rPr lang="en-US" dirty="0">
                <a:solidFill>
                  <a:schemeClr val="bg1"/>
                </a:solidFill>
              </a:rPr>
              <a:t>/ebjKyoQ6YoE</a:t>
            </a:r>
          </a:p>
        </p:txBody>
      </p:sp>
    </p:spTree>
    <p:extLst>
      <p:ext uri="{BB962C8B-B14F-4D97-AF65-F5344CB8AC3E}">
        <p14:creationId xmlns:p14="http://schemas.microsoft.com/office/powerpoint/2010/main" val="2805515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Diving">
            <a:extLst>
              <a:ext uri="{FF2B5EF4-FFF2-40B4-BE49-F238E27FC236}">
                <a16:creationId xmlns:a16="http://schemas.microsoft.com/office/drawing/2014/main" id="{B4AE73F6-5128-CB49-9374-34F00FEB38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3027"/>
          <a:stretch/>
        </p:blipFill>
        <p:spPr>
          <a:xfrm>
            <a:off x="477418" y="5568105"/>
            <a:ext cx="8816211" cy="1737518"/>
          </a:xfrm>
          <a:prstGeom prst="rect">
            <a:avLst/>
          </a:prstGeom>
        </p:spPr>
      </p:pic>
      <p:pic>
        <p:nvPicPr>
          <p:cNvPr id="10" name="Graphic 9" descr="Sun">
            <a:extLst>
              <a:ext uri="{FF2B5EF4-FFF2-40B4-BE49-F238E27FC236}">
                <a16:creationId xmlns:a16="http://schemas.microsoft.com/office/drawing/2014/main" id="{CFA6C154-F975-CE42-83A3-EF39943E8A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2018" y="223057"/>
            <a:ext cx="3205942" cy="3205942"/>
          </a:xfrm>
          <a:prstGeom prst="rect">
            <a:avLst/>
          </a:prstGeom>
        </p:spPr>
      </p:pic>
      <p:pic>
        <p:nvPicPr>
          <p:cNvPr id="12" name="Graphic 11" descr="Rain">
            <a:extLst>
              <a:ext uri="{FF2B5EF4-FFF2-40B4-BE49-F238E27FC236}">
                <a16:creationId xmlns:a16="http://schemas.microsoft.com/office/drawing/2014/main" id="{0FC2A1FB-E78F-C94C-B0EE-46E8E51435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41513"/>
          <a:stretch/>
        </p:blipFill>
        <p:spPr>
          <a:xfrm>
            <a:off x="6798353" y="61846"/>
            <a:ext cx="3707847" cy="2168608"/>
          </a:xfrm>
          <a:prstGeom prst="rect">
            <a:avLst/>
          </a:prstGeom>
        </p:spPr>
      </p:pic>
      <p:pic>
        <p:nvPicPr>
          <p:cNvPr id="17" name="Graphic 16" descr="Rain">
            <a:extLst>
              <a:ext uri="{FF2B5EF4-FFF2-40B4-BE49-F238E27FC236}">
                <a16:creationId xmlns:a16="http://schemas.microsoft.com/office/drawing/2014/main" id="{E757CB3B-5E93-9744-AE6B-31FE59DE230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57788"/>
          <a:stretch/>
        </p:blipFill>
        <p:spPr>
          <a:xfrm>
            <a:off x="6683248" y="2263662"/>
            <a:ext cx="3707847" cy="1565141"/>
          </a:xfrm>
          <a:prstGeom prst="rect">
            <a:avLst/>
          </a:prstGeom>
        </p:spPr>
      </p:pic>
      <p:sp>
        <p:nvSpPr>
          <p:cNvPr id="23" name="Right Arrow 22">
            <a:extLst>
              <a:ext uri="{FF2B5EF4-FFF2-40B4-BE49-F238E27FC236}">
                <a16:creationId xmlns:a16="http://schemas.microsoft.com/office/drawing/2014/main" id="{DE32F2F5-59BD-0746-9D31-2E7A09D656B9}"/>
              </a:ext>
            </a:extLst>
          </p:cNvPr>
          <p:cNvSpPr/>
          <p:nvPr/>
        </p:nvSpPr>
        <p:spPr>
          <a:xfrm rot="19057167">
            <a:off x="2142934" y="3341805"/>
            <a:ext cx="4629467" cy="809474"/>
          </a:xfrm>
          <a:prstGeom prst="rightArrow">
            <a:avLst/>
          </a:prstGeom>
          <a:gradFill flip="none" rotWithShape="1">
            <a:gsLst>
              <a:gs pos="34000">
                <a:schemeClr val="accent3"/>
              </a:gs>
              <a:gs pos="100000">
                <a:srgbClr val="FF0000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20E02A42-2923-6A4A-BE5A-805D3253F3D6}"/>
              </a:ext>
            </a:extLst>
          </p:cNvPr>
          <p:cNvSpPr/>
          <p:nvPr/>
        </p:nvSpPr>
        <p:spPr>
          <a:xfrm>
            <a:off x="9293629" y="2373025"/>
            <a:ext cx="2663166" cy="2624796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 descr="Mountains">
            <a:extLst>
              <a:ext uri="{FF2B5EF4-FFF2-40B4-BE49-F238E27FC236}">
                <a16:creationId xmlns:a16="http://schemas.microsoft.com/office/drawing/2014/main" id="{20A23EAA-F691-6943-B135-CA4E83B0467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-477" t="-5563" r="37735" b="5563"/>
          <a:stretch/>
        </p:blipFill>
        <p:spPr>
          <a:xfrm>
            <a:off x="7780713" y="176435"/>
            <a:ext cx="4411287" cy="7890025"/>
          </a:xfrm>
          <a:prstGeom prst="rect">
            <a:avLst/>
          </a:prstGeom>
        </p:spPr>
      </p:pic>
      <p:pic>
        <p:nvPicPr>
          <p:cNvPr id="11" name="Graphic 10" descr="Mountains">
            <a:extLst>
              <a:ext uri="{FF2B5EF4-FFF2-40B4-BE49-F238E27FC236}">
                <a16:creationId xmlns:a16="http://schemas.microsoft.com/office/drawing/2014/main" id="{4D7E8942-934E-9D4A-9041-6BB92B31856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-477" t="-5563" r="60277" b="5563"/>
          <a:stretch/>
        </p:blipFill>
        <p:spPr>
          <a:xfrm>
            <a:off x="7780714" y="186481"/>
            <a:ext cx="2826326" cy="7890025"/>
          </a:xfrm>
          <a:prstGeom prst="rect">
            <a:avLst/>
          </a:prstGeom>
        </p:spPr>
      </p:pic>
      <p:pic>
        <p:nvPicPr>
          <p:cNvPr id="13" name="Graphic 12" descr="Mountains">
            <a:extLst>
              <a:ext uri="{FF2B5EF4-FFF2-40B4-BE49-F238E27FC236}">
                <a16:creationId xmlns:a16="http://schemas.microsoft.com/office/drawing/2014/main" id="{6FD206B5-ECE6-A340-B974-EC19834178E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39456" t="-5563" r="37735" b="5563"/>
          <a:stretch/>
        </p:blipFill>
        <p:spPr>
          <a:xfrm>
            <a:off x="10607040" y="185745"/>
            <a:ext cx="1603701" cy="789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31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/>
          <a:lstStyle/>
          <a:p>
            <a:r>
              <a:rPr lang="en-US" sz="4000" dirty="0"/>
              <a:t>4. Draw a diagram showing the vertical layers of plants in a tropical rainforest. Label them.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984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/>
          <a:lstStyle/>
          <a:p>
            <a:r>
              <a:rPr lang="en-US" sz="5000" dirty="0"/>
              <a:t>1. Describe a rainforest.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158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5DC266-EDE5-F949-A4E1-D792D3D6E9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509958" y="73843"/>
            <a:ext cx="4571400" cy="671031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190042-959C-3A4F-9AD9-6264ED7D8FE5}"/>
              </a:ext>
            </a:extLst>
          </p:cNvPr>
          <p:cNvSpPr txBox="1"/>
          <p:nvPr/>
        </p:nvSpPr>
        <p:spPr>
          <a:xfrm>
            <a:off x="1018277" y="5727430"/>
            <a:ext cx="57522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Forest Floor:</a:t>
            </a:r>
          </a:p>
          <a:p>
            <a:r>
              <a:rPr lang="en-US" sz="2000" dirty="0"/>
              <a:t>	Consists of small plants and shrubs. 	</a:t>
            </a:r>
          </a:p>
          <a:p>
            <a:r>
              <a:rPr lang="en-US" sz="2000" dirty="0"/>
              <a:t>	Not much sunlight.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EC64DD-8575-4F42-927D-4FCDF5D69E4A}"/>
              </a:ext>
            </a:extLst>
          </p:cNvPr>
          <p:cNvCxnSpPr/>
          <p:nvPr/>
        </p:nvCxnSpPr>
        <p:spPr>
          <a:xfrm>
            <a:off x="1572458" y="5686365"/>
            <a:ext cx="529045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6797455-8C5A-334D-89F9-11E64BF26A1E}"/>
              </a:ext>
            </a:extLst>
          </p:cNvPr>
          <p:cNvSpPr txBox="1"/>
          <p:nvPr/>
        </p:nvSpPr>
        <p:spPr>
          <a:xfrm>
            <a:off x="1018278" y="3887375"/>
            <a:ext cx="57522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Understory:</a:t>
            </a:r>
          </a:p>
          <a:p>
            <a:r>
              <a:rPr lang="en-US" sz="2000" dirty="0"/>
              <a:t>	Consists of small shrubs, vines, and </a:t>
            </a:r>
          </a:p>
          <a:p>
            <a:r>
              <a:rPr lang="en-US" sz="2000" dirty="0"/>
              <a:t>		large-leafed plants. </a:t>
            </a:r>
          </a:p>
          <a:p>
            <a:r>
              <a:rPr lang="en-US" sz="2000" dirty="0"/>
              <a:t>	Rarely taller than 10 to 12 feet tall.</a:t>
            </a:r>
          </a:p>
          <a:p>
            <a:r>
              <a:rPr lang="en-US" sz="2000" dirty="0"/>
              <a:t>	High humidity because of the canopy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E0212E3-916D-8E41-A013-B2359AE6D6D7}"/>
              </a:ext>
            </a:extLst>
          </p:cNvPr>
          <p:cNvCxnSpPr/>
          <p:nvPr/>
        </p:nvCxnSpPr>
        <p:spPr>
          <a:xfrm>
            <a:off x="1572457" y="3691914"/>
            <a:ext cx="529045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3658A3-2A55-DD46-B256-A8C65D2CAEB6}"/>
              </a:ext>
            </a:extLst>
          </p:cNvPr>
          <p:cNvCxnSpPr/>
          <p:nvPr/>
        </p:nvCxnSpPr>
        <p:spPr>
          <a:xfrm>
            <a:off x="1566481" y="2003561"/>
            <a:ext cx="529045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409A1FC-157B-6549-99DF-E21FA804D47A}"/>
              </a:ext>
            </a:extLst>
          </p:cNvPr>
          <p:cNvCxnSpPr/>
          <p:nvPr/>
        </p:nvCxnSpPr>
        <p:spPr>
          <a:xfrm>
            <a:off x="1564066" y="132062"/>
            <a:ext cx="529045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89AD540-9B9D-2249-8653-D84D63A2D452}"/>
              </a:ext>
            </a:extLst>
          </p:cNvPr>
          <p:cNvCxnSpPr/>
          <p:nvPr/>
        </p:nvCxnSpPr>
        <p:spPr>
          <a:xfrm>
            <a:off x="1572456" y="6747136"/>
            <a:ext cx="529045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2EC51C1-711F-664A-8619-6330DF27888B}"/>
              </a:ext>
            </a:extLst>
          </p:cNvPr>
          <p:cNvSpPr txBox="1"/>
          <p:nvPr/>
        </p:nvSpPr>
        <p:spPr>
          <a:xfrm>
            <a:off x="1018278" y="2020412"/>
            <a:ext cx="57522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Canopy:</a:t>
            </a:r>
          </a:p>
          <a:p>
            <a:r>
              <a:rPr lang="en-US" sz="2000" dirty="0"/>
              <a:t>	Tall trees that block most of the sunlight </a:t>
            </a:r>
          </a:p>
          <a:p>
            <a:r>
              <a:rPr lang="en-US" sz="2000" dirty="0"/>
              <a:t>		from reaching the forest floor. </a:t>
            </a:r>
          </a:p>
          <a:p>
            <a:r>
              <a:rPr lang="en-US" sz="2000" dirty="0"/>
              <a:t>	Most dense and diverse layer</a:t>
            </a:r>
          </a:p>
          <a:p>
            <a:r>
              <a:rPr lang="en-US" sz="2000" dirty="0"/>
              <a:t>	Between 100 and 150 ft. (30-45m) tall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496333-3CBF-E946-9C23-0ED40C695BA9}"/>
              </a:ext>
            </a:extLst>
          </p:cNvPr>
          <p:cNvSpPr txBox="1"/>
          <p:nvPr/>
        </p:nvSpPr>
        <p:spPr>
          <a:xfrm>
            <a:off x="1018279" y="100575"/>
            <a:ext cx="57522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Emergent Layer:</a:t>
            </a:r>
          </a:p>
          <a:p>
            <a:r>
              <a:rPr lang="en-US" sz="2000" dirty="0"/>
              <a:t>	Extra-tall trees that grow higher than the 			surrounding trees. </a:t>
            </a:r>
          </a:p>
          <a:p>
            <a:r>
              <a:rPr lang="en-US" sz="2000" dirty="0"/>
              <a:t>	Comparatively sparse layer</a:t>
            </a:r>
          </a:p>
          <a:p>
            <a:r>
              <a:rPr lang="en-US" sz="2000" dirty="0"/>
              <a:t>	Upward of 150 ft. (45m) tall</a:t>
            </a:r>
          </a:p>
        </p:txBody>
      </p:sp>
    </p:spTree>
    <p:extLst>
      <p:ext uri="{BB962C8B-B14F-4D97-AF65-F5344CB8AC3E}">
        <p14:creationId xmlns:p14="http://schemas.microsoft.com/office/powerpoint/2010/main" val="136961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/>
          <a:lstStyle/>
          <a:p>
            <a:r>
              <a:rPr lang="en-US" sz="4000" dirty="0"/>
              <a:t>5. Describe, draw, or use a hands-on demonstration to show how rainforests regenerate (replace lost or injured living organisms).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410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own Arrow 31">
            <a:extLst>
              <a:ext uri="{FF2B5EF4-FFF2-40B4-BE49-F238E27FC236}">
                <a16:creationId xmlns:a16="http://schemas.microsoft.com/office/drawing/2014/main" id="{76F51720-8EE6-6245-B3E3-44531775B6C6}"/>
              </a:ext>
            </a:extLst>
          </p:cNvPr>
          <p:cNvSpPr/>
          <p:nvPr/>
        </p:nvSpPr>
        <p:spPr>
          <a:xfrm>
            <a:off x="6811209" y="1596600"/>
            <a:ext cx="639183" cy="76439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Graphic 28" descr="Deciduous tree">
            <a:extLst>
              <a:ext uri="{FF2B5EF4-FFF2-40B4-BE49-F238E27FC236}">
                <a16:creationId xmlns:a16="http://schemas.microsoft.com/office/drawing/2014/main" id="{4BF40E76-6E50-1D47-9271-F345FF329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8463" y="-168122"/>
            <a:ext cx="3739664" cy="3739664"/>
          </a:xfrm>
          <a:prstGeom prst="rect">
            <a:avLst/>
          </a:prstGeom>
        </p:spPr>
      </p:pic>
      <p:pic>
        <p:nvPicPr>
          <p:cNvPr id="8" name="Graphic 7" descr="Deciduous tree">
            <a:extLst>
              <a:ext uri="{FF2B5EF4-FFF2-40B4-BE49-F238E27FC236}">
                <a16:creationId xmlns:a16="http://schemas.microsoft.com/office/drawing/2014/main" id="{B72EAAD2-6A10-6940-8CE8-F992924DFD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577" y="2197010"/>
            <a:ext cx="3739664" cy="3739664"/>
          </a:xfrm>
          <a:prstGeom prst="rect">
            <a:avLst/>
          </a:prstGeom>
        </p:spPr>
      </p:pic>
      <p:pic>
        <p:nvPicPr>
          <p:cNvPr id="13" name="Graphic 12" descr="Deciduous tree">
            <a:extLst>
              <a:ext uri="{FF2B5EF4-FFF2-40B4-BE49-F238E27FC236}">
                <a16:creationId xmlns:a16="http://schemas.microsoft.com/office/drawing/2014/main" id="{38F20224-CCAB-AA45-9ED3-A3DBE7C219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8670" y="2273210"/>
            <a:ext cx="3739664" cy="3739664"/>
          </a:xfrm>
          <a:prstGeom prst="rect">
            <a:avLst/>
          </a:prstGeom>
        </p:spPr>
      </p:pic>
      <p:pic>
        <p:nvPicPr>
          <p:cNvPr id="14" name="Graphic 13" descr="Deciduous tree">
            <a:extLst>
              <a:ext uri="{FF2B5EF4-FFF2-40B4-BE49-F238E27FC236}">
                <a16:creationId xmlns:a16="http://schemas.microsoft.com/office/drawing/2014/main" id="{6EA7FE61-F6B5-C144-A283-9415FDF2F2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32348" y="2176228"/>
            <a:ext cx="3739664" cy="3739664"/>
          </a:xfrm>
          <a:prstGeom prst="rect">
            <a:avLst/>
          </a:prstGeom>
        </p:spPr>
      </p:pic>
      <p:pic>
        <p:nvPicPr>
          <p:cNvPr id="15" name="Graphic 14" descr="Deciduous tree">
            <a:extLst>
              <a:ext uri="{FF2B5EF4-FFF2-40B4-BE49-F238E27FC236}">
                <a16:creationId xmlns:a16="http://schemas.microsoft.com/office/drawing/2014/main" id="{206C3F73-1011-5A42-A1AF-6ACA6E32D0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4366" y="2332092"/>
            <a:ext cx="3739664" cy="3739664"/>
          </a:xfrm>
          <a:prstGeom prst="rect">
            <a:avLst/>
          </a:prstGeom>
        </p:spPr>
      </p:pic>
      <p:pic>
        <p:nvPicPr>
          <p:cNvPr id="16" name="Graphic 15" descr="Deciduous tree">
            <a:extLst>
              <a:ext uri="{FF2B5EF4-FFF2-40B4-BE49-F238E27FC236}">
                <a16:creationId xmlns:a16="http://schemas.microsoft.com/office/drawing/2014/main" id="{BC6941A2-9C79-544E-95BB-E41E515100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94534" y="2214328"/>
            <a:ext cx="3739664" cy="3739664"/>
          </a:xfrm>
          <a:prstGeom prst="rect">
            <a:avLst/>
          </a:prstGeom>
        </p:spPr>
      </p:pic>
      <p:pic>
        <p:nvPicPr>
          <p:cNvPr id="19" name="Graphic 18" descr="Plant">
            <a:extLst>
              <a:ext uri="{FF2B5EF4-FFF2-40B4-BE49-F238E27FC236}">
                <a16:creationId xmlns:a16="http://schemas.microsoft.com/office/drawing/2014/main" id="{5E8482AA-27BD-B146-85D7-46EE33D758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36637" y="5157356"/>
            <a:ext cx="914400" cy="914400"/>
          </a:xfrm>
          <a:prstGeom prst="rect">
            <a:avLst/>
          </a:prstGeom>
        </p:spPr>
      </p:pic>
      <p:pic>
        <p:nvPicPr>
          <p:cNvPr id="20" name="Graphic 19" descr="Plant">
            <a:extLst>
              <a:ext uri="{FF2B5EF4-FFF2-40B4-BE49-F238E27FC236}">
                <a16:creationId xmlns:a16="http://schemas.microsoft.com/office/drawing/2014/main" id="{28B73C4C-5370-934C-9DB3-BB57DECA8C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93140" y="5275120"/>
            <a:ext cx="914400" cy="914400"/>
          </a:xfrm>
          <a:prstGeom prst="rect">
            <a:avLst/>
          </a:prstGeom>
        </p:spPr>
      </p:pic>
      <p:pic>
        <p:nvPicPr>
          <p:cNvPr id="21" name="Graphic 20" descr="Plant">
            <a:extLst>
              <a:ext uri="{FF2B5EF4-FFF2-40B4-BE49-F238E27FC236}">
                <a16:creationId xmlns:a16="http://schemas.microsoft.com/office/drawing/2014/main" id="{D4241398-3CF8-7A43-8E8C-149809CE11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36532" y="5534892"/>
            <a:ext cx="914400" cy="914400"/>
          </a:xfrm>
          <a:prstGeom prst="rect">
            <a:avLst/>
          </a:prstGeom>
        </p:spPr>
      </p:pic>
      <p:pic>
        <p:nvPicPr>
          <p:cNvPr id="22" name="Graphic 21" descr="Plant">
            <a:extLst>
              <a:ext uri="{FF2B5EF4-FFF2-40B4-BE49-F238E27FC236}">
                <a16:creationId xmlns:a16="http://schemas.microsoft.com/office/drawing/2014/main" id="{B29557F8-0A9C-554E-884D-4ED2EE966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81317" y="5488135"/>
            <a:ext cx="914400" cy="914400"/>
          </a:xfrm>
          <a:prstGeom prst="rect">
            <a:avLst/>
          </a:prstGeom>
        </p:spPr>
      </p:pic>
      <p:pic>
        <p:nvPicPr>
          <p:cNvPr id="23" name="Graphic 22" descr="Plant">
            <a:extLst>
              <a:ext uri="{FF2B5EF4-FFF2-40B4-BE49-F238E27FC236}">
                <a16:creationId xmlns:a16="http://schemas.microsoft.com/office/drawing/2014/main" id="{288D5E1F-3F63-DD4C-A90C-4CBA48D9E5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02426" y="5496792"/>
            <a:ext cx="914400" cy="914400"/>
          </a:xfrm>
          <a:prstGeom prst="rect">
            <a:avLst/>
          </a:prstGeom>
        </p:spPr>
      </p:pic>
      <p:pic>
        <p:nvPicPr>
          <p:cNvPr id="24" name="Graphic 23" descr="Plant">
            <a:extLst>
              <a:ext uri="{FF2B5EF4-FFF2-40B4-BE49-F238E27FC236}">
                <a16:creationId xmlns:a16="http://schemas.microsoft.com/office/drawing/2014/main" id="{BD450504-FEBC-0D48-8A5C-4264CB78B8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77222" y="5614556"/>
            <a:ext cx="914400" cy="914400"/>
          </a:xfrm>
          <a:prstGeom prst="rect">
            <a:avLst/>
          </a:prstGeom>
        </p:spPr>
      </p:pic>
      <p:pic>
        <p:nvPicPr>
          <p:cNvPr id="25" name="Graphic 24" descr="Plant">
            <a:extLst>
              <a:ext uri="{FF2B5EF4-FFF2-40B4-BE49-F238E27FC236}">
                <a16:creationId xmlns:a16="http://schemas.microsoft.com/office/drawing/2014/main" id="{CB0B1E25-4CD2-C34F-A057-09CC9DF7CA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81205" y="5488135"/>
            <a:ext cx="914400" cy="914400"/>
          </a:xfrm>
          <a:prstGeom prst="rect">
            <a:avLst/>
          </a:prstGeom>
        </p:spPr>
      </p:pic>
      <p:pic>
        <p:nvPicPr>
          <p:cNvPr id="27" name="Graphic 26" descr="Plant">
            <a:extLst>
              <a:ext uri="{FF2B5EF4-FFF2-40B4-BE49-F238E27FC236}">
                <a16:creationId xmlns:a16="http://schemas.microsoft.com/office/drawing/2014/main" id="{1CDF60D5-26E2-DF4C-BCB1-141759ED80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94237" y="5437913"/>
            <a:ext cx="914400" cy="914400"/>
          </a:xfrm>
          <a:prstGeom prst="rect">
            <a:avLst/>
          </a:prstGeom>
        </p:spPr>
      </p:pic>
      <p:pic>
        <p:nvPicPr>
          <p:cNvPr id="28" name="Graphic 27" descr="Plant">
            <a:extLst>
              <a:ext uri="{FF2B5EF4-FFF2-40B4-BE49-F238E27FC236}">
                <a16:creationId xmlns:a16="http://schemas.microsoft.com/office/drawing/2014/main" id="{CDB94E74-4CB7-8047-9078-56A5835FA7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8800" y="5555674"/>
            <a:ext cx="914400" cy="914400"/>
          </a:xfrm>
          <a:prstGeom prst="rect">
            <a:avLst/>
          </a:prstGeom>
        </p:spPr>
      </p:pic>
      <p:pic>
        <p:nvPicPr>
          <p:cNvPr id="31" name="Graphic 30" descr="Sun">
            <a:extLst>
              <a:ext uri="{FF2B5EF4-FFF2-40B4-BE49-F238E27FC236}">
                <a16:creationId xmlns:a16="http://schemas.microsoft.com/office/drawing/2014/main" id="{E7D59D28-D4AB-4149-BEDF-9C906D9B9F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87998" y="567901"/>
            <a:ext cx="914400" cy="914400"/>
          </a:xfrm>
          <a:prstGeom prst="rect">
            <a:avLst/>
          </a:prstGeom>
        </p:spPr>
      </p:pic>
      <p:pic>
        <p:nvPicPr>
          <p:cNvPr id="34" name="Graphic 33" descr="Plant">
            <a:extLst>
              <a:ext uri="{FF2B5EF4-FFF2-40B4-BE49-F238E27FC236}">
                <a16:creationId xmlns:a16="http://schemas.microsoft.com/office/drawing/2014/main" id="{6EC96DF1-0385-B04B-A792-1FFADD5D70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38611" y="54379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64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repeatCount="4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4074 " pathEditMode="relative" ptsTypes="AA">
                                      <p:cBhvr>
                                        <p:cTn id="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own Arrow 31">
            <a:extLst>
              <a:ext uri="{FF2B5EF4-FFF2-40B4-BE49-F238E27FC236}">
                <a16:creationId xmlns:a16="http://schemas.microsoft.com/office/drawing/2014/main" id="{76F51720-8EE6-6245-B3E3-44531775B6C6}"/>
              </a:ext>
            </a:extLst>
          </p:cNvPr>
          <p:cNvSpPr/>
          <p:nvPr/>
        </p:nvSpPr>
        <p:spPr>
          <a:xfrm>
            <a:off x="6811209" y="1596600"/>
            <a:ext cx="639183" cy="76439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Graphic 28" descr="Deciduous tree">
            <a:extLst>
              <a:ext uri="{FF2B5EF4-FFF2-40B4-BE49-F238E27FC236}">
                <a16:creationId xmlns:a16="http://schemas.microsoft.com/office/drawing/2014/main" id="{4BF40E76-6E50-1D47-9271-F345FF329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8463" y="-168122"/>
            <a:ext cx="3739664" cy="3739664"/>
          </a:xfrm>
          <a:prstGeom prst="rect">
            <a:avLst/>
          </a:prstGeom>
        </p:spPr>
      </p:pic>
      <p:pic>
        <p:nvPicPr>
          <p:cNvPr id="8" name="Graphic 7" descr="Deciduous tree">
            <a:extLst>
              <a:ext uri="{FF2B5EF4-FFF2-40B4-BE49-F238E27FC236}">
                <a16:creationId xmlns:a16="http://schemas.microsoft.com/office/drawing/2014/main" id="{B72EAAD2-6A10-6940-8CE8-F992924DFD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577" y="2197010"/>
            <a:ext cx="3739664" cy="3739664"/>
          </a:xfrm>
          <a:prstGeom prst="rect">
            <a:avLst/>
          </a:prstGeom>
        </p:spPr>
      </p:pic>
      <p:pic>
        <p:nvPicPr>
          <p:cNvPr id="13" name="Graphic 12" descr="Deciduous tree">
            <a:extLst>
              <a:ext uri="{FF2B5EF4-FFF2-40B4-BE49-F238E27FC236}">
                <a16:creationId xmlns:a16="http://schemas.microsoft.com/office/drawing/2014/main" id="{38F20224-CCAB-AA45-9ED3-A3DBE7C219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8670" y="2273210"/>
            <a:ext cx="3739664" cy="3739664"/>
          </a:xfrm>
          <a:prstGeom prst="rect">
            <a:avLst/>
          </a:prstGeom>
        </p:spPr>
      </p:pic>
      <p:pic>
        <p:nvPicPr>
          <p:cNvPr id="14" name="Graphic 13" descr="Deciduous tree">
            <a:extLst>
              <a:ext uri="{FF2B5EF4-FFF2-40B4-BE49-F238E27FC236}">
                <a16:creationId xmlns:a16="http://schemas.microsoft.com/office/drawing/2014/main" id="{6EA7FE61-F6B5-C144-A283-9415FDF2F2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32348" y="2176228"/>
            <a:ext cx="3739664" cy="3739664"/>
          </a:xfrm>
          <a:prstGeom prst="rect">
            <a:avLst/>
          </a:prstGeom>
        </p:spPr>
      </p:pic>
      <p:pic>
        <p:nvPicPr>
          <p:cNvPr id="15" name="Graphic 14" descr="Deciduous tree">
            <a:extLst>
              <a:ext uri="{FF2B5EF4-FFF2-40B4-BE49-F238E27FC236}">
                <a16:creationId xmlns:a16="http://schemas.microsoft.com/office/drawing/2014/main" id="{206C3F73-1011-5A42-A1AF-6ACA6E32D0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4366" y="2332092"/>
            <a:ext cx="3739664" cy="3739664"/>
          </a:xfrm>
          <a:prstGeom prst="rect">
            <a:avLst/>
          </a:prstGeom>
        </p:spPr>
      </p:pic>
      <p:pic>
        <p:nvPicPr>
          <p:cNvPr id="16" name="Graphic 15" descr="Deciduous tree">
            <a:extLst>
              <a:ext uri="{FF2B5EF4-FFF2-40B4-BE49-F238E27FC236}">
                <a16:creationId xmlns:a16="http://schemas.microsoft.com/office/drawing/2014/main" id="{BC6941A2-9C79-544E-95BB-E41E515100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94534" y="2214328"/>
            <a:ext cx="3739664" cy="3739664"/>
          </a:xfrm>
          <a:prstGeom prst="rect">
            <a:avLst/>
          </a:prstGeom>
        </p:spPr>
      </p:pic>
      <p:pic>
        <p:nvPicPr>
          <p:cNvPr id="19" name="Graphic 18" descr="Plant">
            <a:extLst>
              <a:ext uri="{FF2B5EF4-FFF2-40B4-BE49-F238E27FC236}">
                <a16:creationId xmlns:a16="http://schemas.microsoft.com/office/drawing/2014/main" id="{5E8482AA-27BD-B146-85D7-46EE33D758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36637" y="5157356"/>
            <a:ext cx="914400" cy="914400"/>
          </a:xfrm>
          <a:prstGeom prst="rect">
            <a:avLst/>
          </a:prstGeom>
        </p:spPr>
      </p:pic>
      <p:pic>
        <p:nvPicPr>
          <p:cNvPr id="20" name="Graphic 19" descr="Plant">
            <a:extLst>
              <a:ext uri="{FF2B5EF4-FFF2-40B4-BE49-F238E27FC236}">
                <a16:creationId xmlns:a16="http://schemas.microsoft.com/office/drawing/2014/main" id="{28B73C4C-5370-934C-9DB3-BB57DECA8C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93140" y="5275120"/>
            <a:ext cx="914400" cy="914400"/>
          </a:xfrm>
          <a:prstGeom prst="rect">
            <a:avLst/>
          </a:prstGeom>
        </p:spPr>
      </p:pic>
      <p:pic>
        <p:nvPicPr>
          <p:cNvPr id="21" name="Graphic 20" descr="Plant">
            <a:extLst>
              <a:ext uri="{FF2B5EF4-FFF2-40B4-BE49-F238E27FC236}">
                <a16:creationId xmlns:a16="http://schemas.microsoft.com/office/drawing/2014/main" id="{D4241398-3CF8-7A43-8E8C-149809CE11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36532" y="5534892"/>
            <a:ext cx="914400" cy="914400"/>
          </a:xfrm>
          <a:prstGeom prst="rect">
            <a:avLst/>
          </a:prstGeom>
        </p:spPr>
      </p:pic>
      <p:pic>
        <p:nvPicPr>
          <p:cNvPr id="22" name="Graphic 21" descr="Plant">
            <a:extLst>
              <a:ext uri="{FF2B5EF4-FFF2-40B4-BE49-F238E27FC236}">
                <a16:creationId xmlns:a16="http://schemas.microsoft.com/office/drawing/2014/main" id="{B29557F8-0A9C-554E-884D-4ED2EE966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81317" y="5488135"/>
            <a:ext cx="914400" cy="914400"/>
          </a:xfrm>
          <a:prstGeom prst="rect">
            <a:avLst/>
          </a:prstGeom>
        </p:spPr>
      </p:pic>
      <p:pic>
        <p:nvPicPr>
          <p:cNvPr id="23" name="Graphic 22" descr="Plant">
            <a:extLst>
              <a:ext uri="{FF2B5EF4-FFF2-40B4-BE49-F238E27FC236}">
                <a16:creationId xmlns:a16="http://schemas.microsoft.com/office/drawing/2014/main" id="{288D5E1F-3F63-DD4C-A90C-4CBA48D9E5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02426" y="5496792"/>
            <a:ext cx="914400" cy="914400"/>
          </a:xfrm>
          <a:prstGeom prst="rect">
            <a:avLst/>
          </a:prstGeom>
        </p:spPr>
      </p:pic>
      <p:pic>
        <p:nvPicPr>
          <p:cNvPr id="24" name="Graphic 23" descr="Plant">
            <a:extLst>
              <a:ext uri="{FF2B5EF4-FFF2-40B4-BE49-F238E27FC236}">
                <a16:creationId xmlns:a16="http://schemas.microsoft.com/office/drawing/2014/main" id="{BD450504-FEBC-0D48-8A5C-4264CB78B8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77222" y="5614556"/>
            <a:ext cx="914400" cy="914400"/>
          </a:xfrm>
          <a:prstGeom prst="rect">
            <a:avLst/>
          </a:prstGeom>
        </p:spPr>
      </p:pic>
      <p:pic>
        <p:nvPicPr>
          <p:cNvPr id="25" name="Graphic 24" descr="Plant">
            <a:extLst>
              <a:ext uri="{FF2B5EF4-FFF2-40B4-BE49-F238E27FC236}">
                <a16:creationId xmlns:a16="http://schemas.microsoft.com/office/drawing/2014/main" id="{CB0B1E25-4CD2-C34F-A057-09CC9DF7CA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81205" y="5488135"/>
            <a:ext cx="914400" cy="914400"/>
          </a:xfrm>
          <a:prstGeom prst="rect">
            <a:avLst/>
          </a:prstGeom>
        </p:spPr>
      </p:pic>
      <p:pic>
        <p:nvPicPr>
          <p:cNvPr id="26" name="Graphic 25" descr="Plant">
            <a:extLst>
              <a:ext uri="{FF2B5EF4-FFF2-40B4-BE49-F238E27FC236}">
                <a16:creationId xmlns:a16="http://schemas.microsoft.com/office/drawing/2014/main" id="{7AB39AED-7CE4-DF43-AF5F-D192DD2C64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38611" y="5437910"/>
            <a:ext cx="914400" cy="914400"/>
          </a:xfrm>
          <a:prstGeom prst="rect">
            <a:avLst/>
          </a:prstGeom>
        </p:spPr>
      </p:pic>
      <p:pic>
        <p:nvPicPr>
          <p:cNvPr id="27" name="Graphic 26" descr="Plant">
            <a:extLst>
              <a:ext uri="{FF2B5EF4-FFF2-40B4-BE49-F238E27FC236}">
                <a16:creationId xmlns:a16="http://schemas.microsoft.com/office/drawing/2014/main" id="{1CDF60D5-26E2-DF4C-BCB1-141759ED80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94237" y="5437913"/>
            <a:ext cx="914400" cy="914400"/>
          </a:xfrm>
          <a:prstGeom prst="rect">
            <a:avLst/>
          </a:prstGeom>
        </p:spPr>
      </p:pic>
      <p:pic>
        <p:nvPicPr>
          <p:cNvPr id="28" name="Graphic 27" descr="Plant">
            <a:extLst>
              <a:ext uri="{FF2B5EF4-FFF2-40B4-BE49-F238E27FC236}">
                <a16:creationId xmlns:a16="http://schemas.microsoft.com/office/drawing/2014/main" id="{CDB94E74-4CB7-8047-9078-56A5835FA7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8800" y="5555674"/>
            <a:ext cx="914400" cy="914400"/>
          </a:xfrm>
          <a:prstGeom prst="rect">
            <a:avLst/>
          </a:prstGeom>
        </p:spPr>
      </p:pic>
      <p:pic>
        <p:nvPicPr>
          <p:cNvPr id="31" name="Graphic 30" descr="Sun">
            <a:extLst>
              <a:ext uri="{FF2B5EF4-FFF2-40B4-BE49-F238E27FC236}">
                <a16:creationId xmlns:a16="http://schemas.microsoft.com/office/drawing/2014/main" id="{E7D59D28-D4AB-4149-BEDF-9C906D9B9F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87998" y="567901"/>
            <a:ext cx="914400" cy="914400"/>
          </a:xfrm>
          <a:prstGeom prst="rect">
            <a:avLst/>
          </a:prstGeom>
        </p:spPr>
      </p:pic>
      <p:pic>
        <p:nvPicPr>
          <p:cNvPr id="5" name="Graphic 4" descr="Leaf">
            <a:extLst>
              <a:ext uri="{FF2B5EF4-FFF2-40B4-BE49-F238E27FC236}">
                <a16:creationId xmlns:a16="http://schemas.microsoft.com/office/drawing/2014/main" id="{D90E3CA4-9E78-5145-9AD5-2CD77879FC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070251">
            <a:off x="6991958" y="5997224"/>
            <a:ext cx="914400" cy="914400"/>
          </a:xfrm>
          <a:prstGeom prst="rect">
            <a:avLst/>
          </a:prstGeom>
        </p:spPr>
      </p:pic>
      <p:pic>
        <p:nvPicPr>
          <p:cNvPr id="30" name="Graphic 29" descr="Leaf">
            <a:extLst>
              <a:ext uri="{FF2B5EF4-FFF2-40B4-BE49-F238E27FC236}">
                <a16:creationId xmlns:a16="http://schemas.microsoft.com/office/drawing/2014/main" id="{16A88AE2-82B0-194C-B3BC-14B39ADF53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1857370">
            <a:off x="6354438" y="6064304"/>
            <a:ext cx="914400" cy="914400"/>
          </a:xfrm>
          <a:prstGeom prst="rect">
            <a:avLst/>
          </a:prstGeom>
        </p:spPr>
      </p:pic>
      <p:pic>
        <p:nvPicPr>
          <p:cNvPr id="33" name="Graphic 32" descr="Leaf">
            <a:extLst>
              <a:ext uri="{FF2B5EF4-FFF2-40B4-BE49-F238E27FC236}">
                <a16:creationId xmlns:a16="http://schemas.microsoft.com/office/drawing/2014/main" id="{E005B362-65FE-F540-A11A-E26FAE8E64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078129">
            <a:off x="7537579" y="60143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4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4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0.00039 0.4701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/>
          <a:lstStyle/>
          <a:p>
            <a:r>
              <a:rPr lang="en-US" sz="4000" dirty="0"/>
              <a:t>6. Be able to identify five birds that live in the tropical rainforest.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093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99BF18-0CDA-8145-97A2-EC3EC60C1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5715" y="0"/>
            <a:ext cx="4560570" cy="6858000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F43E2167-2F06-2444-BDC9-1B09D5EB287F}"/>
              </a:ext>
            </a:extLst>
          </p:cNvPr>
          <p:cNvSpPr/>
          <p:nvPr/>
        </p:nvSpPr>
        <p:spPr>
          <a:xfrm>
            <a:off x="3815715" y="0"/>
            <a:ext cx="3061854" cy="2964872"/>
          </a:xfrm>
          <a:prstGeom prst="frame">
            <a:avLst>
              <a:gd name="adj1" fmla="val 18327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8DDDE4-DA54-634E-B690-A54C122B6B04}"/>
              </a:ext>
            </a:extLst>
          </p:cNvPr>
          <p:cNvSpPr/>
          <p:nvPr/>
        </p:nvSpPr>
        <p:spPr>
          <a:xfrm>
            <a:off x="6580909" y="0"/>
            <a:ext cx="1795376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8554D3-B9D7-964D-91B8-E874FB0E1E4E}"/>
              </a:ext>
            </a:extLst>
          </p:cNvPr>
          <p:cNvSpPr/>
          <p:nvPr/>
        </p:nvSpPr>
        <p:spPr>
          <a:xfrm>
            <a:off x="3815715" y="2673928"/>
            <a:ext cx="2876030" cy="4184072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6461AF-90C4-E14F-B8E2-D7B0B41CA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5715" y="0"/>
            <a:ext cx="456057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C0A553-1529-A64F-9E2B-9697A6AF75D0}"/>
              </a:ext>
            </a:extLst>
          </p:cNvPr>
          <p:cNvSpPr txBox="1"/>
          <p:nvPr/>
        </p:nvSpPr>
        <p:spPr>
          <a:xfrm>
            <a:off x="1202919" y="6376124"/>
            <a:ext cx="2426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Scarlet Macaw</a:t>
            </a:r>
          </a:p>
        </p:txBody>
      </p:sp>
    </p:spTree>
    <p:extLst>
      <p:ext uri="{BB962C8B-B14F-4D97-AF65-F5344CB8AC3E}">
        <p14:creationId xmlns:p14="http://schemas.microsoft.com/office/powerpoint/2010/main" val="189949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CB76D1-62F0-CA44-AE43-341670439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AC335500-567B-954B-8BA6-71CCA56B2439}"/>
              </a:ext>
            </a:extLst>
          </p:cNvPr>
          <p:cNvSpPr/>
          <p:nvPr/>
        </p:nvSpPr>
        <p:spPr>
          <a:xfrm>
            <a:off x="5177530" y="990600"/>
            <a:ext cx="3204469" cy="3997035"/>
          </a:xfrm>
          <a:prstGeom prst="frame">
            <a:avLst>
              <a:gd name="adj1" fmla="val 18327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D4F2A9-E656-CD4D-ACE9-843AC052F351}"/>
              </a:ext>
            </a:extLst>
          </p:cNvPr>
          <p:cNvSpPr/>
          <p:nvPr/>
        </p:nvSpPr>
        <p:spPr>
          <a:xfrm>
            <a:off x="3810000" y="0"/>
            <a:ext cx="1795376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D7C2F3-1842-0441-96AB-B5C627E1DAE9}"/>
              </a:ext>
            </a:extLst>
          </p:cNvPr>
          <p:cNvSpPr/>
          <p:nvPr/>
        </p:nvSpPr>
        <p:spPr>
          <a:xfrm>
            <a:off x="5347855" y="4655126"/>
            <a:ext cx="3034143" cy="2202873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BC4990-1103-084A-B3E2-F69935678FBD}"/>
              </a:ext>
            </a:extLst>
          </p:cNvPr>
          <p:cNvSpPr/>
          <p:nvPr/>
        </p:nvSpPr>
        <p:spPr>
          <a:xfrm>
            <a:off x="5347854" y="2"/>
            <a:ext cx="3034143" cy="119149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2AB5C-403B-BF4D-BE3D-51BA601D7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BE92C9-7E75-FC40-AC0B-81E28B3B240A}"/>
              </a:ext>
            </a:extLst>
          </p:cNvPr>
          <p:cNvSpPr txBox="1"/>
          <p:nvPr/>
        </p:nvSpPr>
        <p:spPr>
          <a:xfrm>
            <a:off x="984741" y="6418328"/>
            <a:ext cx="2812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African Grey Parrot</a:t>
            </a:r>
          </a:p>
        </p:txBody>
      </p:sp>
    </p:spTree>
    <p:extLst>
      <p:ext uri="{BB962C8B-B14F-4D97-AF65-F5344CB8AC3E}">
        <p14:creationId xmlns:p14="http://schemas.microsoft.com/office/powerpoint/2010/main" val="418304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FD0D03-3CDD-8F43-8663-9946A1173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889000"/>
            <a:ext cx="7620000" cy="5080000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484C4ED2-A639-8F41-BE2E-A210C1E9D22E}"/>
              </a:ext>
            </a:extLst>
          </p:cNvPr>
          <p:cNvSpPr/>
          <p:nvPr/>
        </p:nvSpPr>
        <p:spPr>
          <a:xfrm>
            <a:off x="4565073" y="1521693"/>
            <a:ext cx="3061854" cy="4047834"/>
          </a:xfrm>
          <a:prstGeom prst="frame">
            <a:avLst>
              <a:gd name="adj1" fmla="val 18327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CC7B15-44AA-F14C-8CA6-74F1AFACE547}"/>
              </a:ext>
            </a:extLst>
          </p:cNvPr>
          <p:cNvSpPr/>
          <p:nvPr/>
        </p:nvSpPr>
        <p:spPr>
          <a:xfrm>
            <a:off x="7038109" y="889000"/>
            <a:ext cx="2867891" cy="5080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EDC23E-7324-2049-BCF6-C8FEA3DA4A1F}"/>
              </a:ext>
            </a:extLst>
          </p:cNvPr>
          <p:cNvSpPr txBox="1"/>
          <p:nvPr/>
        </p:nvSpPr>
        <p:spPr>
          <a:xfrm>
            <a:off x="1216987" y="6390194"/>
            <a:ext cx="31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Yellow-Billed Hornbill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82A876-891B-F748-A8C5-044F7C11654C}"/>
              </a:ext>
            </a:extLst>
          </p:cNvPr>
          <p:cNvSpPr/>
          <p:nvPr/>
        </p:nvSpPr>
        <p:spPr>
          <a:xfrm>
            <a:off x="2286000" y="889000"/>
            <a:ext cx="2629505" cy="5080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DA6F3F-1150-CE43-B7E0-14E5F4EC64F9}"/>
              </a:ext>
            </a:extLst>
          </p:cNvPr>
          <p:cNvSpPr/>
          <p:nvPr/>
        </p:nvSpPr>
        <p:spPr>
          <a:xfrm>
            <a:off x="4189788" y="889000"/>
            <a:ext cx="3374794" cy="1119909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31B326-C33A-B141-83E1-2748C9DF397B}"/>
              </a:ext>
            </a:extLst>
          </p:cNvPr>
          <p:cNvSpPr/>
          <p:nvPr/>
        </p:nvSpPr>
        <p:spPr>
          <a:xfrm>
            <a:off x="4189788" y="5153891"/>
            <a:ext cx="3374794" cy="81511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CE29EA-9EEB-AA42-9BCA-FD07A5115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889000"/>
            <a:ext cx="762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3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FB998BB-1A79-4047-916A-12C3CDA8F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1425" y="0"/>
            <a:ext cx="4629150" cy="6858000"/>
          </a:xfrm>
          <a:prstGeom prst="rect">
            <a:avLst/>
          </a:prstGeom>
        </p:spPr>
      </p:pic>
      <p:sp>
        <p:nvSpPr>
          <p:cNvPr id="6" name="Frame 5">
            <a:extLst>
              <a:ext uri="{FF2B5EF4-FFF2-40B4-BE49-F238E27FC236}">
                <a16:creationId xmlns:a16="http://schemas.microsoft.com/office/drawing/2014/main" id="{991FE7C3-8103-F64E-A6E5-D7155A10F90B}"/>
              </a:ext>
            </a:extLst>
          </p:cNvPr>
          <p:cNvSpPr/>
          <p:nvPr/>
        </p:nvSpPr>
        <p:spPr>
          <a:xfrm>
            <a:off x="5433493" y="0"/>
            <a:ext cx="2501958" cy="5320145"/>
          </a:xfrm>
          <a:prstGeom prst="frame">
            <a:avLst>
              <a:gd name="adj1" fmla="val 21096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30CF95-13ED-0E42-BF26-C6FD2BC856E8}"/>
              </a:ext>
            </a:extLst>
          </p:cNvPr>
          <p:cNvSpPr/>
          <p:nvPr/>
        </p:nvSpPr>
        <p:spPr>
          <a:xfrm>
            <a:off x="7620173" y="0"/>
            <a:ext cx="790402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780FE-1251-FD42-BCA1-9656176A6137}"/>
              </a:ext>
            </a:extLst>
          </p:cNvPr>
          <p:cNvSpPr/>
          <p:nvPr/>
        </p:nvSpPr>
        <p:spPr>
          <a:xfrm>
            <a:off x="3781425" y="0"/>
            <a:ext cx="1795376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B79179-04F7-D44D-9BA3-B9F363E90640}"/>
              </a:ext>
            </a:extLst>
          </p:cNvPr>
          <p:cNvSpPr/>
          <p:nvPr/>
        </p:nvSpPr>
        <p:spPr>
          <a:xfrm>
            <a:off x="4711497" y="4959926"/>
            <a:ext cx="3074757" cy="1898073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306F48-20AE-994E-AF6F-601543D1A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1425" y="0"/>
            <a:ext cx="462915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4BA329-0099-6645-A4E5-F15A3F1E563B}"/>
              </a:ext>
            </a:extLst>
          </p:cNvPr>
          <p:cNvSpPr txBox="1"/>
          <p:nvPr/>
        </p:nvSpPr>
        <p:spPr>
          <a:xfrm>
            <a:off x="1118514" y="6396334"/>
            <a:ext cx="1856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Quetzel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3798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D0B7277-3EA5-BE45-9ABD-A217C8EB9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5A30F432-CE7A-7E45-801D-0447609F4FAB}"/>
              </a:ext>
            </a:extLst>
          </p:cNvPr>
          <p:cNvSpPr/>
          <p:nvPr/>
        </p:nvSpPr>
        <p:spPr>
          <a:xfrm>
            <a:off x="3829569" y="2382981"/>
            <a:ext cx="3061854" cy="2964872"/>
          </a:xfrm>
          <a:prstGeom prst="frame">
            <a:avLst>
              <a:gd name="adj1" fmla="val 18327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C6EC93-3EA3-9D49-A30C-B501661594B6}"/>
              </a:ext>
            </a:extLst>
          </p:cNvPr>
          <p:cNvSpPr/>
          <p:nvPr/>
        </p:nvSpPr>
        <p:spPr>
          <a:xfrm>
            <a:off x="6639616" y="571500"/>
            <a:ext cx="3266384" cy="5715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A62983-7940-7040-81A7-C5BC57DD085C}"/>
              </a:ext>
            </a:extLst>
          </p:cNvPr>
          <p:cNvSpPr txBox="1"/>
          <p:nvPr/>
        </p:nvSpPr>
        <p:spPr>
          <a:xfrm>
            <a:off x="1128998" y="6396335"/>
            <a:ext cx="2314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Toco</a:t>
            </a:r>
            <a:r>
              <a:rPr lang="en-US" sz="2400" dirty="0"/>
              <a:t> Toucan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3EA92D-0CDD-634D-9B6C-9B49540AD178}"/>
              </a:ext>
            </a:extLst>
          </p:cNvPr>
          <p:cNvSpPr/>
          <p:nvPr/>
        </p:nvSpPr>
        <p:spPr>
          <a:xfrm>
            <a:off x="2286001" y="571500"/>
            <a:ext cx="1856510" cy="5715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3EC18D-E5E4-A941-88F7-9C85DED1E0DA}"/>
              </a:ext>
            </a:extLst>
          </p:cNvPr>
          <p:cNvSpPr/>
          <p:nvPr/>
        </p:nvSpPr>
        <p:spPr>
          <a:xfrm>
            <a:off x="3829569" y="571500"/>
            <a:ext cx="3208540" cy="20193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A2A59F-5726-0E4A-8F75-36E0790D5D6E}"/>
              </a:ext>
            </a:extLst>
          </p:cNvPr>
          <p:cNvSpPr/>
          <p:nvPr/>
        </p:nvSpPr>
        <p:spPr>
          <a:xfrm>
            <a:off x="3948115" y="5070764"/>
            <a:ext cx="3208540" cy="121573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A0C3E9-0728-5048-845B-0AA85ABCF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2F194CC-5580-C843-B9E1-3B84FF7B4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450514" y="3567545"/>
            <a:ext cx="4410001" cy="3205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C7770A-59F7-8844-9511-68E2668072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8749" y="3567545"/>
            <a:ext cx="4410001" cy="3205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263CD3-094E-6146-BF38-005EFBC848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8749" y="223200"/>
            <a:ext cx="4410000" cy="3205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057CDF-691B-2E40-9884-0B8D0426D8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0514" y="223200"/>
            <a:ext cx="4410000" cy="3205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818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1B7B91-223A-0E42-A0E5-495F2F3B3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7143" y="0"/>
            <a:ext cx="4572000" cy="6858000"/>
          </a:xfrm>
          <a:prstGeom prst="rect">
            <a:avLst/>
          </a:prstGeo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62279EF6-ADD8-0041-8619-3250FB6FEB2C}"/>
              </a:ext>
            </a:extLst>
          </p:cNvPr>
          <p:cNvSpPr/>
          <p:nvPr/>
        </p:nvSpPr>
        <p:spPr>
          <a:xfrm>
            <a:off x="3786362" y="2175162"/>
            <a:ext cx="3061854" cy="4017819"/>
          </a:xfrm>
          <a:prstGeom prst="frame">
            <a:avLst>
              <a:gd name="adj1" fmla="val 18327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A368E5-BE8D-3F46-8F9C-FABE92493B8F}"/>
              </a:ext>
            </a:extLst>
          </p:cNvPr>
          <p:cNvSpPr/>
          <p:nvPr/>
        </p:nvSpPr>
        <p:spPr>
          <a:xfrm>
            <a:off x="6580909" y="0"/>
            <a:ext cx="1795376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4AA034-104A-2B43-84A2-D27F1A654E65}"/>
              </a:ext>
            </a:extLst>
          </p:cNvPr>
          <p:cNvSpPr txBox="1"/>
          <p:nvPr/>
        </p:nvSpPr>
        <p:spPr>
          <a:xfrm>
            <a:off x="936005" y="5846617"/>
            <a:ext cx="2838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Greater </a:t>
            </a:r>
          </a:p>
          <a:p>
            <a:pPr algn="ctr"/>
            <a:r>
              <a:rPr lang="en-US" sz="2400" dirty="0"/>
              <a:t>Bird-Of-Paradise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CEF0C-D96B-AE4F-8F14-81BC2EA0E78F}"/>
              </a:ext>
            </a:extLst>
          </p:cNvPr>
          <p:cNvSpPr/>
          <p:nvPr/>
        </p:nvSpPr>
        <p:spPr>
          <a:xfrm>
            <a:off x="3786362" y="0"/>
            <a:ext cx="3061854" cy="239683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CCBDF6-6F30-3746-83EF-A69A4E6BF5CB}"/>
              </a:ext>
            </a:extLst>
          </p:cNvPr>
          <p:cNvSpPr/>
          <p:nvPr/>
        </p:nvSpPr>
        <p:spPr>
          <a:xfrm>
            <a:off x="3786362" y="5846617"/>
            <a:ext cx="3061854" cy="1011383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5D0315-E906-9B46-B0A0-657FD90AD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26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A4AA034-104A-2B43-84A2-D27F1A654E65}"/>
              </a:ext>
            </a:extLst>
          </p:cNvPr>
          <p:cNvSpPr txBox="1"/>
          <p:nvPr/>
        </p:nvSpPr>
        <p:spPr>
          <a:xfrm>
            <a:off x="1261371" y="6427579"/>
            <a:ext cx="3809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Wilson’s Bird-Of-Paradise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058C15-B241-C043-8402-96B0A6093A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1" y="3079130"/>
            <a:ext cx="4558146" cy="31982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C71B88-99F0-5E4C-8275-953A70ADC4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464" t="16162" r="20679" b="15758"/>
          <a:stretch/>
        </p:blipFill>
        <p:spPr>
          <a:xfrm>
            <a:off x="8222068" y="140854"/>
            <a:ext cx="3061854" cy="46689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A0D967-342E-9247-ACA5-A652E3E9D7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3734" y="140854"/>
            <a:ext cx="4090556" cy="27270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31EB5B-10A8-0249-8E65-A96FD2ACC923}"/>
              </a:ext>
            </a:extLst>
          </p:cNvPr>
          <p:cNvSpPr txBox="1"/>
          <p:nvPr/>
        </p:nvSpPr>
        <p:spPr>
          <a:xfrm>
            <a:off x="755645" y="463083"/>
            <a:ext cx="190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Emperor Bird-Of-Paradise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E49E55-33C8-B342-9862-9F5187F1958D}"/>
              </a:ext>
            </a:extLst>
          </p:cNvPr>
          <p:cNvSpPr txBox="1"/>
          <p:nvPr/>
        </p:nvSpPr>
        <p:spPr>
          <a:xfrm>
            <a:off x="9596511" y="5227250"/>
            <a:ext cx="190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Magnificent Bird-Of-Paradise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C2E2CF-329E-B444-917A-A09FCFB2CF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6511" y="4100944"/>
            <a:ext cx="381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142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38F5950-3813-CA4E-B24E-ADF8D621EA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463473"/>
            <a:ext cx="7620000" cy="5956300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48AEA3CD-1DF3-A14F-9889-72B2B8EE04AB}"/>
              </a:ext>
            </a:extLst>
          </p:cNvPr>
          <p:cNvSpPr/>
          <p:nvPr/>
        </p:nvSpPr>
        <p:spPr>
          <a:xfrm>
            <a:off x="4087092" y="886691"/>
            <a:ext cx="3061854" cy="2964872"/>
          </a:xfrm>
          <a:prstGeom prst="frame">
            <a:avLst>
              <a:gd name="adj1" fmla="val 18327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157875-C5C6-4F49-9F68-1831EDB481C3}"/>
              </a:ext>
            </a:extLst>
          </p:cNvPr>
          <p:cNvSpPr/>
          <p:nvPr/>
        </p:nvSpPr>
        <p:spPr>
          <a:xfrm>
            <a:off x="6899564" y="450850"/>
            <a:ext cx="3006436" cy="59563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3AAFC9-0F8D-6043-B643-75F89492EFF5}"/>
              </a:ext>
            </a:extLst>
          </p:cNvPr>
          <p:cNvSpPr txBox="1"/>
          <p:nvPr/>
        </p:nvSpPr>
        <p:spPr>
          <a:xfrm>
            <a:off x="1202919" y="6432396"/>
            <a:ext cx="298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Cock-of-the-Rock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675278-90E6-EC45-BCF8-24B3AB9059C4}"/>
              </a:ext>
            </a:extLst>
          </p:cNvPr>
          <p:cNvSpPr/>
          <p:nvPr/>
        </p:nvSpPr>
        <p:spPr>
          <a:xfrm>
            <a:off x="2286000" y="450850"/>
            <a:ext cx="2050473" cy="59563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38B10D-1F2E-4745-8F3D-7F364BD07463}"/>
              </a:ext>
            </a:extLst>
          </p:cNvPr>
          <p:cNvSpPr/>
          <p:nvPr/>
        </p:nvSpPr>
        <p:spPr>
          <a:xfrm>
            <a:off x="4100945" y="3695184"/>
            <a:ext cx="3061854" cy="271196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31FEA3-0F15-A048-ACD2-C6B0F4F1AF4C}"/>
              </a:ext>
            </a:extLst>
          </p:cNvPr>
          <p:cNvSpPr/>
          <p:nvPr/>
        </p:nvSpPr>
        <p:spPr>
          <a:xfrm>
            <a:off x="4184073" y="450850"/>
            <a:ext cx="3061854" cy="68874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E3065A-FD42-AC48-A131-488AFEB63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450850"/>
            <a:ext cx="7620000" cy="595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6DFF61-A55F-984A-92F1-5FE745B13E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65" y="124691"/>
            <a:ext cx="4948199" cy="66122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7D510F-A42A-9E4F-A470-C6746E03BD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3273" y="1587500"/>
            <a:ext cx="5524500" cy="3683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AA6940-B78D-6048-8FA0-BDDB11816020}"/>
              </a:ext>
            </a:extLst>
          </p:cNvPr>
          <p:cNvSpPr txBox="1"/>
          <p:nvPr/>
        </p:nvSpPr>
        <p:spPr>
          <a:xfrm>
            <a:off x="7354339" y="5976050"/>
            <a:ext cx="1856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Potoo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945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/>
          <a:lstStyle/>
          <a:p>
            <a:r>
              <a:rPr lang="en-US" sz="4000" dirty="0"/>
              <a:t>7. Be able to identify ten animals that live in the tropical rainforest.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448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938E73-92A6-E344-838C-9E5484E36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777CE9-A3DB-644F-BAC2-7EE9B4AF389E}"/>
              </a:ext>
            </a:extLst>
          </p:cNvPr>
          <p:cNvSpPr txBox="1"/>
          <p:nvPr/>
        </p:nvSpPr>
        <p:spPr>
          <a:xfrm>
            <a:off x="1014152" y="6396335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Orangutan</a:t>
            </a:r>
          </a:p>
        </p:txBody>
      </p:sp>
    </p:spTree>
    <p:extLst>
      <p:ext uri="{BB962C8B-B14F-4D97-AF65-F5344CB8AC3E}">
        <p14:creationId xmlns:p14="http://schemas.microsoft.com/office/powerpoint/2010/main" val="141726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7D6F0D-5F77-5D41-9331-10D30E2F8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565150"/>
            <a:ext cx="7620000" cy="5727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85309D-93CF-7C47-9E0A-F56B1D9AAE22}"/>
              </a:ext>
            </a:extLst>
          </p:cNvPr>
          <p:cNvSpPr txBox="1"/>
          <p:nvPr/>
        </p:nvSpPr>
        <p:spPr>
          <a:xfrm>
            <a:off x="1030951" y="6396335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Okapi</a:t>
            </a:r>
          </a:p>
        </p:txBody>
      </p:sp>
    </p:spTree>
    <p:extLst>
      <p:ext uri="{BB962C8B-B14F-4D97-AF65-F5344CB8AC3E}">
        <p14:creationId xmlns:p14="http://schemas.microsoft.com/office/powerpoint/2010/main" val="427869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7C10C7-52FE-074D-9E2F-EC9AAE4A0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7145" y="0"/>
            <a:ext cx="453771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F1CAFC-2EF9-F248-9A93-DFFC2426A05E}"/>
              </a:ext>
            </a:extLst>
          </p:cNvPr>
          <p:cNvSpPr txBox="1"/>
          <p:nvPr/>
        </p:nvSpPr>
        <p:spPr>
          <a:xfrm>
            <a:off x="1014152" y="6396335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Tiger</a:t>
            </a:r>
          </a:p>
        </p:txBody>
      </p:sp>
    </p:spTree>
    <p:extLst>
      <p:ext uri="{BB962C8B-B14F-4D97-AF65-F5344CB8AC3E}">
        <p14:creationId xmlns:p14="http://schemas.microsoft.com/office/powerpoint/2010/main" val="297152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C4C6329-43C6-734E-BBA5-EFB072084B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CEE9ABD-4574-B041-9545-B79DFBB94FBC}"/>
              </a:ext>
            </a:extLst>
          </p:cNvPr>
          <p:cNvSpPr txBox="1"/>
          <p:nvPr/>
        </p:nvSpPr>
        <p:spPr>
          <a:xfrm>
            <a:off x="1030951" y="6396335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3-Toed Sloth</a:t>
            </a:r>
          </a:p>
        </p:txBody>
      </p:sp>
    </p:spTree>
    <p:extLst>
      <p:ext uri="{BB962C8B-B14F-4D97-AF65-F5344CB8AC3E}">
        <p14:creationId xmlns:p14="http://schemas.microsoft.com/office/powerpoint/2010/main" val="424482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B90AF3-707A-704F-BB3F-4489E3A90A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00" y="1416050"/>
            <a:ext cx="6350000" cy="4025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412465-6F36-9643-8656-41EFA02C86FB}"/>
              </a:ext>
            </a:extLst>
          </p:cNvPr>
          <p:cNvSpPr txBox="1"/>
          <p:nvPr/>
        </p:nvSpPr>
        <p:spPr>
          <a:xfrm>
            <a:off x="1014152" y="6396335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Tapir</a:t>
            </a:r>
          </a:p>
        </p:txBody>
      </p:sp>
    </p:spTree>
    <p:extLst>
      <p:ext uri="{BB962C8B-B14F-4D97-AF65-F5344CB8AC3E}">
        <p14:creationId xmlns:p14="http://schemas.microsoft.com/office/powerpoint/2010/main" val="44081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64ECC0F1-5FCD-E94D-8989-64E92B06A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5587" y="689811"/>
            <a:ext cx="10124317" cy="24738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D527ED-DD5F-BC46-86CB-242F3FFE9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5415" y="1931312"/>
            <a:ext cx="7796540" cy="5432417"/>
          </a:xfrm>
        </p:spPr>
        <p:txBody>
          <a:bodyPr/>
          <a:lstStyle/>
          <a:p>
            <a:r>
              <a:rPr lang="en-US" dirty="0"/>
              <a:t>In other words:</a:t>
            </a:r>
          </a:p>
          <a:p>
            <a:pPr lvl="1"/>
            <a:r>
              <a:rPr lang="en-US" dirty="0"/>
              <a:t>A forest habitat</a:t>
            </a:r>
          </a:p>
          <a:p>
            <a:pPr lvl="1"/>
            <a:r>
              <a:rPr lang="en-US" dirty="0"/>
              <a:t>Heavy and consistent rainfall</a:t>
            </a:r>
          </a:p>
        </p:txBody>
      </p:sp>
    </p:spTree>
    <p:extLst>
      <p:ext uri="{BB962C8B-B14F-4D97-AF65-F5344CB8AC3E}">
        <p14:creationId xmlns:p14="http://schemas.microsoft.com/office/powerpoint/2010/main" val="87143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C883C4-3426-194C-8DC8-A187F2B670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031"/>
          <a:stretch/>
        </p:blipFill>
        <p:spPr>
          <a:xfrm>
            <a:off x="2286000" y="546100"/>
            <a:ext cx="7620000" cy="5245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016572-D66C-4A46-8082-7D22F4373511}"/>
              </a:ext>
            </a:extLst>
          </p:cNvPr>
          <p:cNvSpPr txBox="1"/>
          <p:nvPr/>
        </p:nvSpPr>
        <p:spPr>
          <a:xfrm>
            <a:off x="1030951" y="6311900"/>
            <a:ext cx="2510098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400" dirty="0"/>
              <a:t>Leopard</a:t>
            </a:r>
          </a:p>
        </p:txBody>
      </p:sp>
    </p:spTree>
    <p:extLst>
      <p:ext uri="{BB962C8B-B14F-4D97-AF65-F5344CB8AC3E}">
        <p14:creationId xmlns:p14="http://schemas.microsoft.com/office/powerpoint/2010/main" val="267456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684BA3-ADEF-0047-93B4-076FAC6AF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BD36F2-13D0-6840-92B3-19E0EC76EF8D}"/>
              </a:ext>
            </a:extLst>
          </p:cNvPr>
          <p:cNvSpPr txBox="1"/>
          <p:nvPr/>
        </p:nvSpPr>
        <p:spPr>
          <a:xfrm>
            <a:off x="1030951" y="6390194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Anaconda</a:t>
            </a:r>
          </a:p>
        </p:txBody>
      </p:sp>
    </p:spTree>
    <p:extLst>
      <p:ext uri="{BB962C8B-B14F-4D97-AF65-F5344CB8AC3E}">
        <p14:creationId xmlns:p14="http://schemas.microsoft.com/office/powerpoint/2010/main" val="215174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22CB81-0884-BF4A-8D13-F2E21570F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908050"/>
            <a:ext cx="7620000" cy="5041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793649-BF72-4D43-A58E-8044A88578E3}"/>
              </a:ext>
            </a:extLst>
          </p:cNvPr>
          <p:cNvSpPr txBox="1"/>
          <p:nvPr/>
        </p:nvSpPr>
        <p:spPr>
          <a:xfrm>
            <a:off x="1030951" y="6333923"/>
            <a:ext cx="2837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Mariana Fruit Bat</a:t>
            </a:r>
          </a:p>
        </p:txBody>
      </p:sp>
    </p:spTree>
    <p:extLst>
      <p:ext uri="{BB962C8B-B14F-4D97-AF65-F5344CB8AC3E}">
        <p14:creationId xmlns:p14="http://schemas.microsoft.com/office/powerpoint/2010/main" val="320306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2F9883-8695-FB42-A7E6-BFAB632FA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295D94-5474-3E41-90C0-F32F5F443534}"/>
              </a:ext>
            </a:extLst>
          </p:cNvPr>
          <p:cNvSpPr txBox="1"/>
          <p:nvPr/>
        </p:nvSpPr>
        <p:spPr>
          <a:xfrm>
            <a:off x="1030951" y="6286500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Capybara</a:t>
            </a:r>
          </a:p>
        </p:txBody>
      </p:sp>
    </p:spTree>
    <p:extLst>
      <p:ext uri="{BB962C8B-B14F-4D97-AF65-F5344CB8AC3E}">
        <p14:creationId xmlns:p14="http://schemas.microsoft.com/office/powerpoint/2010/main" val="428789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34B63D-ACCD-1546-BC8A-6F088B5D5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5B5F2E-05D6-944B-94D1-CF2084EA2E42}"/>
              </a:ext>
            </a:extLst>
          </p:cNvPr>
          <p:cNvSpPr txBox="1"/>
          <p:nvPr/>
        </p:nvSpPr>
        <p:spPr>
          <a:xfrm>
            <a:off x="1014152" y="6017614"/>
            <a:ext cx="165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Poison        Dart Frog</a:t>
            </a:r>
          </a:p>
        </p:txBody>
      </p:sp>
    </p:spTree>
    <p:extLst>
      <p:ext uri="{BB962C8B-B14F-4D97-AF65-F5344CB8AC3E}">
        <p14:creationId xmlns:p14="http://schemas.microsoft.com/office/powerpoint/2010/main" val="293995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DC021C-DE46-2249-B919-0B26963DEE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406400"/>
            <a:ext cx="7620000" cy="6045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684095-E3BD-0244-8989-0C94F6331301}"/>
              </a:ext>
            </a:extLst>
          </p:cNvPr>
          <p:cNvSpPr txBox="1"/>
          <p:nvPr/>
        </p:nvSpPr>
        <p:spPr>
          <a:xfrm>
            <a:off x="1014152" y="6418328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Anteater</a:t>
            </a:r>
          </a:p>
        </p:txBody>
      </p:sp>
    </p:spTree>
    <p:extLst>
      <p:ext uri="{BB962C8B-B14F-4D97-AF65-F5344CB8AC3E}">
        <p14:creationId xmlns:p14="http://schemas.microsoft.com/office/powerpoint/2010/main" val="250345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1EB513-528D-F041-925C-24851B15F8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88EC17-607C-3347-8C19-0EC53F28F5FA}"/>
              </a:ext>
            </a:extLst>
          </p:cNvPr>
          <p:cNvSpPr txBox="1"/>
          <p:nvPr/>
        </p:nvSpPr>
        <p:spPr>
          <a:xfrm>
            <a:off x="1014152" y="6396335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Sumatran Rhino</a:t>
            </a:r>
          </a:p>
        </p:txBody>
      </p:sp>
    </p:spTree>
    <p:extLst>
      <p:ext uri="{BB962C8B-B14F-4D97-AF65-F5344CB8AC3E}">
        <p14:creationId xmlns:p14="http://schemas.microsoft.com/office/powerpoint/2010/main" val="159901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8AA37E-8704-4142-9A4C-E216DF9B8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65100"/>
            <a:ext cx="7620000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9FDF4F-731F-7143-9A02-DD0B8BC03D84}"/>
              </a:ext>
            </a:extLst>
          </p:cNvPr>
          <p:cNvSpPr txBox="1"/>
          <p:nvPr/>
        </p:nvSpPr>
        <p:spPr>
          <a:xfrm>
            <a:off x="1028220" y="6323568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Gorilla</a:t>
            </a:r>
          </a:p>
        </p:txBody>
      </p:sp>
    </p:spTree>
    <p:extLst>
      <p:ext uri="{BB962C8B-B14F-4D97-AF65-F5344CB8AC3E}">
        <p14:creationId xmlns:p14="http://schemas.microsoft.com/office/powerpoint/2010/main" val="286659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/>
          <a:lstStyle/>
          <a:p>
            <a:r>
              <a:rPr lang="en-US" sz="4000" dirty="0"/>
              <a:t>8. List the predominant vegetation in rainforests.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889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6FD4DBB-B738-F84A-B2A5-F76D44CEC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" y="0"/>
            <a:ext cx="51435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58D1B8-8289-4E4F-A77F-7A54D4A3A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1008" y="0"/>
            <a:ext cx="5100992" cy="3086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FBC7B0-9B89-054C-A120-7875FE8814E7}"/>
              </a:ext>
            </a:extLst>
          </p:cNvPr>
          <p:cNvSpPr txBox="1"/>
          <p:nvPr/>
        </p:nvSpPr>
        <p:spPr>
          <a:xfrm>
            <a:off x="1929150" y="6462752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Banana Tree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2E3C55-9AD7-ED46-BFE6-1B8FCE9F5B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1724" y="3771900"/>
            <a:ext cx="4590275" cy="30601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9AADAA-CDAC-4A48-92C2-83A5FB5F67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855" y="2092841"/>
            <a:ext cx="3563091" cy="26723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8BB627-1CAE-1A49-9C22-4AD84A7DC3F2}"/>
              </a:ext>
            </a:extLst>
          </p:cNvPr>
          <p:cNvSpPr txBox="1"/>
          <p:nvPr/>
        </p:nvSpPr>
        <p:spPr>
          <a:xfrm>
            <a:off x="10146675" y="25917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Ceiba Tree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8F9D3B-954B-D247-8DBE-FD65ADAFC3D6}"/>
              </a:ext>
            </a:extLst>
          </p:cNvPr>
          <p:cNvSpPr txBox="1"/>
          <p:nvPr/>
        </p:nvSpPr>
        <p:spPr>
          <a:xfrm>
            <a:off x="9641504" y="6462751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Rubber Tree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B7D9EE-7A9A-1143-B453-EB74127A84F8}"/>
              </a:ext>
            </a:extLst>
          </p:cNvPr>
          <p:cNvSpPr txBox="1"/>
          <p:nvPr/>
        </p:nvSpPr>
        <p:spPr>
          <a:xfrm>
            <a:off x="5091626" y="4765159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Cecropia Tree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D86EE6-066D-3E42-A025-B2CCEA628F4B}"/>
              </a:ext>
            </a:extLst>
          </p:cNvPr>
          <p:cNvSpPr txBox="1"/>
          <p:nvPr/>
        </p:nvSpPr>
        <p:spPr>
          <a:xfrm>
            <a:off x="3841102" y="156518"/>
            <a:ext cx="477774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TROPICAL RAINFORESTS</a:t>
            </a:r>
          </a:p>
        </p:txBody>
      </p:sp>
    </p:spTree>
    <p:extLst>
      <p:ext uri="{BB962C8B-B14F-4D97-AF65-F5344CB8AC3E}">
        <p14:creationId xmlns:p14="http://schemas.microsoft.com/office/powerpoint/2010/main" val="3553872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D527ED-DD5F-BC46-86CB-242F3FFE9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1668" y="712791"/>
            <a:ext cx="9513006" cy="5432417"/>
          </a:xfrm>
        </p:spPr>
        <p:txBody>
          <a:bodyPr/>
          <a:lstStyle/>
          <a:p>
            <a:pPr algn="ctr"/>
            <a:r>
              <a:rPr lang="en-US" sz="5000" dirty="0"/>
              <a:t>Did you know:</a:t>
            </a:r>
          </a:p>
          <a:p>
            <a:pPr lvl="1" algn="ctr"/>
            <a:r>
              <a:rPr lang="en-US" sz="4000" dirty="0"/>
              <a:t>Half of all plant and land animal species live in rainforests!</a:t>
            </a:r>
          </a:p>
        </p:txBody>
      </p:sp>
    </p:spTree>
    <p:extLst>
      <p:ext uri="{BB962C8B-B14F-4D97-AF65-F5344CB8AC3E}">
        <p14:creationId xmlns:p14="http://schemas.microsoft.com/office/powerpoint/2010/main" val="20430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4981FA0-937E-E14B-8DEA-66B08A5537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7855" y="3644566"/>
            <a:ext cx="4284578" cy="32134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972152-24B2-1841-A2DB-E1A7348CF8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8503" y="25917"/>
            <a:ext cx="4593099" cy="29166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8BB627-1CAE-1A49-9C22-4AD84A7DC3F2}"/>
              </a:ext>
            </a:extLst>
          </p:cNvPr>
          <p:cNvSpPr txBox="1"/>
          <p:nvPr/>
        </p:nvSpPr>
        <p:spPr>
          <a:xfrm>
            <a:off x="9809144" y="25917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highlight>
                  <a:srgbClr val="000000"/>
                </a:highlight>
              </a:rPr>
              <a:t>Sitka Spruce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8F9D3B-954B-D247-8DBE-FD65ADAFC3D6}"/>
              </a:ext>
            </a:extLst>
          </p:cNvPr>
          <p:cNvSpPr txBox="1"/>
          <p:nvPr/>
        </p:nvSpPr>
        <p:spPr>
          <a:xfrm>
            <a:off x="8453791" y="6462751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Red Maple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B875C7-DA13-8443-95F1-A90B759E48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5091626" cy="40138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F269D4-1D08-304F-B0E6-427BC4863B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8630" y="2059743"/>
            <a:ext cx="3634740" cy="2962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FBC7B0-9B89-054C-A120-7875FE8814E7}"/>
              </a:ext>
            </a:extLst>
          </p:cNvPr>
          <p:cNvSpPr txBox="1"/>
          <p:nvPr/>
        </p:nvSpPr>
        <p:spPr>
          <a:xfrm>
            <a:off x="-312" y="3564875"/>
            <a:ext cx="288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Western Hemlock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B7D9EE-7A9A-1143-B453-EB74127A84F8}"/>
              </a:ext>
            </a:extLst>
          </p:cNvPr>
          <p:cNvSpPr txBox="1"/>
          <p:nvPr/>
        </p:nvSpPr>
        <p:spPr>
          <a:xfrm>
            <a:off x="3941054" y="1981359"/>
            <a:ext cx="251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Cottonwood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4F5606-B6EA-7041-AE5F-4B1CBFEAB876}"/>
              </a:ext>
            </a:extLst>
          </p:cNvPr>
          <p:cNvSpPr txBox="1"/>
          <p:nvPr/>
        </p:nvSpPr>
        <p:spPr>
          <a:xfrm>
            <a:off x="418363" y="5512452"/>
            <a:ext cx="477774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TEMPERATE RAINFORESTS</a:t>
            </a:r>
          </a:p>
        </p:txBody>
      </p:sp>
    </p:spTree>
    <p:extLst>
      <p:ext uri="{BB962C8B-B14F-4D97-AF65-F5344CB8AC3E}">
        <p14:creationId xmlns:p14="http://schemas.microsoft.com/office/powerpoint/2010/main" val="30312798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/>
          <a:lstStyle/>
          <a:p>
            <a:r>
              <a:rPr lang="en-US" sz="4000" dirty="0"/>
              <a:t>9. What is an epiphyte? Be able to identify from pictures three plant examples.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8932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5E7862D-0949-9840-84BB-D3F848271B3A}"/>
              </a:ext>
            </a:extLst>
          </p:cNvPr>
          <p:cNvCxnSpPr/>
          <p:nvPr/>
        </p:nvCxnSpPr>
        <p:spPr>
          <a:xfrm flipH="1">
            <a:off x="1188720" y="502920"/>
            <a:ext cx="9989820" cy="5966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17AE455-20C7-CD40-8CC5-DAF3ED297D3F}"/>
              </a:ext>
            </a:extLst>
          </p:cNvPr>
          <p:cNvSpPr txBox="1"/>
          <p:nvPr/>
        </p:nvSpPr>
        <p:spPr>
          <a:xfrm>
            <a:off x="7589520" y="388620"/>
            <a:ext cx="5875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Epiphyte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B07AB2-1192-2649-BB7C-CB1B035C9E89}"/>
              </a:ext>
            </a:extLst>
          </p:cNvPr>
          <p:cNvSpPr txBox="1"/>
          <p:nvPr/>
        </p:nvSpPr>
        <p:spPr>
          <a:xfrm>
            <a:off x="2369820" y="6031914"/>
            <a:ext cx="5875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Parasite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550C31-A774-E645-BEAE-002BDD583515}"/>
              </a:ext>
            </a:extLst>
          </p:cNvPr>
          <p:cNvSpPr txBox="1"/>
          <p:nvPr/>
        </p:nvSpPr>
        <p:spPr>
          <a:xfrm>
            <a:off x="1013460" y="1034304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Plant that grows on a host plant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C59C2A-35C2-F046-A18C-0FA42A8F4FA9}"/>
              </a:ext>
            </a:extLst>
          </p:cNvPr>
          <p:cNvSpPr txBox="1"/>
          <p:nvPr/>
        </p:nvSpPr>
        <p:spPr>
          <a:xfrm>
            <a:off x="990600" y="2412155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Gets its own nutrients from: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5E0724-855B-0E41-902A-2EC07F89A695}"/>
              </a:ext>
            </a:extLst>
          </p:cNvPr>
          <p:cNvSpPr txBox="1"/>
          <p:nvPr/>
        </p:nvSpPr>
        <p:spPr>
          <a:xfrm>
            <a:off x="1363980" y="2973630"/>
            <a:ext cx="685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Compost host collects</a:t>
            </a:r>
          </a:p>
          <a:p>
            <a:r>
              <a:rPr lang="en-US" sz="3600" dirty="0"/>
              <a:t>The air</a:t>
            </a:r>
          </a:p>
          <a:p>
            <a:r>
              <a:rPr lang="en-US" sz="3600" dirty="0"/>
              <a:t>Rain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6EFAEE-F914-2045-A28D-936DA5F55DDD}"/>
              </a:ext>
            </a:extLst>
          </p:cNvPr>
          <p:cNvSpPr txBox="1"/>
          <p:nvPr/>
        </p:nvSpPr>
        <p:spPr>
          <a:xfrm>
            <a:off x="4518660" y="5708748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Plant that grows on a host plant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2B5ED8-C4BC-3143-AC26-859FFCB2E276}"/>
              </a:ext>
            </a:extLst>
          </p:cNvPr>
          <p:cNvSpPr txBox="1"/>
          <p:nvPr/>
        </p:nvSpPr>
        <p:spPr>
          <a:xfrm>
            <a:off x="1013460" y="1034304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Plant that grows on a host plant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204DEA-EE09-6B4B-BDD6-7D848487A435}"/>
              </a:ext>
            </a:extLst>
          </p:cNvPr>
          <p:cNvSpPr txBox="1"/>
          <p:nvPr/>
        </p:nvSpPr>
        <p:spPr>
          <a:xfrm>
            <a:off x="1013460" y="1748209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Doesn’t harm the host plant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ADAAA3-CC60-2243-B640-9C0E5DF0C219}"/>
              </a:ext>
            </a:extLst>
          </p:cNvPr>
          <p:cNvSpPr txBox="1"/>
          <p:nvPr/>
        </p:nvSpPr>
        <p:spPr>
          <a:xfrm>
            <a:off x="5307330" y="4018023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		Harms the host plant by </a:t>
            </a:r>
          </a:p>
          <a:p>
            <a:r>
              <a:rPr lang="en-US" sz="3600" dirty="0"/>
              <a:t>stealing nutrients</a:t>
            </a:r>
          </a:p>
        </p:txBody>
      </p:sp>
    </p:spTree>
    <p:extLst>
      <p:ext uri="{BB962C8B-B14F-4D97-AF65-F5344CB8AC3E}">
        <p14:creationId xmlns:p14="http://schemas.microsoft.com/office/powerpoint/2010/main" val="251053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16" grpId="0"/>
      <p:bldP spid="1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DCFF60-F257-5D43-A273-5D7AFA3F3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350000" cy="4762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4418EF0-3E68-2B42-A364-18A86365BB5D}"/>
              </a:ext>
            </a:extLst>
          </p:cNvPr>
          <p:cNvSpPr txBox="1"/>
          <p:nvPr/>
        </p:nvSpPr>
        <p:spPr>
          <a:xfrm>
            <a:off x="3863854" y="104947"/>
            <a:ext cx="2308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ighlight>
                  <a:srgbClr val="000000"/>
                </a:highlight>
              </a:rPr>
              <a:t>Tank </a:t>
            </a:r>
            <a:r>
              <a:rPr lang="en-US" sz="2400" dirty="0" err="1">
                <a:highlight>
                  <a:srgbClr val="000000"/>
                </a:highlight>
              </a:rPr>
              <a:t>Bromelaid</a:t>
            </a:r>
            <a:endParaRPr lang="en-US" sz="2400" dirty="0">
              <a:highlight>
                <a:srgbClr val="0000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2F77A9-EB7A-6F42-850A-64C2A7CF78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0629" y="2445180"/>
            <a:ext cx="6737871" cy="4469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BBE5C3-8D05-7C4E-B600-ACC6AE20E3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8259" y="0"/>
            <a:ext cx="3136161" cy="28225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0F0404-EA5B-6142-99E7-A7156D8736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857" y="4272503"/>
            <a:ext cx="3437507" cy="25781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A9CC341-A14C-B94F-914B-6AA35155C299}"/>
              </a:ext>
            </a:extLst>
          </p:cNvPr>
          <p:cNvSpPr txBox="1"/>
          <p:nvPr/>
        </p:nvSpPr>
        <p:spPr>
          <a:xfrm>
            <a:off x="3317871" y="6388968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Orchid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495649-3694-4747-BBC5-06DA7DBFF7BC}"/>
              </a:ext>
            </a:extLst>
          </p:cNvPr>
          <p:cNvSpPr txBox="1"/>
          <p:nvPr/>
        </p:nvSpPr>
        <p:spPr>
          <a:xfrm>
            <a:off x="9028556" y="120984"/>
            <a:ext cx="1093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Lichen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68174-22FD-A04F-B148-01AC74E8794A}"/>
              </a:ext>
            </a:extLst>
          </p:cNvPr>
          <p:cNvSpPr txBox="1"/>
          <p:nvPr/>
        </p:nvSpPr>
        <p:spPr>
          <a:xfrm>
            <a:off x="5524254" y="2534080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/>
              <a:t>Myrmecodia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4354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/>
          <a:lstStyle/>
          <a:p>
            <a:r>
              <a:rPr lang="en-US" sz="4000" dirty="0"/>
              <a:t>10. Learn about one invasive species that affects the rainforest.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7564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BC005B-803C-254D-BE02-C27BC9B88D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7550" y="692772"/>
            <a:ext cx="8216900" cy="547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80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/>
          <a:lstStyle/>
          <a:p>
            <a:r>
              <a:rPr lang="en-US" sz="4000" dirty="0"/>
              <a:t>11. What are some renewable resources that rainforests provide for humans?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7006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216189-FE64-6B4A-A235-625EF81FB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1122" y="1121926"/>
            <a:ext cx="3060718" cy="4614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60F6C6-5D39-894A-B18B-D978C7F5C8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2233" y="1121926"/>
            <a:ext cx="7339767" cy="47219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544B3C-5C9E-A540-B316-5F16B333E095}"/>
              </a:ext>
            </a:extLst>
          </p:cNvPr>
          <p:cNvSpPr txBox="1"/>
          <p:nvPr/>
        </p:nvSpPr>
        <p:spPr>
          <a:xfrm>
            <a:off x="1280160" y="1417320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Food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B3CC15-40BB-6948-8BAA-0F61241A2538}"/>
              </a:ext>
            </a:extLst>
          </p:cNvPr>
          <p:cNvSpPr txBox="1"/>
          <p:nvPr/>
        </p:nvSpPr>
        <p:spPr>
          <a:xfrm>
            <a:off x="1280160" y="2484120"/>
            <a:ext cx="1928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Lumber*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29BD97-BECF-EC49-B392-0650038B50FF}"/>
              </a:ext>
            </a:extLst>
          </p:cNvPr>
          <p:cNvSpPr txBox="1"/>
          <p:nvPr/>
        </p:nvSpPr>
        <p:spPr>
          <a:xfrm>
            <a:off x="1275276" y="3727550"/>
            <a:ext cx="1774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Oxygen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21DD7E-12BB-4746-B856-7490355CA7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889000"/>
            <a:ext cx="7620000" cy="50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D5CEF4-9947-8441-B9F4-BEAC7E5460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8229" y="578969"/>
            <a:ext cx="7743771" cy="58078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892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/>
          <a:lstStyle/>
          <a:p>
            <a:r>
              <a:rPr lang="en-US" sz="4000" dirty="0"/>
              <a:t>12. List at least three ways that rainforests can be protected.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5136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B91812-A737-ED45-8A38-B828635139BD}"/>
              </a:ext>
            </a:extLst>
          </p:cNvPr>
          <p:cNvSpPr txBox="1"/>
          <p:nvPr/>
        </p:nvSpPr>
        <p:spPr>
          <a:xfrm>
            <a:off x="1417320" y="1258954"/>
            <a:ext cx="997375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Tourism – Raises money for the local economy. </a:t>
            </a:r>
          </a:p>
          <a:p>
            <a:r>
              <a:rPr lang="en-US" sz="3600" dirty="0"/>
              <a:t>		This encourages the local governments to </a:t>
            </a:r>
          </a:p>
          <a:p>
            <a:r>
              <a:rPr lang="en-US" sz="3600" dirty="0"/>
              <a:t>		take care of it, since it benefits them.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5B98A3-5CD8-694A-8F94-C1752A322042}"/>
              </a:ext>
            </a:extLst>
          </p:cNvPr>
          <p:cNvSpPr txBox="1"/>
          <p:nvPr/>
        </p:nvSpPr>
        <p:spPr>
          <a:xfrm>
            <a:off x="1417320" y="5994899"/>
            <a:ext cx="7956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Money - Raise funds for conservation.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5CAEF6-3FB2-9947-8804-32E8A1AF5C66}"/>
              </a:ext>
            </a:extLst>
          </p:cNvPr>
          <p:cNvSpPr txBox="1"/>
          <p:nvPr/>
        </p:nvSpPr>
        <p:spPr>
          <a:xfrm>
            <a:off x="1417320" y="4794570"/>
            <a:ext cx="83150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Consumption - Use products harvested </a:t>
            </a:r>
          </a:p>
          <a:p>
            <a:r>
              <a:rPr lang="en-US" sz="3600" dirty="0"/>
              <a:t>		sustainably from the rainforest.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7F5929-EC71-8B40-B469-B090A2C826B7}"/>
              </a:ext>
            </a:extLst>
          </p:cNvPr>
          <p:cNvSpPr txBox="1"/>
          <p:nvPr/>
        </p:nvSpPr>
        <p:spPr>
          <a:xfrm>
            <a:off x="1417320" y="3091568"/>
            <a:ext cx="1023036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Pets - Don’t buy exotic pets. This can encourage </a:t>
            </a:r>
          </a:p>
          <a:p>
            <a:r>
              <a:rPr lang="en-US" sz="3600" dirty="0"/>
              <a:t>		illegal animal trafficking and alter the </a:t>
            </a:r>
          </a:p>
          <a:p>
            <a:r>
              <a:rPr lang="en-US" sz="3600" dirty="0"/>
              <a:t>		natural balance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363F27-8134-724E-BC1F-12FF64B4B1ED}"/>
              </a:ext>
            </a:extLst>
          </p:cNvPr>
          <p:cNvSpPr txBox="1"/>
          <p:nvPr/>
        </p:nvSpPr>
        <p:spPr>
          <a:xfrm>
            <a:off x="4336544" y="591207"/>
            <a:ext cx="35189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Be an advocate.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87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>
            <a:normAutofit/>
          </a:bodyPr>
          <a:lstStyle/>
          <a:p>
            <a:r>
              <a:rPr lang="en-US" sz="3000" dirty="0"/>
              <a:t>2. State the two main kinds of rainforests and describe how they are different. </a:t>
            </a:r>
          </a:p>
          <a:p>
            <a:endParaRPr lang="en-US" sz="3000" dirty="0"/>
          </a:p>
          <a:p>
            <a:r>
              <a:rPr lang="en-US" sz="3000" dirty="0"/>
              <a:t>Diagram on a map locations of these two main kinds of rainforests identifying these types.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8929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735" y="545053"/>
            <a:ext cx="7796540" cy="5432417"/>
          </a:xfrm>
        </p:spPr>
        <p:txBody>
          <a:bodyPr/>
          <a:lstStyle/>
          <a:p>
            <a:r>
              <a:rPr lang="en-US" sz="4000" dirty="0"/>
              <a:t>13. Prepare an object lesson about a plant, animal, or bird that lives in the rainforest. Share this lesson in a group setting such as a club/unit worship, children’s story in church, campfire, or vespers.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4009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735" y="545053"/>
            <a:ext cx="7796540" cy="5432417"/>
          </a:xfrm>
        </p:spPr>
        <p:txBody>
          <a:bodyPr/>
          <a:lstStyle/>
          <a:p>
            <a:pPr algn="ctr"/>
            <a:r>
              <a:rPr lang="en-US" sz="4000" dirty="0"/>
              <a:t>Preparing an Object Lesson:</a:t>
            </a:r>
          </a:p>
          <a:p>
            <a:r>
              <a:rPr lang="en-US" sz="4000" dirty="0"/>
              <a:t>Short</a:t>
            </a:r>
          </a:p>
          <a:p>
            <a:r>
              <a:rPr lang="en-US" sz="4000" dirty="0"/>
              <a:t>Specific</a:t>
            </a:r>
          </a:p>
          <a:p>
            <a:r>
              <a:rPr lang="en-US" sz="4000" dirty="0"/>
              <a:t>Something you find meaningful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5972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9BA8FC-9705-BE41-ADA8-BD1D534B75BE}"/>
              </a:ext>
            </a:extLst>
          </p:cNvPr>
          <p:cNvSpPr/>
          <p:nvPr/>
        </p:nvSpPr>
        <p:spPr>
          <a:xfrm>
            <a:off x="1097279" y="648751"/>
            <a:ext cx="10213145" cy="5560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1000"/>
              </a:spcBef>
              <a:buFont typeface="+mj-lt"/>
              <a:buAutoNum type="arabicPeriod"/>
            </a:pPr>
            <a:r>
              <a:rPr lang="en-US" sz="2900" dirty="0">
                <a:solidFill>
                  <a:srgbClr val="FFFFFF"/>
                </a:solidFill>
                <a:latin typeface="Acme"/>
              </a:rPr>
              <a:t>Ask yourself one of two questions:</a:t>
            </a:r>
          </a:p>
          <a:p>
            <a:pPr marL="742950" lvl="1" indent="-285750" fontAlgn="base"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  <a:latin typeface="Acme"/>
              </a:rPr>
              <a:t>What object do I wish to use to build the lesson (rocks, invasive species, flower, colored leaves, fresh green growth, tender flower)</a:t>
            </a:r>
          </a:p>
          <a:p>
            <a:pPr marL="742950" lvl="1" indent="-285750" fontAlgn="base"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  <a:latin typeface="Acme"/>
              </a:rPr>
              <a:t>What lesson do I wish to share that I need to find an object for? (ex. God loves me )</a:t>
            </a:r>
          </a:p>
          <a:p>
            <a:pPr fontAlgn="base">
              <a:buFont typeface="+mj-lt"/>
              <a:buAutoNum type="arabicPeriod"/>
            </a:pPr>
            <a:r>
              <a:rPr lang="en-US" sz="2900" dirty="0">
                <a:solidFill>
                  <a:srgbClr val="FFFFFF"/>
                </a:solidFill>
                <a:latin typeface="Acme"/>
              </a:rPr>
              <a:t>What is the main point I wish to share (1 sentence)</a:t>
            </a:r>
          </a:p>
          <a:p>
            <a:pPr marL="742950" lvl="1" indent="-285750" fontAlgn="base"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  <a:latin typeface="Acme"/>
              </a:rPr>
              <a:t>this is where you end your illustration.  It often compares the object lesson to the truth shared </a:t>
            </a:r>
          </a:p>
          <a:p>
            <a:pPr fontAlgn="base">
              <a:buFont typeface="+mj-lt"/>
              <a:buAutoNum type="arabicPeriod"/>
            </a:pPr>
            <a:r>
              <a:rPr lang="en-US" sz="2900" dirty="0">
                <a:solidFill>
                  <a:srgbClr val="FFFFFF"/>
                </a:solidFill>
                <a:latin typeface="Acme"/>
              </a:rPr>
              <a:t>Find a fact or two about your object lesson that have PARALLELS with your Bible truth.  Write out your Bible truth.  Don’t tell too many details that are distractions.</a:t>
            </a:r>
            <a:endParaRPr lang="en-US" sz="2400" dirty="0">
              <a:solidFill>
                <a:srgbClr val="FFFFFF"/>
              </a:solidFill>
              <a:latin typeface="Acme"/>
            </a:endParaRPr>
          </a:p>
          <a:p>
            <a:pPr fontAlgn="base">
              <a:spcBef>
                <a:spcPts val="1000"/>
              </a:spcBef>
              <a:buFont typeface="+mj-lt"/>
              <a:buAutoNum type="arabicPeriod"/>
            </a:pPr>
            <a:r>
              <a:rPr lang="en-US" sz="2900" dirty="0">
                <a:solidFill>
                  <a:srgbClr val="FFFFFF"/>
                </a:solidFill>
                <a:latin typeface="Acme"/>
              </a:rPr>
              <a:t>Be sure you plan to END with that “main point” sentence and then STOP!</a:t>
            </a:r>
            <a:endParaRPr lang="en-US" sz="2900" b="0" i="0" u="none" strike="noStrike" dirty="0">
              <a:solidFill>
                <a:srgbClr val="FFFFFF"/>
              </a:solidFill>
              <a:effectLst/>
              <a:latin typeface="Acme"/>
            </a:endParaRPr>
          </a:p>
        </p:txBody>
      </p:sp>
    </p:spTree>
    <p:extLst>
      <p:ext uri="{BB962C8B-B14F-4D97-AF65-F5344CB8AC3E}">
        <p14:creationId xmlns:p14="http://schemas.microsoft.com/office/powerpoint/2010/main" val="28016644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596" y="942163"/>
            <a:ext cx="7796540" cy="5432417"/>
          </a:xfrm>
        </p:spPr>
        <p:txBody>
          <a:bodyPr>
            <a:normAutofit/>
          </a:bodyPr>
          <a:lstStyle/>
          <a:p>
            <a:r>
              <a:rPr lang="en-US" sz="3000" dirty="0"/>
              <a:t>14. Do at least three of the following activities:</a:t>
            </a:r>
          </a:p>
          <a:p>
            <a:r>
              <a:rPr lang="en-US" sz="3000" b="1" dirty="0"/>
              <a:t>a. Visit an exhibit or conservatory of rainforest trees and/or plants.</a:t>
            </a:r>
          </a:p>
          <a:p>
            <a:r>
              <a:rPr lang="en-US" sz="3000" b="1" dirty="0"/>
              <a:t>b. Make a collection of at least three types of epiphytes.</a:t>
            </a:r>
          </a:p>
          <a:p>
            <a:r>
              <a:rPr lang="en-US" sz="3000" b="1" dirty="0"/>
              <a:t>c. Visit a zoo where there are animals typical of the rainforest biome.</a:t>
            </a:r>
          </a:p>
          <a:p>
            <a:endParaRPr lang="en-US" sz="30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8291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735" y="815983"/>
            <a:ext cx="7796540" cy="5432417"/>
          </a:xfrm>
        </p:spPr>
        <p:txBody>
          <a:bodyPr>
            <a:noAutofit/>
          </a:bodyPr>
          <a:lstStyle/>
          <a:p>
            <a:r>
              <a:rPr lang="en-US" sz="3000" b="1" dirty="0"/>
              <a:t>d. Watch a video about the rainforest, or plants or animals that live there.</a:t>
            </a:r>
          </a:p>
          <a:p>
            <a:r>
              <a:rPr lang="en-US" sz="3000" b="1" dirty="0"/>
              <a:t>e. Draw or paint a picture of something you had fun learning about while studying the rainforest.</a:t>
            </a:r>
          </a:p>
          <a:p>
            <a:r>
              <a:rPr lang="en-US" sz="3000" b="1" dirty="0"/>
              <a:t>f. As a group, make a short video about a real life rainforest conservation project. Explain why this specific habitat should be saved.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7379201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Media 4" descr="9convert.com - Leaders must make brave choices to save worlds forests_360p.mp4">
            <a:hlinkClick r:id="" action="ppaction://media"/>
            <a:extLst>
              <a:ext uri="{FF2B5EF4-FFF2-40B4-BE49-F238E27FC236}">
                <a16:creationId xmlns:a16="http://schemas.microsoft.com/office/drawing/2014/main" id="{8271FACA-7D18-6A41-940C-F4D610BC45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32000" y="1143000"/>
            <a:ext cx="8128000" cy="4572000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5DB418-96DF-B246-83AE-1EFFC22CFFAA}"/>
              </a:ext>
            </a:extLst>
          </p:cNvPr>
          <p:cNvSpPr txBox="1"/>
          <p:nvPr/>
        </p:nvSpPr>
        <p:spPr>
          <a:xfrm>
            <a:off x="1069144" y="6372665"/>
            <a:ext cx="326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/lv3W_YlDnOs</a:t>
            </a:r>
          </a:p>
        </p:txBody>
      </p:sp>
    </p:spTree>
    <p:extLst>
      <p:ext uri="{BB962C8B-B14F-4D97-AF65-F5344CB8AC3E}">
        <p14:creationId xmlns:p14="http://schemas.microsoft.com/office/powerpoint/2010/main" val="122493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descr="How To Draw A Cute Cartoon Toucan">
            <a:hlinkClick r:id="" action="ppaction://media"/>
            <a:extLst>
              <a:ext uri="{FF2B5EF4-FFF2-40B4-BE49-F238E27FC236}">
                <a16:creationId xmlns:a16="http://schemas.microsoft.com/office/drawing/2014/main" id="{24DF9748-C685-9042-BBAC-35CDED488A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9009" y="385104"/>
            <a:ext cx="10073981" cy="56666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3A758A-88DE-334C-9A2D-0D8B34FE6C34}"/>
              </a:ext>
            </a:extLst>
          </p:cNvPr>
          <p:cNvSpPr txBox="1"/>
          <p:nvPr/>
        </p:nvSpPr>
        <p:spPr>
          <a:xfrm>
            <a:off x="1059009" y="6430692"/>
            <a:ext cx="3228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/_Y-pFZd97Vs</a:t>
            </a:r>
          </a:p>
        </p:txBody>
      </p:sp>
    </p:spTree>
    <p:extLst>
      <p:ext uri="{BB962C8B-B14F-4D97-AF65-F5344CB8AC3E}">
        <p14:creationId xmlns:p14="http://schemas.microsoft.com/office/powerpoint/2010/main" val="93162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3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B9B7-2423-CE41-9D9D-68D8C2F2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266" y="765182"/>
            <a:ext cx="7796540" cy="5432417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The End!</a:t>
            </a:r>
          </a:p>
        </p:txBody>
      </p:sp>
    </p:spTree>
    <p:extLst>
      <p:ext uri="{BB962C8B-B14F-4D97-AF65-F5344CB8AC3E}">
        <p14:creationId xmlns:p14="http://schemas.microsoft.com/office/powerpoint/2010/main" val="1135376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EB7091A-7E9C-45E8-B4B8-831F07A25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9" name="Picture 12">
            <a:extLst>
              <a:ext uri="{FF2B5EF4-FFF2-40B4-BE49-F238E27FC236}">
                <a16:creationId xmlns:a16="http://schemas.microsoft.com/office/drawing/2014/main" id="{3A7EE626-B530-46D6-8DFA-F7CCBAB93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0" name="Rectangle 14">
            <a:extLst>
              <a:ext uri="{FF2B5EF4-FFF2-40B4-BE49-F238E27FC236}">
                <a16:creationId xmlns:a16="http://schemas.microsoft.com/office/drawing/2014/main" id="{E16B9833-CCDE-4DEF-8D9C-0374880A5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BC2CC7F6-4DA9-40BE-9788-4ED6B0A85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" name="Rectangle 18">
            <a:extLst>
              <a:ext uri="{FF2B5EF4-FFF2-40B4-BE49-F238E27FC236}">
                <a16:creationId xmlns:a16="http://schemas.microsoft.com/office/drawing/2014/main" id="{AD098DBD-F19D-467D-BA4D-814BD652E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" name="Rectangle 20">
            <a:extLst>
              <a:ext uri="{FF2B5EF4-FFF2-40B4-BE49-F238E27FC236}">
                <a16:creationId xmlns:a16="http://schemas.microsoft.com/office/drawing/2014/main" id="{FEF6C70E-8448-40F4-8AFA-2E982338C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" name="Rectangle 22">
            <a:extLst>
              <a:ext uri="{FF2B5EF4-FFF2-40B4-BE49-F238E27FC236}">
                <a16:creationId xmlns:a16="http://schemas.microsoft.com/office/drawing/2014/main" id="{9A926BDB-98EF-43B0-A66B-1A6EF8FB2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556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24">
            <a:extLst>
              <a:ext uri="{FF2B5EF4-FFF2-40B4-BE49-F238E27FC236}">
                <a16:creationId xmlns:a16="http://schemas.microsoft.com/office/drawing/2014/main" id="{A722A754-56A5-43DA-ADE3-C2704FABA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0FADDEF-2C10-4B0B-868E-6A655B67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618F2A"/>
            </a:solidFill>
            <a:miter lim="800000"/>
          </a:ln>
          <a:effectLst>
            <a:outerShdw blurRad="76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DC718A5-8D74-CE47-A34C-62DDC7A29A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9175" r="21636" b="-2"/>
          <a:stretch/>
        </p:blipFill>
        <p:spPr>
          <a:xfrm>
            <a:off x="6170188" y="648445"/>
            <a:ext cx="5372100" cy="55710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F30F9E-DD59-9C4D-BE3E-03500049BC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374" r="1175"/>
          <a:stretch/>
        </p:blipFill>
        <p:spPr>
          <a:xfrm>
            <a:off x="662362" y="648445"/>
            <a:ext cx="5372099" cy="5561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F4A6D2-FA06-E34D-A11E-8F40E82C1B24}"/>
              </a:ext>
            </a:extLst>
          </p:cNvPr>
          <p:cNvSpPr txBox="1"/>
          <p:nvPr/>
        </p:nvSpPr>
        <p:spPr>
          <a:xfrm>
            <a:off x="768985" y="5739750"/>
            <a:ext cx="1639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Temperate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351CD0B-6197-9841-9654-844F735D42BB}"/>
              </a:ext>
            </a:extLst>
          </p:cNvPr>
          <p:cNvSpPr txBox="1"/>
          <p:nvPr/>
        </p:nvSpPr>
        <p:spPr>
          <a:xfrm>
            <a:off x="6219811" y="687183"/>
            <a:ext cx="1269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Tropical</a:t>
            </a:r>
          </a:p>
        </p:txBody>
      </p:sp>
    </p:spTree>
    <p:extLst>
      <p:ext uri="{BB962C8B-B14F-4D97-AF65-F5344CB8AC3E}">
        <p14:creationId xmlns:p14="http://schemas.microsoft.com/office/powerpoint/2010/main" val="3387393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EB7091A-7E9C-45E8-B4B8-831F07A25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9" name="Picture 12">
            <a:extLst>
              <a:ext uri="{FF2B5EF4-FFF2-40B4-BE49-F238E27FC236}">
                <a16:creationId xmlns:a16="http://schemas.microsoft.com/office/drawing/2014/main" id="{3A7EE626-B530-46D6-8DFA-F7CCBAB93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0" name="Rectangle 14">
            <a:extLst>
              <a:ext uri="{FF2B5EF4-FFF2-40B4-BE49-F238E27FC236}">
                <a16:creationId xmlns:a16="http://schemas.microsoft.com/office/drawing/2014/main" id="{E16B9833-CCDE-4DEF-8D9C-0374880A5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BC2CC7F6-4DA9-40BE-9788-4ED6B0A85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" name="Rectangle 18">
            <a:extLst>
              <a:ext uri="{FF2B5EF4-FFF2-40B4-BE49-F238E27FC236}">
                <a16:creationId xmlns:a16="http://schemas.microsoft.com/office/drawing/2014/main" id="{AD098DBD-F19D-467D-BA4D-814BD652E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" name="Rectangle 20">
            <a:extLst>
              <a:ext uri="{FF2B5EF4-FFF2-40B4-BE49-F238E27FC236}">
                <a16:creationId xmlns:a16="http://schemas.microsoft.com/office/drawing/2014/main" id="{FEF6C70E-8448-40F4-8AFA-2E982338C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" name="Rectangle 22">
            <a:extLst>
              <a:ext uri="{FF2B5EF4-FFF2-40B4-BE49-F238E27FC236}">
                <a16:creationId xmlns:a16="http://schemas.microsoft.com/office/drawing/2014/main" id="{9A926BDB-98EF-43B0-A66B-1A6EF8FB2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556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24">
            <a:extLst>
              <a:ext uri="{FF2B5EF4-FFF2-40B4-BE49-F238E27FC236}">
                <a16:creationId xmlns:a16="http://schemas.microsoft.com/office/drawing/2014/main" id="{A722A754-56A5-43DA-ADE3-C2704FABA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0FADDEF-2C10-4B0B-868E-6A655B67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618F2A"/>
            </a:solidFill>
            <a:miter lim="800000"/>
          </a:ln>
          <a:effectLst>
            <a:outerShdw blurRad="76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F30F9E-DD59-9C4D-BE3E-03500049BC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374" r="1175"/>
          <a:stretch/>
        </p:blipFill>
        <p:spPr>
          <a:xfrm>
            <a:off x="662362" y="648445"/>
            <a:ext cx="5372099" cy="5561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F4A6D2-FA06-E34D-A11E-8F40E82C1B24}"/>
              </a:ext>
            </a:extLst>
          </p:cNvPr>
          <p:cNvSpPr txBox="1"/>
          <p:nvPr/>
        </p:nvSpPr>
        <p:spPr>
          <a:xfrm>
            <a:off x="768985" y="5739750"/>
            <a:ext cx="1639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Temperate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351CD0B-6197-9841-9654-844F735D42BB}"/>
              </a:ext>
            </a:extLst>
          </p:cNvPr>
          <p:cNvSpPr txBox="1"/>
          <p:nvPr/>
        </p:nvSpPr>
        <p:spPr>
          <a:xfrm>
            <a:off x="6219811" y="687183"/>
            <a:ext cx="996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Tropical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97522-4C9D-E74F-A143-9825E582B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491" y="877824"/>
            <a:ext cx="4668030" cy="5172120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Midway between the poles and the equator.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Fairly cool temperatures             (0 – 27 </a:t>
            </a:r>
            <a:r>
              <a:rPr lang="en-US" sz="2400" baseline="30000" dirty="0">
                <a:solidFill>
                  <a:schemeClr val="bg1"/>
                </a:solidFill>
              </a:rPr>
              <a:t>•</a:t>
            </a:r>
            <a:r>
              <a:rPr lang="en-US" sz="2400" dirty="0">
                <a:solidFill>
                  <a:schemeClr val="bg1"/>
                </a:solidFill>
              </a:rPr>
              <a:t>C or 32 - 80 </a:t>
            </a:r>
            <a:r>
              <a:rPr lang="en-US" sz="2400" baseline="30000" dirty="0">
                <a:solidFill>
                  <a:schemeClr val="bg1"/>
                </a:solidFill>
              </a:rPr>
              <a:t>•</a:t>
            </a:r>
            <a:r>
              <a:rPr lang="en-US" sz="2400" dirty="0">
                <a:solidFill>
                  <a:schemeClr val="bg1"/>
                </a:solidFill>
              </a:rPr>
              <a:t>F)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Heavy fog and rainfall          (about 100 in / 250 cm per year)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2 major seasons: wet and dry</a:t>
            </a:r>
          </a:p>
        </p:txBody>
      </p:sp>
    </p:spTree>
    <p:extLst>
      <p:ext uri="{BB962C8B-B14F-4D97-AF65-F5344CB8AC3E}">
        <p14:creationId xmlns:p14="http://schemas.microsoft.com/office/powerpoint/2010/main" val="142036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400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F180784-0CDF-2D44-A6DD-EB8A3845F708}"/>
              </a:ext>
            </a:extLst>
          </p:cNvPr>
          <p:cNvSpPr/>
          <p:nvPr/>
        </p:nvSpPr>
        <p:spPr>
          <a:xfrm>
            <a:off x="1010650" y="737977"/>
            <a:ext cx="10354816" cy="53820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99F0A7B-8C26-E447-8C25-1CFEA23D7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colorTemperature colorTemp="8209"/>
                    </a14:imgEffect>
                    <a14:imgEffect>
                      <a14:brightnessContrast contrast="-4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0650" y="1130808"/>
            <a:ext cx="10354816" cy="4556118"/>
          </a:xfr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BE1159-538C-AD44-A36E-50C0167E0F99}"/>
              </a:ext>
            </a:extLst>
          </p:cNvPr>
          <p:cNvCxnSpPr>
            <a:cxnSpLocks/>
          </p:cNvCxnSpPr>
          <p:nvPr/>
        </p:nvCxnSpPr>
        <p:spPr>
          <a:xfrm>
            <a:off x="899685" y="3392424"/>
            <a:ext cx="1053893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37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2770</TotalTime>
  <Words>1024</Words>
  <Application>Microsoft Macintosh PowerPoint</Application>
  <PresentationFormat>Widescreen</PresentationFormat>
  <Paragraphs>156</Paragraphs>
  <Slides>67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4" baseType="lpstr">
      <vt:lpstr>Acme</vt:lpstr>
      <vt:lpstr>Arial</vt:lpstr>
      <vt:lpstr>Calibri</vt:lpstr>
      <vt:lpstr>MS Shell Dlg 2</vt:lpstr>
      <vt:lpstr>Wingdings</vt:lpstr>
      <vt:lpstr>Wingdings 3</vt:lpstr>
      <vt:lpstr>Madison</vt:lpstr>
      <vt:lpstr>Rainforests   Pathfinder Honor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Rainforests   Pathfinder Honor</dc:title>
  <dc:creator>Torquato, Luke</dc:creator>
  <cp:lastModifiedBy>Torquato, Luke</cp:lastModifiedBy>
  <cp:revision>37</cp:revision>
  <dcterms:created xsi:type="dcterms:W3CDTF">2021-05-29T19:39:59Z</dcterms:created>
  <dcterms:modified xsi:type="dcterms:W3CDTF">2021-06-04T00:46:31Z</dcterms:modified>
</cp:coreProperties>
</file>