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42"/>
  </p:notesMasterIdLst>
  <p:sldIdLst>
    <p:sldId id="258" r:id="rId2"/>
    <p:sldId id="257" r:id="rId3"/>
    <p:sldId id="259" r:id="rId4"/>
    <p:sldId id="270" r:id="rId5"/>
    <p:sldId id="260" r:id="rId6"/>
    <p:sldId id="271" r:id="rId7"/>
    <p:sldId id="261" r:id="rId8"/>
    <p:sldId id="262" r:id="rId9"/>
    <p:sldId id="280" r:id="rId10"/>
    <p:sldId id="282" r:id="rId11"/>
    <p:sldId id="298" r:id="rId12"/>
    <p:sldId id="264" r:id="rId13"/>
    <p:sldId id="297" r:id="rId14"/>
    <p:sldId id="265" r:id="rId15"/>
    <p:sldId id="273" r:id="rId16"/>
    <p:sldId id="283" r:id="rId17"/>
    <p:sldId id="266" r:id="rId18"/>
    <p:sldId id="287" r:id="rId19"/>
    <p:sldId id="288" r:id="rId20"/>
    <p:sldId id="289" r:id="rId21"/>
    <p:sldId id="290" r:id="rId22"/>
    <p:sldId id="291" r:id="rId23"/>
    <p:sldId id="292" r:id="rId24"/>
    <p:sldId id="293" r:id="rId25"/>
    <p:sldId id="295" r:id="rId26"/>
    <p:sldId id="296" r:id="rId27"/>
    <p:sldId id="299" r:id="rId28"/>
    <p:sldId id="294" r:id="rId29"/>
    <p:sldId id="284" r:id="rId30"/>
    <p:sldId id="267" r:id="rId31"/>
    <p:sldId id="286" r:id="rId32"/>
    <p:sldId id="276" r:id="rId33"/>
    <p:sldId id="279" r:id="rId34"/>
    <p:sldId id="268" r:id="rId35"/>
    <p:sldId id="272" r:id="rId36"/>
    <p:sldId id="278" r:id="rId37"/>
    <p:sldId id="274" r:id="rId38"/>
    <p:sldId id="275" r:id="rId39"/>
    <p:sldId id="269" r:id="rId40"/>
    <p:sldId id="30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6"/>
    <p:restoredTop sz="82721"/>
  </p:normalViewPr>
  <p:slideViewPr>
    <p:cSldViewPr snapToGrid="0" snapToObjects="1">
      <p:cViewPr varScale="1">
        <p:scale>
          <a:sx n="94" d="100"/>
          <a:sy n="94" d="100"/>
        </p:scale>
        <p:origin x="12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05A13-92EB-5E43-96A8-F09317A2D6AC}"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CC39B-1E74-7942-810B-1F48F271ED6D}" type="slidenum">
              <a:rPr lang="en-US" smtClean="0"/>
              <a:t>‹#›</a:t>
            </a:fld>
            <a:endParaRPr lang="en-US"/>
          </a:p>
        </p:txBody>
      </p:sp>
    </p:spTree>
    <p:extLst>
      <p:ext uri="{BB962C8B-B14F-4D97-AF65-F5344CB8AC3E}">
        <p14:creationId xmlns:p14="http://schemas.microsoft.com/office/powerpoint/2010/main" val="730766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ikihow.com/Grow-Potatoes-from-Potatoes#_note-2"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ikihow.com/Grow-Potatoes-from-Potatoes#_note-9"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wikihow.com/Plant-Potatoes-in-Pot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ikihow.com/Grow-Potatoes-from-Potatoes#_note-1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ikihow.com/Grow-Potatoes-from-Potatoes#_note-12"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ikihow.com/Grow-Potatoes-from-Potatoes#_note-1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ikihow.com/Grow-Potatoes-from-Potatoes#_note-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1</a:t>
            </a:fld>
            <a:endParaRPr lang="en-US"/>
          </a:p>
        </p:txBody>
      </p:sp>
    </p:spTree>
    <p:extLst>
      <p:ext uri="{BB962C8B-B14F-4D97-AF65-F5344CB8AC3E}">
        <p14:creationId xmlns:p14="http://schemas.microsoft.com/office/powerpoint/2010/main" val="4237658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3</a:t>
            </a:r>
          </a:p>
          <a:p>
            <a:pPr fontAlgn="base"/>
            <a:r>
              <a:rPr lang="en-GB" sz="1200" b="1" i="0" u="none" strike="noStrike" kern="1200" dirty="0">
                <a:solidFill>
                  <a:schemeClr val="tx1"/>
                </a:solidFill>
                <a:effectLst/>
                <a:latin typeface="+mn-lt"/>
                <a:ea typeface="+mn-ea"/>
                <a:cs typeface="+mn-cs"/>
              </a:rPr>
              <a:t>Allow sprouts to grow for 1 week before planting.</a:t>
            </a:r>
            <a:r>
              <a:rPr lang="en-GB" sz="1200" b="0" i="0" u="none" strike="noStrike" kern="1200" dirty="0">
                <a:solidFill>
                  <a:schemeClr val="tx1"/>
                </a:solidFill>
                <a:effectLst/>
                <a:latin typeface="+mn-lt"/>
                <a:ea typeface="+mn-ea"/>
                <a:cs typeface="+mn-cs"/>
              </a:rPr>
              <a:t> Unlike most grocery store potatoes, seed potatoes grow little protuberances called sprouts. These sprouts, once planted, form the buds of new potato plants—they are essential to the growing process! Place your seed potatoes in any warm, dry spot (a bowl on your kitchen counter where the sun shines will do) and leave them for a week.</a:t>
            </a:r>
            <a:r>
              <a:rPr lang="en-GB" sz="1200" b="0" i="0" u="none" strike="noStrike" kern="1200" baseline="30000" dirty="0">
                <a:solidFill>
                  <a:schemeClr val="tx1"/>
                </a:solidFill>
                <a:effectLst/>
                <a:latin typeface="+mn-lt"/>
                <a:ea typeface="+mn-ea"/>
                <a:cs typeface="+mn-cs"/>
                <a:hlinkClick r:id="rId3"/>
              </a:rPr>
              <a:t>[2]</a:t>
            </a:r>
            <a:r>
              <a:rPr lang="en-GB" sz="1200" b="0" i="0" u="none" strike="noStrike" kern="1200" dirty="0">
                <a:solidFill>
                  <a:schemeClr val="tx1"/>
                </a:solidFill>
                <a:effectLst/>
                <a:latin typeface="+mn-lt"/>
                <a:ea typeface="+mn-ea"/>
                <a:cs typeface="+mn-cs"/>
              </a:rPr>
              <a:t>One week is ample time for your sprouts to grow between </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r>
              <a:rPr lang="en-GB" sz="1200" b="0" i="0" u="none" strike="noStrike" kern="1200" baseline="-25000" dirty="0">
                <a:solidFill>
                  <a:schemeClr val="tx1"/>
                </a:solidFill>
                <a:effectLst/>
                <a:latin typeface="+mn-lt"/>
                <a:ea typeface="+mn-ea"/>
                <a:cs typeface="+mn-cs"/>
              </a:rPr>
              <a:t>4</a:t>
            </a:r>
            <a:r>
              <a:rPr lang="en-GB" sz="1200" b="0" i="0" u="none" strike="noStrike" kern="1200" dirty="0">
                <a:solidFill>
                  <a:schemeClr val="tx1"/>
                </a:solidFill>
                <a:effectLst/>
                <a:latin typeface="+mn-lt"/>
                <a:ea typeface="+mn-ea"/>
                <a:cs typeface="+mn-cs"/>
              </a:rPr>
              <a:t> inch (0.64 cm) and </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r>
              <a:rPr lang="en-GB" sz="1200" b="0" i="0" u="none" strike="noStrike" kern="1200" baseline="-25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inch (1.3 cm) in length. That means they’re almost ready to be planted.</a:t>
            </a:r>
          </a:p>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33</a:t>
            </a:fld>
            <a:endParaRPr lang="en-US"/>
          </a:p>
        </p:txBody>
      </p:sp>
    </p:spTree>
    <p:extLst>
      <p:ext uri="{BB962C8B-B14F-4D97-AF65-F5344CB8AC3E}">
        <p14:creationId xmlns:p14="http://schemas.microsoft.com/office/powerpoint/2010/main" val="138972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Fill 1/3 of a large, deep pot with potting soil.</a:t>
            </a:r>
            <a:r>
              <a:rPr lang="en-GB" sz="1200" b="0" i="0" u="none" strike="noStrike" kern="1200" dirty="0">
                <a:solidFill>
                  <a:schemeClr val="tx1"/>
                </a:solidFill>
                <a:effectLst/>
                <a:latin typeface="+mn-lt"/>
                <a:ea typeface="+mn-ea"/>
                <a:cs typeface="+mn-cs"/>
              </a:rPr>
              <a:t> The bigger the pot, the better (potatoes need lots of room to grow), but at a minimum it should be 10 gallons (38 L) for 4-6 seed potatoes. If you plan to grow more than 6 seed potatoes, go for a barrel-sized pot.</a:t>
            </a:r>
            <a:r>
              <a:rPr lang="en-GB" sz="1200" b="0" i="0" u="none" strike="noStrike" kern="1200" baseline="30000" dirty="0">
                <a:solidFill>
                  <a:schemeClr val="tx1"/>
                </a:solidFill>
                <a:effectLst/>
                <a:latin typeface="+mn-lt"/>
                <a:ea typeface="+mn-ea"/>
                <a:cs typeface="+mn-cs"/>
                <a:hlinkClick r:id="rId3"/>
              </a:rPr>
              <a:t>[9]</a:t>
            </a:r>
            <a:r>
              <a:rPr lang="en-GB" sz="1200" b="0" i="0" u="none" strike="noStrike" kern="1200" dirty="0">
                <a:solidFill>
                  <a:schemeClr val="tx1"/>
                </a:solidFill>
                <a:effectLst/>
                <a:latin typeface="+mn-lt"/>
                <a:ea typeface="+mn-ea"/>
                <a:cs typeface="+mn-cs"/>
              </a:rPr>
              <a:t>Your </a:t>
            </a:r>
            <a:r>
              <a:rPr lang="en-GB" sz="1200" b="0" i="0" u="none" strike="noStrike" kern="1200" dirty="0">
                <a:solidFill>
                  <a:schemeClr val="tx1"/>
                </a:solidFill>
                <a:effectLst/>
                <a:latin typeface="+mn-lt"/>
                <a:ea typeface="+mn-ea"/>
                <a:cs typeface="+mn-cs"/>
                <a:hlinkClick r:id="rId4" tooltip="Plant Potatoes in Pots"/>
              </a:rPr>
              <a:t>pot</a:t>
            </a:r>
            <a:r>
              <a:rPr lang="en-GB" sz="1200" b="0" i="0" u="none" strike="noStrike" kern="1200" dirty="0">
                <a:solidFill>
                  <a:schemeClr val="tx1"/>
                </a:solidFill>
                <a:effectLst/>
                <a:latin typeface="+mn-lt"/>
                <a:ea typeface="+mn-ea"/>
                <a:cs typeface="+mn-cs"/>
              </a:rPr>
              <a:t> will also need to contain a sizable drainage hole. Black reusable plastic pots from the garden store work well for growing potatoes, as the black </a:t>
            </a:r>
            <a:r>
              <a:rPr lang="en-GB" sz="1200" b="0" i="0" u="none" strike="noStrike" kern="1200" dirty="0" err="1">
                <a:solidFill>
                  <a:schemeClr val="tx1"/>
                </a:solidFill>
                <a:effectLst/>
                <a:latin typeface="+mn-lt"/>
                <a:ea typeface="+mn-ea"/>
                <a:cs typeface="+mn-cs"/>
              </a:rPr>
              <a:t>color</a:t>
            </a:r>
            <a:r>
              <a:rPr lang="en-GB" sz="1200" b="0" i="0" u="none" strike="noStrike" kern="1200" dirty="0">
                <a:solidFill>
                  <a:schemeClr val="tx1"/>
                </a:solidFill>
                <a:effectLst/>
                <a:latin typeface="+mn-lt"/>
                <a:ea typeface="+mn-ea"/>
                <a:cs typeface="+mn-cs"/>
              </a:rPr>
              <a:t> holds in warmth and the bottoms have built-in drainage.</a:t>
            </a:r>
          </a:p>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34</a:t>
            </a:fld>
            <a:endParaRPr lang="en-US"/>
          </a:p>
        </p:txBody>
      </p:sp>
    </p:spTree>
    <p:extLst>
      <p:ext uri="{BB962C8B-B14F-4D97-AF65-F5344CB8AC3E}">
        <p14:creationId xmlns:p14="http://schemas.microsoft.com/office/powerpoint/2010/main" val="30204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Plant seed potatoes 6 inches (15 cm) apart with sprouts face up.</a:t>
            </a:r>
            <a:r>
              <a:rPr lang="en-GB" sz="1200" b="0" i="0" u="none" strike="noStrike" kern="1200" dirty="0">
                <a:solidFill>
                  <a:schemeClr val="tx1"/>
                </a:solidFill>
                <a:effectLst/>
                <a:latin typeface="+mn-lt"/>
                <a:ea typeface="+mn-ea"/>
                <a:cs typeface="+mn-cs"/>
              </a:rPr>
              <a:t> Your potatoes should not be touching each other or the edge of the pot or their growth will be stunted. Once planted, cover them with 6 inches (15 cm) of potting soil. Water until the liquid begins to drain from the bottom. Leave the pot in a sunny, temperate spot on your front or back deck, where it will be exposed to 6-8 hours of sunlight per day.</a:t>
            </a:r>
            <a:r>
              <a:rPr lang="en-GB" sz="1200" b="0" i="0" u="none" strike="noStrike" kern="1200" baseline="30000" dirty="0">
                <a:solidFill>
                  <a:schemeClr val="tx1"/>
                </a:solidFill>
                <a:effectLst/>
                <a:latin typeface="+mn-lt"/>
                <a:ea typeface="+mn-ea"/>
                <a:cs typeface="+mn-cs"/>
                <a:hlinkClick r:id="rId3"/>
              </a:rPr>
              <a:t>[10]</a:t>
            </a:r>
            <a:r>
              <a:rPr lang="en-GB" sz="1200" b="0" i="0" u="none" strike="noStrike" kern="1200" dirty="0">
                <a:solidFill>
                  <a:schemeClr val="tx1"/>
                </a:solidFill>
                <a:effectLst/>
                <a:latin typeface="+mn-lt"/>
                <a:ea typeface="+mn-ea"/>
                <a:cs typeface="+mn-cs"/>
              </a:rPr>
              <a:t>Don’t overcrowd the pot: 6 inches (15 cm) is the minimum amount of space in which your potato can still grow.</a:t>
            </a:r>
          </a:p>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35</a:t>
            </a:fld>
            <a:endParaRPr lang="en-US"/>
          </a:p>
        </p:txBody>
      </p:sp>
    </p:spTree>
    <p:extLst>
      <p:ext uri="{BB962C8B-B14F-4D97-AF65-F5344CB8AC3E}">
        <p14:creationId xmlns:p14="http://schemas.microsoft.com/office/powerpoint/2010/main" val="3766396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a spot where the pot will get lots of sun</a:t>
            </a:r>
          </a:p>
        </p:txBody>
      </p:sp>
      <p:sp>
        <p:nvSpPr>
          <p:cNvPr id="4" name="Slide Number Placeholder 3"/>
          <p:cNvSpPr>
            <a:spLocks noGrp="1"/>
          </p:cNvSpPr>
          <p:nvPr>
            <p:ph type="sldNum" sz="quarter" idx="5"/>
          </p:nvPr>
        </p:nvSpPr>
        <p:spPr/>
        <p:txBody>
          <a:bodyPr/>
          <a:lstStyle/>
          <a:p>
            <a:fld id="{553CC39B-1E74-7942-810B-1F48F271ED6D}" type="slidenum">
              <a:rPr lang="en-US" smtClean="0"/>
              <a:t>36</a:t>
            </a:fld>
            <a:endParaRPr lang="en-US"/>
          </a:p>
        </p:txBody>
      </p:sp>
    </p:spTree>
    <p:extLst>
      <p:ext uri="{BB962C8B-B14F-4D97-AF65-F5344CB8AC3E}">
        <p14:creationId xmlns:p14="http://schemas.microsoft.com/office/powerpoint/2010/main" val="338403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Add potting soil as your potato sprouts shoot out of the soil.</a:t>
            </a:r>
            <a:r>
              <a:rPr lang="en-GB" sz="1200" b="0" i="0" u="none" strike="noStrike" kern="1200" dirty="0">
                <a:solidFill>
                  <a:schemeClr val="tx1"/>
                </a:solidFill>
                <a:effectLst/>
                <a:latin typeface="+mn-lt"/>
                <a:ea typeface="+mn-ea"/>
                <a:cs typeface="+mn-cs"/>
              </a:rPr>
              <a:t> Only about 1 inch of the sprout should be exposed at any point in the growing process, so continue to add soil periodically. Mix your soil with fertilizer (a 5-10-10 commercial mixture from the garden store will do) for healthy, fast-growing plants.</a:t>
            </a:r>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37</a:t>
            </a:fld>
            <a:endParaRPr lang="en-US"/>
          </a:p>
        </p:txBody>
      </p:sp>
    </p:spTree>
    <p:extLst>
      <p:ext uri="{BB962C8B-B14F-4D97-AF65-F5344CB8AC3E}">
        <p14:creationId xmlns:p14="http://schemas.microsoft.com/office/powerpoint/2010/main" val="3602997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Harvest your potatoes when their leaves turn yellow.</a:t>
            </a:r>
            <a:r>
              <a:rPr lang="en-GB" sz="1200" b="0" i="0" u="none" strike="noStrike" kern="1200" dirty="0">
                <a:solidFill>
                  <a:schemeClr val="tx1"/>
                </a:solidFill>
                <a:effectLst/>
                <a:latin typeface="+mn-lt"/>
                <a:ea typeface="+mn-ea"/>
                <a:cs typeface="+mn-cs"/>
              </a:rPr>
              <a:t> After 18-20 weeks your potted potatoes will reach maturity. Dig them out of the pot by hand or dump it out and root through the soil to harvest your tubers.</a:t>
            </a:r>
            <a:r>
              <a:rPr lang="en-GB" sz="1200" b="0" i="0" u="none" strike="noStrike" kern="1200" baseline="30000" dirty="0">
                <a:solidFill>
                  <a:schemeClr val="tx1"/>
                </a:solidFill>
                <a:effectLst/>
                <a:latin typeface="+mn-lt"/>
                <a:ea typeface="+mn-ea"/>
                <a:cs typeface="+mn-cs"/>
                <a:hlinkClick r:id="rId3"/>
              </a:rPr>
              <a:t>[12]</a:t>
            </a:r>
            <a:r>
              <a:rPr lang="en-GB" sz="1200" b="0" i="0" u="none" strike="noStrike" kern="1200" dirty="0">
                <a:solidFill>
                  <a:schemeClr val="tx1"/>
                </a:solidFill>
                <a:effectLst/>
                <a:latin typeface="+mn-lt"/>
                <a:ea typeface="+mn-ea"/>
                <a:cs typeface="+mn-cs"/>
              </a:rPr>
              <a:t>Check the skin of each potato for white, mushy spots—these could signify fungus, in which case the potatoes are not safe to eat. They should be uniform in </a:t>
            </a:r>
            <a:r>
              <a:rPr lang="en-GB" sz="1200" b="0" i="0" u="none" strike="noStrike" kern="1200" dirty="0" err="1">
                <a:solidFill>
                  <a:schemeClr val="tx1"/>
                </a:solidFill>
                <a:effectLst/>
                <a:latin typeface="+mn-lt"/>
                <a:ea typeface="+mn-ea"/>
                <a:cs typeface="+mn-cs"/>
              </a:rPr>
              <a:t>color</a:t>
            </a:r>
            <a:r>
              <a:rPr lang="en-GB" sz="1200" b="0" i="0" u="none" strike="noStrike" kern="1200" dirty="0">
                <a:solidFill>
                  <a:schemeClr val="tx1"/>
                </a:solidFill>
                <a:effectLst/>
                <a:latin typeface="+mn-lt"/>
                <a:ea typeface="+mn-ea"/>
                <a:cs typeface="+mn-cs"/>
              </a:rPr>
              <a:t> with tight, firm skins.</a:t>
            </a:r>
          </a:p>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38</a:t>
            </a:fld>
            <a:endParaRPr lang="en-US"/>
          </a:p>
        </p:txBody>
      </p:sp>
    </p:spTree>
    <p:extLst>
      <p:ext uri="{BB962C8B-B14F-4D97-AF65-F5344CB8AC3E}">
        <p14:creationId xmlns:p14="http://schemas.microsoft.com/office/powerpoint/2010/main" val="152772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Potatoes are originally found in South America (Peru and Bolivia)</a:t>
            </a:r>
          </a:p>
          <a:p>
            <a:r>
              <a:rPr lang="en-US" dirty="0"/>
              <a:t>Arrived in Spain around 1570</a:t>
            </a:r>
          </a:p>
        </p:txBody>
      </p:sp>
      <p:sp>
        <p:nvSpPr>
          <p:cNvPr id="4" name="Slide Number Placeholder 3"/>
          <p:cNvSpPr>
            <a:spLocks noGrp="1"/>
          </p:cNvSpPr>
          <p:nvPr>
            <p:ph type="sldNum" sz="quarter" idx="5"/>
          </p:nvPr>
        </p:nvSpPr>
        <p:spPr/>
        <p:txBody>
          <a:bodyPr/>
          <a:lstStyle/>
          <a:p>
            <a:fld id="{553CC39B-1E74-7942-810B-1F48F271ED6D}" type="slidenum">
              <a:rPr lang="en-US" smtClean="0"/>
              <a:t>9</a:t>
            </a:fld>
            <a:endParaRPr lang="en-US"/>
          </a:p>
        </p:txBody>
      </p:sp>
    </p:spTree>
    <p:extLst>
      <p:ext uri="{BB962C8B-B14F-4D97-AF65-F5344CB8AC3E}">
        <p14:creationId xmlns:p14="http://schemas.microsoft.com/office/powerpoint/2010/main" val="408206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vegetable of ….</a:t>
            </a:r>
          </a:p>
        </p:txBody>
      </p:sp>
      <p:sp>
        <p:nvSpPr>
          <p:cNvPr id="4" name="Slide Number Placeholder 3"/>
          <p:cNvSpPr>
            <a:spLocks noGrp="1"/>
          </p:cNvSpPr>
          <p:nvPr>
            <p:ph type="sldNum" sz="quarter" idx="5"/>
          </p:nvPr>
        </p:nvSpPr>
        <p:spPr/>
        <p:txBody>
          <a:bodyPr/>
          <a:lstStyle/>
          <a:p>
            <a:fld id="{553CC39B-1E74-7942-810B-1F48F271ED6D}" type="slidenum">
              <a:rPr lang="en-US" smtClean="0"/>
              <a:t>10</a:t>
            </a:fld>
            <a:endParaRPr lang="en-US"/>
          </a:p>
        </p:txBody>
      </p:sp>
    </p:spTree>
    <p:extLst>
      <p:ext uri="{BB962C8B-B14F-4D97-AF65-F5344CB8AC3E}">
        <p14:creationId xmlns:p14="http://schemas.microsoft.com/office/powerpoint/2010/main" val="2409778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Water your potatoes whenever the top 2 inches (5.1 cm) of soil become dry.</a:t>
            </a:r>
            <a:r>
              <a:rPr lang="en-GB" sz="1200" b="0" i="0" u="none" strike="noStrike" kern="1200" dirty="0">
                <a:solidFill>
                  <a:schemeClr val="tx1"/>
                </a:solidFill>
                <a:effectLst/>
                <a:latin typeface="+mn-lt"/>
                <a:ea typeface="+mn-ea"/>
                <a:cs typeface="+mn-cs"/>
              </a:rPr>
              <a:t> The dryness of the soil will depend on the weather where you live, so test if it’s time to water by sticking one finger into the top of the soil. If it feels dry, it’s time to water again. Keep going until water begins to drain from the bottom of the pot.</a:t>
            </a:r>
            <a:r>
              <a:rPr lang="en-GB" sz="1200" b="0" i="0" u="none" strike="noStrike" kern="1200" baseline="30000" dirty="0">
                <a:solidFill>
                  <a:schemeClr val="tx1"/>
                </a:solidFill>
                <a:effectLst/>
                <a:latin typeface="+mn-lt"/>
                <a:ea typeface="+mn-ea"/>
                <a:cs typeface="+mn-cs"/>
                <a:hlinkClick r:id="rId3"/>
              </a:rPr>
              <a:t>[11]</a:t>
            </a:r>
            <a:r>
              <a:rPr lang="en-GB" sz="1200" b="0" i="0" u="none" strike="noStrike" kern="1200" dirty="0">
                <a:solidFill>
                  <a:schemeClr val="tx1"/>
                </a:solidFill>
                <a:effectLst/>
                <a:latin typeface="+mn-lt"/>
                <a:ea typeface="+mn-ea"/>
                <a:cs typeface="+mn-cs"/>
              </a:rPr>
              <a:t>If you live in a hotter climate, your soil will get drier quicker and will need to be watered more often. Check twice a day.</a:t>
            </a:r>
          </a:p>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15</a:t>
            </a:fld>
            <a:endParaRPr lang="en-US"/>
          </a:p>
        </p:txBody>
      </p:sp>
    </p:spTree>
    <p:extLst>
      <p:ext uri="{BB962C8B-B14F-4D97-AF65-F5344CB8AC3E}">
        <p14:creationId xmlns:p14="http://schemas.microsoft.com/office/powerpoint/2010/main" val="441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a spot where the pot will get lots of sun</a:t>
            </a:r>
          </a:p>
        </p:txBody>
      </p:sp>
      <p:sp>
        <p:nvSpPr>
          <p:cNvPr id="4" name="Slide Number Placeholder 3"/>
          <p:cNvSpPr>
            <a:spLocks noGrp="1"/>
          </p:cNvSpPr>
          <p:nvPr>
            <p:ph type="sldNum" sz="quarter" idx="5"/>
          </p:nvPr>
        </p:nvSpPr>
        <p:spPr/>
        <p:txBody>
          <a:bodyPr/>
          <a:lstStyle/>
          <a:p>
            <a:fld id="{553CC39B-1E74-7942-810B-1F48F271ED6D}" type="slidenum">
              <a:rPr lang="en-US" smtClean="0"/>
              <a:t>16</a:t>
            </a:fld>
            <a:endParaRPr lang="en-US"/>
          </a:p>
        </p:txBody>
      </p:sp>
    </p:spTree>
    <p:extLst>
      <p:ext uri="{BB962C8B-B14F-4D97-AF65-F5344CB8AC3E}">
        <p14:creationId xmlns:p14="http://schemas.microsoft.com/office/powerpoint/2010/main" val="86470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24</a:t>
            </a:fld>
            <a:endParaRPr lang="en-US"/>
          </a:p>
        </p:txBody>
      </p:sp>
    </p:spTree>
    <p:extLst>
      <p:ext uri="{BB962C8B-B14F-4D97-AF65-F5344CB8AC3E}">
        <p14:creationId xmlns:p14="http://schemas.microsoft.com/office/powerpoint/2010/main" val="104081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25</a:t>
            </a:fld>
            <a:endParaRPr lang="en-US"/>
          </a:p>
        </p:txBody>
      </p:sp>
    </p:spTree>
    <p:extLst>
      <p:ext uri="{BB962C8B-B14F-4D97-AF65-F5344CB8AC3E}">
        <p14:creationId xmlns:p14="http://schemas.microsoft.com/office/powerpoint/2010/main" val="3286794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26</a:t>
            </a:fld>
            <a:endParaRPr lang="en-US"/>
          </a:p>
        </p:txBody>
      </p:sp>
    </p:spTree>
    <p:extLst>
      <p:ext uri="{BB962C8B-B14F-4D97-AF65-F5344CB8AC3E}">
        <p14:creationId xmlns:p14="http://schemas.microsoft.com/office/powerpoint/2010/main" val="222926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Buy seed potatoes from a garden supply store.</a:t>
            </a:r>
            <a:r>
              <a:rPr lang="en-GB" sz="1200" b="0" i="0" u="none" strike="noStrike" kern="1200" dirty="0">
                <a:solidFill>
                  <a:schemeClr val="tx1"/>
                </a:solidFill>
                <a:effectLst/>
                <a:latin typeface="+mn-lt"/>
                <a:ea typeface="+mn-ea"/>
                <a:cs typeface="+mn-cs"/>
              </a:rPr>
              <a:t> The best way to grow potatoes is </a:t>
            </a:r>
            <a:r>
              <a:rPr lang="en-GB" sz="1200" b="0" i="1" u="none" strike="noStrike" kern="1200" dirty="0">
                <a:solidFill>
                  <a:schemeClr val="tx1"/>
                </a:solidFill>
                <a:effectLst/>
                <a:latin typeface="+mn-lt"/>
                <a:ea typeface="+mn-ea"/>
                <a:cs typeface="+mn-cs"/>
              </a:rPr>
              <a:t>from</a:t>
            </a:r>
            <a:r>
              <a:rPr lang="en-GB" sz="1200" b="0" i="0" u="none" strike="noStrike" kern="1200" dirty="0">
                <a:solidFill>
                  <a:schemeClr val="tx1"/>
                </a:solidFill>
                <a:effectLst/>
                <a:latin typeface="+mn-lt"/>
                <a:ea typeface="+mn-ea"/>
                <a:cs typeface="+mn-cs"/>
              </a:rPr>
              <a:t> potatoes, but not just any potato will do: they have to be specially-grown seed potatoes from a garden supply store. Regular potatoes from a grocery store are often treated with pesticides which can spread disease through your whole crop, so either order your seeding potatoes from a </a:t>
            </a:r>
            <a:r>
              <a:rPr lang="en-GB" sz="1200" b="0" i="0" u="none" strike="noStrike" kern="1200" dirty="0" err="1">
                <a:solidFill>
                  <a:schemeClr val="tx1"/>
                </a:solidFill>
                <a:effectLst/>
                <a:latin typeface="+mn-lt"/>
                <a:ea typeface="+mn-ea"/>
                <a:cs typeface="+mn-cs"/>
              </a:rPr>
              <a:t>catalog</a:t>
            </a:r>
            <a:r>
              <a:rPr lang="en-GB" sz="1200" b="0" i="0" u="none" strike="noStrike" kern="1200" dirty="0">
                <a:solidFill>
                  <a:schemeClr val="tx1"/>
                </a:solidFill>
                <a:effectLst/>
                <a:latin typeface="+mn-lt"/>
                <a:ea typeface="+mn-ea"/>
                <a:cs typeface="+mn-cs"/>
              </a:rPr>
              <a:t> or hit the garden store.</a:t>
            </a:r>
            <a:r>
              <a:rPr lang="en-GB" sz="1200" b="0" i="0" u="none" strike="noStrike" kern="1200" baseline="30000" dirty="0">
                <a:solidFill>
                  <a:schemeClr val="tx1"/>
                </a:solidFill>
                <a:effectLst/>
                <a:latin typeface="+mn-lt"/>
                <a:ea typeface="+mn-ea"/>
                <a:cs typeface="+mn-cs"/>
                <a:hlinkClick r:id="rId3"/>
              </a:rPr>
              <a:t>[1]</a:t>
            </a:r>
            <a:r>
              <a:rPr lang="en-GB" sz="1200" b="0" i="0" u="none" strike="noStrike" kern="1200" dirty="0">
                <a:solidFill>
                  <a:schemeClr val="tx1"/>
                </a:solidFill>
                <a:effectLst/>
                <a:latin typeface="+mn-lt"/>
                <a:ea typeface="+mn-ea"/>
                <a:cs typeface="+mn-cs"/>
              </a:rPr>
              <a:t>Seed potatoes come in every variation—russet, Yukon, fingerling, you name it. Your garden supply store will have options for you to choose from, and they can order you any type of potato they don’t already have in the store.</a:t>
            </a:r>
          </a:p>
          <a:p>
            <a:endParaRPr lang="en-US" dirty="0"/>
          </a:p>
        </p:txBody>
      </p:sp>
      <p:sp>
        <p:nvSpPr>
          <p:cNvPr id="4" name="Slide Number Placeholder 3"/>
          <p:cNvSpPr>
            <a:spLocks noGrp="1"/>
          </p:cNvSpPr>
          <p:nvPr>
            <p:ph type="sldNum" sz="quarter" idx="5"/>
          </p:nvPr>
        </p:nvSpPr>
        <p:spPr/>
        <p:txBody>
          <a:bodyPr/>
          <a:lstStyle/>
          <a:p>
            <a:fld id="{553CC39B-1E74-7942-810B-1F48F271ED6D}" type="slidenum">
              <a:rPr lang="en-US" smtClean="0"/>
              <a:t>32</a:t>
            </a:fld>
            <a:endParaRPr lang="en-US"/>
          </a:p>
        </p:txBody>
      </p:sp>
    </p:spTree>
    <p:extLst>
      <p:ext uri="{BB962C8B-B14F-4D97-AF65-F5344CB8AC3E}">
        <p14:creationId xmlns:p14="http://schemas.microsoft.com/office/powerpoint/2010/main" val="363976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104707470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112830106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18668255"/>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2099564190"/>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50382718"/>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1263895023"/>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619502427"/>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315641431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103278171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51DCCA-2B20-0C42-9EC7-40FA5A5C2274}"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1815231720"/>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51DCCA-2B20-0C42-9EC7-40FA5A5C2274}"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381345515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51DCCA-2B20-0C42-9EC7-40FA5A5C2274}"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306794402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51DCCA-2B20-0C42-9EC7-40FA5A5C2274}"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392746620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1DCCA-2B20-0C42-9EC7-40FA5A5C2274}"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3182552037"/>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51DCCA-2B20-0C42-9EC7-40FA5A5C2274}"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84E65-AC6A-DE44-8185-1704ACD1603C}" type="slidenum">
              <a:rPr lang="en-US" smtClean="0"/>
              <a:t>‹#›</a:t>
            </a:fld>
            <a:endParaRPr lang="en-US"/>
          </a:p>
        </p:txBody>
      </p:sp>
    </p:spTree>
    <p:extLst>
      <p:ext uri="{BB962C8B-B14F-4D97-AF65-F5344CB8AC3E}">
        <p14:creationId xmlns:p14="http://schemas.microsoft.com/office/powerpoint/2010/main" val="3296739682"/>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84E65-AC6A-DE44-8185-1704ACD1603C}" type="slidenum">
              <a:rPr lang="en-US" smtClean="0"/>
              <a:t>‹#›</a:t>
            </a:fld>
            <a:endParaRPr lang="en-US"/>
          </a:p>
        </p:txBody>
      </p:sp>
      <p:sp>
        <p:nvSpPr>
          <p:cNvPr id="5" name="Date Placeholder 4"/>
          <p:cNvSpPr>
            <a:spLocks noGrp="1"/>
          </p:cNvSpPr>
          <p:nvPr>
            <p:ph type="dt" sz="half" idx="10"/>
          </p:nvPr>
        </p:nvSpPr>
        <p:spPr/>
        <p:txBody>
          <a:bodyPr/>
          <a:lstStyle/>
          <a:p>
            <a:fld id="{C751DCCA-2B20-0C42-9EC7-40FA5A5C2274}" type="datetimeFigureOut">
              <a:rPr lang="en-US" smtClean="0"/>
              <a:t>5/27/2021</a:t>
            </a:fld>
            <a:endParaRPr lang="en-US"/>
          </a:p>
        </p:txBody>
      </p:sp>
    </p:spTree>
    <p:extLst>
      <p:ext uri="{BB962C8B-B14F-4D97-AF65-F5344CB8AC3E}">
        <p14:creationId xmlns:p14="http://schemas.microsoft.com/office/powerpoint/2010/main" val="357827530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51DCCA-2B20-0C42-9EC7-40FA5A5C2274}" type="datetimeFigureOut">
              <a:rPr lang="en-US" smtClean="0"/>
              <a:t>5/27/2021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E784E65-AC6A-DE44-8185-1704ACD1603C}" type="slidenum">
              <a:rPr lang="en-US" smtClean="0"/>
              <a:t>‹#›</a:t>
            </a:fld>
            <a:endParaRPr lang="en-US"/>
          </a:p>
        </p:txBody>
      </p:sp>
    </p:spTree>
    <p:extLst>
      <p:ext uri="{BB962C8B-B14F-4D97-AF65-F5344CB8AC3E}">
        <p14:creationId xmlns:p14="http://schemas.microsoft.com/office/powerpoint/2010/main" val="4493837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ransition spd="slow">
    <p:wipe dir="r"/>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8.wdp"/><Relationship Id="rId4" Type="http://schemas.openxmlformats.org/officeDocument/2006/relationships/image" Target="../media/image3.pn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gif"/><Relationship Id="rId5" Type="http://schemas.microsoft.com/office/2007/relationships/hdphoto" Target="../media/hdphoto8.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9.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9.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1.wdp"/><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1.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1.wdp"/><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9.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1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1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8.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jpeg"/><Relationship Id="rId5" Type="http://schemas.microsoft.com/office/2007/relationships/hdphoto" Target="../media/hdphoto1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tiff"/><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tiff"/><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8.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le of potatoes&#10;&#10;Description automatically generated">
            <a:extLst>
              <a:ext uri="{FF2B5EF4-FFF2-40B4-BE49-F238E27FC236}">
                <a16:creationId xmlns:a16="http://schemas.microsoft.com/office/drawing/2014/main" id="{79CB42CA-AB8F-CE49-88BC-CBE1B02CEB93}"/>
              </a:ext>
            </a:extLst>
          </p:cNvPr>
          <p:cNvPicPr>
            <a:picLocks noChangeAspect="1"/>
          </p:cNvPicPr>
          <p:nvPr/>
        </p:nvPicPr>
        <p:blipFill rotWithShape="1">
          <a:blip r:embed="rId3"/>
          <a:srcRect l="9091" t="17903" b="5488"/>
          <a:stretch/>
        </p:blipFill>
        <p:spPr>
          <a:xfrm>
            <a:off x="1" y="10"/>
            <a:ext cx="12191999" cy="6857990"/>
          </a:xfrm>
          <a:prstGeom prst="rect">
            <a:avLst/>
          </a:prstGeom>
        </p:spPr>
      </p:pic>
      <p:sp>
        <p:nvSpPr>
          <p:cNvPr id="9" name="Isosceles Triangle 8">
            <a:extLst>
              <a:ext uri="{FF2B5EF4-FFF2-40B4-BE49-F238E27FC236}">
                <a16:creationId xmlns:a16="http://schemas.microsoft.com/office/drawing/2014/main" id="{0FF9F10B-8764-4B6C-9EBC-4FBE9AC1A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Parallelogram 10">
            <a:extLst>
              <a:ext uri="{FF2B5EF4-FFF2-40B4-BE49-F238E27FC236}">
                <a16:creationId xmlns:a16="http://schemas.microsoft.com/office/drawing/2014/main" id="{4DC5F81A-AB66-427C-B973-546BE1B7E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146C810-9BC7-4BEB-A44C-B70C5B3DC9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5ADF6C1-FC3E-4CEF-ACAA-1E533A9279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BE11B7D3-FC4D-4157-827F-D418D4AF3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F9CA2FB3-69C5-4A17-880A-34C260DF3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3B42260-CA72-429A-AEFF-A2778C7BC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58AFDC74-910F-0B4B-BC23-45561E8D107B}"/>
              </a:ext>
            </a:extLst>
          </p:cNvPr>
          <p:cNvSpPr txBox="1"/>
          <p:nvPr/>
        </p:nvSpPr>
        <p:spPr>
          <a:xfrm>
            <a:off x="4789151" y="1714131"/>
            <a:ext cx="5356046" cy="355557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dirty="0">
                <a:solidFill>
                  <a:schemeClr val="accent1"/>
                </a:solidFill>
                <a:latin typeface="+mj-lt"/>
                <a:ea typeface="+mj-ea"/>
                <a:cs typeface="+mj-cs"/>
              </a:rPr>
              <a:t>Potato </a:t>
            </a:r>
          </a:p>
          <a:p>
            <a:pPr>
              <a:lnSpc>
                <a:spcPct val="90000"/>
              </a:lnSpc>
              <a:spcBef>
                <a:spcPct val="0"/>
              </a:spcBef>
              <a:spcAft>
                <a:spcPts val="600"/>
              </a:spcAft>
            </a:pPr>
            <a:r>
              <a:rPr lang="en-US" sz="7200" dirty="0">
                <a:solidFill>
                  <a:schemeClr val="accent1"/>
                </a:solidFill>
                <a:latin typeface="+mj-lt"/>
                <a:ea typeface="+mj-ea"/>
                <a:cs typeface="+mj-cs"/>
              </a:rPr>
              <a:t>				          Adventurer Award</a:t>
            </a:r>
          </a:p>
        </p:txBody>
      </p:sp>
      <p:sp>
        <p:nvSpPr>
          <p:cNvPr id="23" name="Rectangle 27">
            <a:extLst>
              <a:ext uri="{FF2B5EF4-FFF2-40B4-BE49-F238E27FC236}">
                <a16:creationId xmlns:a16="http://schemas.microsoft.com/office/drawing/2014/main" id="{C29C3C96-CB51-440C-B12F-E880D7386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17070EE5-FA55-4C41-AD18-785E5F023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726DD974-2DC0-457D-B797-BFB5EB6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EF9AFB1C-D978-4634-9E2D-78B7F70F5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D952E931-BBDC-7A42-B1D8-B7733D8DF9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9371012" y="4253353"/>
            <a:ext cx="2713024" cy="2411577"/>
          </a:xfrm>
          <a:prstGeom prst="rect">
            <a:avLst/>
          </a:prstGeom>
        </p:spPr>
      </p:pic>
      <p:sp>
        <p:nvSpPr>
          <p:cNvPr id="6" name="Triangle 5">
            <a:extLst>
              <a:ext uri="{FF2B5EF4-FFF2-40B4-BE49-F238E27FC236}">
                <a16:creationId xmlns:a16="http://schemas.microsoft.com/office/drawing/2014/main" id="{E08801ED-0762-324F-80A8-BD8D5375309D}"/>
              </a:ext>
            </a:extLst>
          </p:cNvPr>
          <p:cNvSpPr/>
          <p:nvPr/>
        </p:nvSpPr>
        <p:spPr>
          <a:xfrm rot="10800000">
            <a:off x="293847" y="694600"/>
            <a:ext cx="4530811" cy="2895267"/>
          </a:xfrm>
          <a:prstGeom prst="triangle">
            <a:avLst>
              <a:gd name="adj" fmla="val 48781"/>
            </a:avLst>
          </a:prstGeom>
          <a:effectLst>
            <a:glow rad="236378">
              <a:schemeClr val="accent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18" name="Picture 2" descr="Zoom image">
            <a:extLst>
              <a:ext uri="{FF2B5EF4-FFF2-40B4-BE49-F238E27FC236}">
                <a16:creationId xmlns:a16="http://schemas.microsoft.com/office/drawing/2014/main" id="{C2CD627C-E584-C840-A68D-536FCBF30AB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46566" y="551629"/>
            <a:ext cx="3333409" cy="268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3597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0CB671-B610-7F48-A441-D1061DCFEA09}"/>
              </a:ext>
            </a:extLst>
          </p:cNvPr>
          <p:cNvPicPr>
            <a:picLocks noChangeAspect="1"/>
          </p:cNvPicPr>
          <p:nvPr/>
        </p:nvPicPr>
        <p:blipFill rotWithShape="1">
          <a:blip r:embed="rId3"/>
          <a:srcRect r="11862"/>
          <a:stretch/>
        </p:blipFill>
        <p:spPr>
          <a:xfrm>
            <a:off x="1219200" y="527050"/>
            <a:ext cx="8596668" cy="5803900"/>
          </a:xfrm>
          <a:prstGeom prst="rect">
            <a:avLst/>
          </a:prstGeom>
        </p:spPr>
      </p:pic>
      <p:sp>
        <p:nvSpPr>
          <p:cNvPr id="2" name="Title 1">
            <a:extLst>
              <a:ext uri="{FF2B5EF4-FFF2-40B4-BE49-F238E27FC236}">
                <a16:creationId xmlns:a16="http://schemas.microsoft.com/office/drawing/2014/main" id="{C01AEFC8-1600-9742-8DE6-45386417E623}"/>
              </a:ext>
            </a:extLst>
          </p:cNvPr>
          <p:cNvSpPr>
            <a:spLocks noGrp="1"/>
          </p:cNvSpPr>
          <p:nvPr>
            <p:ph type="title"/>
          </p:nvPr>
        </p:nvSpPr>
        <p:spPr>
          <a:xfrm>
            <a:off x="8851166" y="407437"/>
            <a:ext cx="2903915" cy="956647"/>
          </a:xfrm>
          <a:gradFill>
            <a:gsLst>
              <a:gs pos="53000">
                <a:schemeClr val="accent1">
                  <a:lumMod val="60000"/>
                  <a:lumOff val="40000"/>
                </a:schemeClr>
              </a:gs>
              <a:gs pos="12000">
                <a:schemeClr val="bg1"/>
              </a:gs>
              <a:gs pos="100000">
                <a:schemeClr val="bg1"/>
              </a:gs>
            </a:gsLst>
            <a:path path="circle">
              <a:fillToRect l="100000" t="100000"/>
            </a:path>
          </a:gradFill>
          <a:effectLst>
            <a:glow>
              <a:schemeClr val="accent1"/>
            </a:glow>
            <a:softEdge rad="24515"/>
          </a:effectLst>
        </p:spPr>
        <p:txBody>
          <a:bodyPr>
            <a:normAutofit/>
          </a:bodyPr>
          <a:lstStyle/>
          <a:p>
            <a:pPr algn="ctr"/>
            <a:r>
              <a:rPr lang="en-GB" sz="2800" dirty="0">
                <a:solidFill>
                  <a:schemeClr val="tx1"/>
                </a:solidFill>
              </a:rPr>
              <a:t>New Hampshire:</a:t>
            </a:r>
            <a:br>
              <a:rPr lang="en-GB" sz="2800" dirty="0">
                <a:solidFill>
                  <a:schemeClr val="tx1"/>
                </a:solidFill>
              </a:rPr>
            </a:br>
            <a:r>
              <a:rPr lang="en-GB" sz="2800" dirty="0">
                <a:solidFill>
                  <a:schemeClr val="tx1"/>
                </a:solidFill>
              </a:rPr>
              <a:t>White Potato</a:t>
            </a:r>
            <a:endParaRPr lang="en-US" sz="2800" dirty="0">
              <a:solidFill>
                <a:schemeClr val="tx1"/>
              </a:solidFill>
            </a:endParaRPr>
          </a:p>
        </p:txBody>
      </p:sp>
      <p:sp>
        <p:nvSpPr>
          <p:cNvPr id="9" name="Title 1">
            <a:extLst>
              <a:ext uri="{FF2B5EF4-FFF2-40B4-BE49-F238E27FC236}">
                <a16:creationId xmlns:a16="http://schemas.microsoft.com/office/drawing/2014/main" id="{30DA05E1-BCA6-9A49-A253-DD5415648A2F}"/>
              </a:ext>
            </a:extLst>
          </p:cNvPr>
          <p:cNvSpPr txBox="1">
            <a:spLocks/>
          </p:cNvSpPr>
          <p:nvPr/>
        </p:nvSpPr>
        <p:spPr>
          <a:xfrm>
            <a:off x="8366772" y="5590073"/>
            <a:ext cx="2898191" cy="956647"/>
          </a:xfrm>
          <a:prstGeom prst="rect">
            <a:avLst/>
          </a:prstGeom>
          <a:gradFill>
            <a:gsLst>
              <a:gs pos="53000">
                <a:schemeClr val="accent1">
                  <a:lumMod val="60000"/>
                  <a:lumOff val="40000"/>
                </a:schemeClr>
              </a:gs>
              <a:gs pos="12000">
                <a:schemeClr val="bg1"/>
              </a:gs>
              <a:gs pos="100000">
                <a:schemeClr val="bg1"/>
              </a:gs>
            </a:gsLst>
            <a:path path="circle">
              <a:fillToRect l="100000" t="100000"/>
            </a:path>
          </a:gradFill>
          <a:effectLst>
            <a:glow>
              <a:schemeClr val="accent1"/>
            </a:glow>
            <a:softEdge rad="24515"/>
          </a:effectLst>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2800" dirty="0">
                <a:solidFill>
                  <a:schemeClr val="tx1"/>
                </a:solidFill>
              </a:rPr>
              <a:t>Louisiana:</a:t>
            </a:r>
          </a:p>
          <a:p>
            <a:pPr algn="ctr"/>
            <a:r>
              <a:rPr lang="en-GB" sz="2800" dirty="0">
                <a:solidFill>
                  <a:schemeClr val="tx1"/>
                </a:solidFill>
              </a:rPr>
              <a:t>Sweet Potato</a:t>
            </a:r>
            <a:endParaRPr lang="en-US" sz="2800" dirty="0">
              <a:solidFill>
                <a:schemeClr val="tx1"/>
              </a:solidFill>
            </a:endParaRPr>
          </a:p>
        </p:txBody>
      </p:sp>
      <p:sp>
        <p:nvSpPr>
          <p:cNvPr id="10" name="Title 1">
            <a:extLst>
              <a:ext uri="{FF2B5EF4-FFF2-40B4-BE49-F238E27FC236}">
                <a16:creationId xmlns:a16="http://schemas.microsoft.com/office/drawing/2014/main" id="{1D3464AE-D16B-0741-B702-74F60EEB1783}"/>
              </a:ext>
            </a:extLst>
          </p:cNvPr>
          <p:cNvSpPr txBox="1">
            <a:spLocks/>
          </p:cNvSpPr>
          <p:nvPr/>
        </p:nvSpPr>
        <p:spPr>
          <a:xfrm>
            <a:off x="9091320" y="3429000"/>
            <a:ext cx="2898191" cy="956647"/>
          </a:xfrm>
          <a:prstGeom prst="rect">
            <a:avLst/>
          </a:prstGeom>
          <a:gradFill>
            <a:gsLst>
              <a:gs pos="53000">
                <a:schemeClr val="accent1">
                  <a:lumMod val="60000"/>
                  <a:lumOff val="40000"/>
                </a:schemeClr>
              </a:gs>
              <a:gs pos="12000">
                <a:schemeClr val="bg1"/>
              </a:gs>
              <a:gs pos="100000">
                <a:schemeClr val="bg1"/>
              </a:gs>
            </a:gsLst>
            <a:path path="circle">
              <a:fillToRect l="100000" t="100000"/>
            </a:path>
          </a:gradFill>
          <a:effectLst>
            <a:glow>
              <a:schemeClr val="accent1"/>
            </a:glow>
            <a:softEdge rad="24515"/>
          </a:effectLst>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2800" dirty="0">
                <a:solidFill>
                  <a:schemeClr val="tx1"/>
                </a:solidFill>
              </a:rPr>
              <a:t>North Carolina: Sweet Potato</a:t>
            </a:r>
            <a:endParaRPr lang="en-US" sz="2800" dirty="0">
              <a:solidFill>
                <a:schemeClr val="tx1"/>
              </a:solidFill>
            </a:endParaRPr>
          </a:p>
        </p:txBody>
      </p:sp>
      <p:cxnSp>
        <p:nvCxnSpPr>
          <p:cNvPr id="12" name="Straight Arrow Connector 11">
            <a:extLst>
              <a:ext uri="{FF2B5EF4-FFF2-40B4-BE49-F238E27FC236}">
                <a16:creationId xmlns:a16="http://schemas.microsoft.com/office/drawing/2014/main" id="{E06975B3-76F1-DE46-A7DD-8861C36E760C}"/>
              </a:ext>
            </a:extLst>
          </p:cNvPr>
          <p:cNvCxnSpPr>
            <a:cxnSpLocks/>
          </p:cNvCxnSpPr>
          <p:nvPr/>
        </p:nvCxnSpPr>
        <p:spPr>
          <a:xfrm flipH="1" flipV="1">
            <a:off x="6096001" y="5579706"/>
            <a:ext cx="2562807" cy="48869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6C8EAD1-7ACB-A248-849D-7AACE4B56915}"/>
              </a:ext>
            </a:extLst>
          </p:cNvPr>
          <p:cNvCxnSpPr>
            <a:cxnSpLocks/>
          </p:cNvCxnSpPr>
          <p:nvPr/>
        </p:nvCxnSpPr>
        <p:spPr>
          <a:xfrm flipH="1">
            <a:off x="8278414" y="3907323"/>
            <a:ext cx="1149468" cy="491088"/>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00CC6D7-8F92-2546-913E-482A9730096E}"/>
              </a:ext>
            </a:extLst>
          </p:cNvPr>
          <p:cNvCxnSpPr>
            <a:cxnSpLocks/>
          </p:cNvCxnSpPr>
          <p:nvPr/>
        </p:nvCxnSpPr>
        <p:spPr>
          <a:xfrm>
            <a:off x="9089440" y="1237084"/>
            <a:ext cx="0" cy="86049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63631C47-9A03-CD4C-93BB-6DD2DDE7F38E}"/>
              </a:ext>
            </a:extLst>
          </p:cNvPr>
          <p:cNvSpPr txBox="1">
            <a:spLocks/>
          </p:cNvSpPr>
          <p:nvPr/>
        </p:nvSpPr>
        <p:spPr>
          <a:xfrm>
            <a:off x="416313" y="407437"/>
            <a:ext cx="2898191" cy="956647"/>
          </a:xfrm>
          <a:prstGeom prst="rect">
            <a:avLst/>
          </a:prstGeom>
          <a:gradFill>
            <a:gsLst>
              <a:gs pos="53000">
                <a:schemeClr val="accent1">
                  <a:lumMod val="60000"/>
                  <a:lumOff val="40000"/>
                </a:schemeClr>
              </a:gs>
              <a:gs pos="12000">
                <a:schemeClr val="bg1"/>
              </a:gs>
              <a:gs pos="100000">
                <a:schemeClr val="bg1"/>
              </a:gs>
            </a:gsLst>
            <a:path path="circle">
              <a:fillToRect l="100000" t="100000"/>
            </a:path>
          </a:gradFill>
          <a:effectLst>
            <a:glow>
              <a:schemeClr val="accent1"/>
            </a:glow>
            <a:softEdge rad="24515"/>
          </a:effectLst>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2800" dirty="0">
                <a:solidFill>
                  <a:schemeClr val="tx1"/>
                </a:solidFill>
              </a:rPr>
              <a:t>Idaho: </a:t>
            </a:r>
          </a:p>
          <a:p>
            <a:pPr algn="ctr"/>
            <a:r>
              <a:rPr lang="en-GB" sz="2800" dirty="0">
                <a:solidFill>
                  <a:schemeClr val="tx1"/>
                </a:solidFill>
              </a:rPr>
              <a:t>Potatoes</a:t>
            </a:r>
            <a:endParaRPr lang="en-US" sz="2800" dirty="0">
              <a:solidFill>
                <a:schemeClr val="tx1"/>
              </a:solidFill>
            </a:endParaRPr>
          </a:p>
        </p:txBody>
      </p:sp>
      <p:cxnSp>
        <p:nvCxnSpPr>
          <p:cNvPr id="21" name="Straight Arrow Connector 20">
            <a:extLst>
              <a:ext uri="{FF2B5EF4-FFF2-40B4-BE49-F238E27FC236}">
                <a16:creationId xmlns:a16="http://schemas.microsoft.com/office/drawing/2014/main" id="{5CE44649-6008-9349-A14D-59D051522F90}"/>
              </a:ext>
            </a:extLst>
          </p:cNvPr>
          <p:cNvCxnSpPr>
            <a:cxnSpLocks/>
          </p:cNvCxnSpPr>
          <p:nvPr/>
        </p:nvCxnSpPr>
        <p:spPr>
          <a:xfrm>
            <a:off x="1892300" y="1364084"/>
            <a:ext cx="988720" cy="1339916"/>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040863"/>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442555" y="2768600"/>
            <a:ext cx="8596668" cy="1320800"/>
          </a:xfrm>
        </p:spPr>
        <p:txBody>
          <a:bodyPr/>
          <a:lstStyle/>
          <a:p>
            <a:r>
              <a:rPr lang="en-US" dirty="0"/>
              <a:t> </a:t>
            </a:r>
          </a:p>
        </p:txBody>
      </p:sp>
      <p:pic>
        <p:nvPicPr>
          <p:cNvPr id="5" name="Picture 4">
            <a:extLst>
              <a:ext uri="{FF2B5EF4-FFF2-40B4-BE49-F238E27FC236}">
                <a16:creationId xmlns:a16="http://schemas.microsoft.com/office/drawing/2014/main" id="{F8FD7E8E-2A36-2344-BE8A-2FB8497B7C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 name="Triangle 5">
            <a:extLst>
              <a:ext uri="{FF2B5EF4-FFF2-40B4-BE49-F238E27FC236}">
                <a16:creationId xmlns:a16="http://schemas.microsoft.com/office/drawing/2014/main" id="{77F8267C-D786-4146-B6B4-D38243F704E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2" descr="Zoom image">
            <a:extLst>
              <a:ext uri="{FF2B5EF4-FFF2-40B4-BE49-F238E27FC236}">
                <a16:creationId xmlns:a16="http://schemas.microsoft.com/office/drawing/2014/main" id="{552E25B2-86FA-7D4E-99D7-D2C1311FA2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149D3B3-8FB6-2A43-8CB8-08EB342B6FC4}"/>
              </a:ext>
            </a:extLst>
          </p:cNvPr>
          <p:cNvSpPr txBox="1">
            <a:spLocks/>
          </p:cNvSpPr>
          <p:nvPr/>
        </p:nvSpPr>
        <p:spPr>
          <a:xfrm>
            <a:off x="442555" y="37007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4. How do potatoes grow? </a:t>
            </a:r>
            <a:endParaRPr lang="en-US" dirty="0"/>
          </a:p>
        </p:txBody>
      </p:sp>
      <p:pic>
        <p:nvPicPr>
          <p:cNvPr id="7" name="Picture 6">
            <a:extLst>
              <a:ext uri="{FF2B5EF4-FFF2-40B4-BE49-F238E27FC236}">
                <a16:creationId xmlns:a16="http://schemas.microsoft.com/office/drawing/2014/main" id="{33987E32-5026-A841-89A8-8DD02389DBAF}"/>
              </a:ext>
            </a:extLst>
          </p:cNvPr>
          <p:cNvPicPr>
            <a:picLocks noChangeAspect="1"/>
          </p:cNvPicPr>
          <p:nvPr/>
        </p:nvPicPr>
        <p:blipFill>
          <a:blip r:embed="rId6"/>
          <a:stretch>
            <a:fillRect/>
          </a:stretch>
        </p:blipFill>
        <p:spPr>
          <a:xfrm>
            <a:off x="364018" y="1192704"/>
            <a:ext cx="4572000" cy="2133600"/>
          </a:xfrm>
          <a:prstGeom prst="rect">
            <a:avLst/>
          </a:prstGeom>
        </p:spPr>
      </p:pic>
      <p:sp>
        <p:nvSpPr>
          <p:cNvPr id="8" name="TextBox 7">
            <a:extLst>
              <a:ext uri="{FF2B5EF4-FFF2-40B4-BE49-F238E27FC236}">
                <a16:creationId xmlns:a16="http://schemas.microsoft.com/office/drawing/2014/main" id="{FB0AC5C3-8ED2-C740-8EDE-ACF7EBBEEDEB}"/>
              </a:ext>
            </a:extLst>
          </p:cNvPr>
          <p:cNvSpPr txBox="1"/>
          <p:nvPr/>
        </p:nvSpPr>
        <p:spPr>
          <a:xfrm>
            <a:off x="308464" y="3316068"/>
            <a:ext cx="1245854" cy="369332"/>
          </a:xfrm>
          <a:prstGeom prst="rect">
            <a:avLst/>
          </a:prstGeom>
          <a:noFill/>
        </p:spPr>
        <p:txBody>
          <a:bodyPr wrap="none" rtlCol="0">
            <a:spAutoFit/>
          </a:bodyPr>
          <a:lstStyle/>
          <a:p>
            <a:r>
              <a:rPr lang="en-US" dirty="0"/>
              <a:t>On a tree?</a:t>
            </a:r>
          </a:p>
        </p:txBody>
      </p:sp>
      <p:sp>
        <p:nvSpPr>
          <p:cNvPr id="9" name="TextBox 8">
            <a:extLst>
              <a:ext uri="{FF2B5EF4-FFF2-40B4-BE49-F238E27FC236}">
                <a16:creationId xmlns:a16="http://schemas.microsoft.com/office/drawing/2014/main" id="{B2571064-69CC-7F44-88B3-48F08B0809D8}"/>
              </a:ext>
            </a:extLst>
          </p:cNvPr>
          <p:cNvSpPr txBox="1"/>
          <p:nvPr/>
        </p:nvSpPr>
        <p:spPr>
          <a:xfrm>
            <a:off x="6014364" y="3255848"/>
            <a:ext cx="1600118" cy="369332"/>
          </a:xfrm>
          <a:prstGeom prst="rect">
            <a:avLst/>
          </a:prstGeom>
          <a:noFill/>
        </p:spPr>
        <p:txBody>
          <a:bodyPr wrap="none" rtlCol="0">
            <a:spAutoFit/>
          </a:bodyPr>
          <a:lstStyle/>
          <a:p>
            <a:r>
              <a:rPr lang="en-US" dirty="0"/>
              <a:t>Underground?</a:t>
            </a:r>
          </a:p>
        </p:txBody>
      </p:sp>
      <p:sp>
        <p:nvSpPr>
          <p:cNvPr id="11" name="TextBox 10">
            <a:extLst>
              <a:ext uri="{FF2B5EF4-FFF2-40B4-BE49-F238E27FC236}">
                <a16:creationId xmlns:a16="http://schemas.microsoft.com/office/drawing/2014/main" id="{782B7C42-079A-7E4C-825C-B916265E769A}"/>
              </a:ext>
            </a:extLst>
          </p:cNvPr>
          <p:cNvSpPr txBox="1"/>
          <p:nvPr/>
        </p:nvSpPr>
        <p:spPr>
          <a:xfrm>
            <a:off x="1624927" y="6174799"/>
            <a:ext cx="1244251" cy="369332"/>
          </a:xfrm>
          <a:prstGeom prst="rect">
            <a:avLst/>
          </a:prstGeom>
          <a:noFill/>
        </p:spPr>
        <p:txBody>
          <a:bodyPr wrap="none" rtlCol="0">
            <a:spAutoFit/>
          </a:bodyPr>
          <a:lstStyle/>
          <a:p>
            <a:r>
              <a:rPr lang="en-US" dirty="0"/>
              <a:t>On a vine?</a:t>
            </a:r>
          </a:p>
        </p:txBody>
      </p:sp>
      <p:sp>
        <p:nvSpPr>
          <p:cNvPr id="12" name="TextBox 11">
            <a:extLst>
              <a:ext uri="{FF2B5EF4-FFF2-40B4-BE49-F238E27FC236}">
                <a16:creationId xmlns:a16="http://schemas.microsoft.com/office/drawing/2014/main" id="{089A06BC-3B6A-634B-8B4A-552CC927C040}"/>
              </a:ext>
            </a:extLst>
          </p:cNvPr>
          <p:cNvSpPr txBox="1"/>
          <p:nvPr/>
        </p:nvSpPr>
        <p:spPr>
          <a:xfrm>
            <a:off x="5632500" y="6174799"/>
            <a:ext cx="1460583" cy="369332"/>
          </a:xfrm>
          <a:prstGeom prst="rect">
            <a:avLst/>
          </a:prstGeom>
          <a:noFill/>
        </p:spPr>
        <p:txBody>
          <a:bodyPr wrap="square" rtlCol="0">
            <a:spAutoFit/>
          </a:bodyPr>
          <a:lstStyle/>
          <a:p>
            <a:r>
              <a:rPr lang="en-US" dirty="0"/>
              <a:t>On a plant?</a:t>
            </a:r>
          </a:p>
        </p:txBody>
      </p:sp>
      <p:pic>
        <p:nvPicPr>
          <p:cNvPr id="13" name="Picture 12">
            <a:extLst>
              <a:ext uri="{FF2B5EF4-FFF2-40B4-BE49-F238E27FC236}">
                <a16:creationId xmlns:a16="http://schemas.microsoft.com/office/drawing/2014/main" id="{38C82132-C8FA-D94D-802A-0D8382F1CA14}"/>
              </a:ext>
            </a:extLst>
          </p:cNvPr>
          <p:cNvPicPr>
            <a:picLocks noChangeAspect="1"/>
          </p:cNvPicPr>
          <p:nvPr/>
        </p:nvPicPr>
        <p:blipFill>
          <a:blip r:embed="rId7"/>
          <a:stretch>
            <a:fillRect/>
          </a:stretch>
        </p:blipFill>
        <p:spPr>
          <a:xfrm>
            <a:off x="5632500" y="3603099"/>
            <a:ext cx="3848113" cy="2561133"/>
          </a:xfrm>
          <a:prstGeom prst="rect">
            <a:avLst/>
          </a:prstGeom>
        </p:spPr>
      </p:pic>
      <p:pic>
        <p:nvPicPr>
          <p:cNvPr id="14" name="Picture 13">
            <a:extLst>
              <a:ext uri="{FF2B5EF4-FFF2-40B4-BE49-F238E27FC236}">
                <a16:creationId xmlns:a16="http://schemas.microsoft.com/office/drawing/2014/main" id="{6AD1DA8D-7071-9847-AD4E-BA849A603EEB}"/>
              </a:ext>
            </a:extLst>
          </p:cNvPr>
          <p:cNvPicPr>
            <a:picLocks noChangeAspect="1"/>
          </p:cNvPicPr>
          <p:nvPr/>
        </p:nvPicPr>
        <p:blipFill>
          <a:blip r:embed="rId8"/>
          <a:stretch>
            <a:fillRect/>
          </a:stretch>
        </p:blipFill>
        <p:spPr>
          <a:xfrm>
            <a:off x="1497477" y="3603099"/>
            <a:ext cx="3810000" cy="2540000"/>
          </a:xfrm>
          <a:prstGeom prst="rect">
            <a:avLst/>
          </a:prstGeom>
        </p:spPr>
      </p:pic>
      <p:pic>
        <p:nvPicPr>
          <p:cNvPr id="15" name="Picture 14">
            <a:extLst>
              <a:ext uri="{FF2B5EF4-FFF2-40B4-BE49-F238E27FC236}">
                <a16:creationId xmlns:a16="http://schemas.microsoft.com/office/drawing/2014/main" id="{49552CBB-C35A-A348-9D22-E812EC527948}"/>
              </a:ext>
            </a:extLst>
          </p:cNvPr>
          <p:cNvPicPr>
            <a:picLocks noChangeAspect="1"/>
          </p:cNvPicPr>
          <p:nvPr/>
        </p:nvPicPr>
        <p:blipFill>
          <a:blip r:embed="rId9"/>
          <a:stretch>
            <a:fillRect/>
          </a:stretch>
        </p:blipFill>
        <p:spPr>
          <a:xfrm>
            <a:off x="6081595" y="209252"/>
            <a:ext cx="3065775" cy="3065775"/>
          </a:xfrm>
          <a:prstGeom prst="rect">
            <a:avLst/>
          </a:prstGeom>
        </p:spPr>
      </p:pic>
    </p:spTree>
    <p:extLst>
      <p:ext uri="{BB962C8B-B14F-4D97-AF65-F5344CB8AC3E}">
        <p14:creationId xmlns:p14="http://schemas.microsoft.com/office/powerpoint/2010/main" val="40239122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442555" y="2768600"/>
            <a:ext cx="8596668" cy="1320800"/>
          </a:xfrm>
        </p:spPr>
        <p:txBody>
          <a:bodyPr/>
          <a:lstStyle/>
          <a:p>
            <a:r>
              <a:rPr lang="en-US" dirty="0"/>
              <a:t> </a:t>
            </a:r>
          </a:p>
        </p:txBody>
      </p:sp>
      <p:pic>
        <p:nvPicPr>
          <p:cNvPr id="5" name="Picture 4">
            <a:extLst>
              <a:ext uri="{FF2B5EF4-FFF2-40B4-BE49-F238E27FC236}">
                <a16:creationId xmlns:a16="http://schemas.microsoft.com/office/drawing/2014/main" id="{F8FD7E8E-2A36-2344-BE8A-2FB8497B7C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 name="Triangle 5">
            <a:extLst>
              <a:ext uri="{FF2B5EF4-FFF2-40B4-BE49-F238E27FC236}">
                <a16:creationId xmlns:a16="http://schemas.microsoft.com/office/drawing/2014/main" id="{77F8267C-D786-4146-B6B4-D38243F704E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2" descr="Zoom image">
            <a:extLst>
              <a:ext uri="{FF2B5EF4-FFF2-40B4-BE49-F238E27FC236}">
                <a16:creationId xmlns:a16="http://schemas.microsoft.com/office/drawing/2014/main" id="{552E25B2-86FA-7D4E-99D7-D2C1311FA2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149D3B3-8FB6-2A43-8CB8-08EB342B6FC4}"/>
              </a:ext>
            </a:extLst>
          </p:cNvPr>
          <p:cNvSpPr txBox="1">
            <a:spLocks/>
          </p:cNvSpPr>
          <p:nvPr/>
        </p:nvSpPr>
        <p:spPr>
          <a:xfrm>
            <a:off x="442555" y="37007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4. How do potatoes grow? </a:t>
            </a:r>
            <a:endParaRPr lang="en-US" dirty="0"/>
          </a:p>
        </p:txBody>
      </p:sp>
      <p:pic>
        <p:nvPicPr>
          <p:cNvPr id="3" name="Picture 2">
            <a:extLst>
              <a:ext uri="{FF2B5EF4-FFF2-40B4-BE49-F238E27FC236}">
                <a16:creationId xmlns:a16="http://schemas.microsoft.com/office/drawing/2014/main" id="{CF8EE717-2C15-4D40-9595-888CAB25276E}"/>
              </a:ext>
            </a:extLst>
          </p:cNvPr>
          <p:cNvPicPr>
            <a:picLocks noChangeAspect="1"/>
          </p:cNvPicPr>
          <p:nvPr/>
        </p:nvPicPr>
        <p:blipFill>
          <a:blip r:embed="rId6"/>
          <a:stretch>
            <a:fillRect/>
          </a:stretch>
        </p:blipFill>
        <p:spPr>
          <a:xfrm>
            <a:off x="865178" y="1747075"/>
            <a:ext cx="8049273" cy="3651985"/>
          </a:xfrm>
          <a:prstGeom prst="rect">
            <a:avLst/>
          </a:prstGeom>
        </p:spPr>
      </p:pic>
    </p:spTree>
    <p:extLst>
      <p:ext uri="{BB962C8B-B14F-4D97-AF65-F5344CB8AC3E}">
        <p14:creationId xmlns:p14="http://schemas.microsoft.com/office/powerpoint/2010/main" val="24432174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442555" y="2768600"/>
            <a:ext cx="8596668" cy="1320800"/>
          </a:xfrm>
        </p:spPr>
        <p:txBody>
          <a:bodyPr/>
          <a:lstStyle/>
          <a:p>
            <a:r>
              <a:rPr lang="en-US" dirty="0"/>
              <a:t> </a:t>
            </a:r>
          </a:p>
        </p:txBody>
      </p:sp>
      <p:pic>
        <p:nvPicPr>
          <p:cNvPr id="5" name="Picture 4">
            <a:extLst>
              <a:ext uri="{FF2B5EF4-FFF2-40B4-BE49-F238E27FC236}">
                <a16:creationId xmlns:a16="http://schemas.microsoft.com/office/drawing/2014/main" id="{F8FD7E8E-2A36-2344-BE8A-2FB8497B7C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 name="Triangle 5">
            <a:extLst>
              <a:ext uri="{FF2B5EF4-FFF2-40B4-BE49-F238E27FC236}">
                <a16:creationId xmlns:a16="http://schemas.microsoft.com/office/drawing/2014/main" id="{77F8267C-D786-4146-B6B4-D38243F704E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2" descr="Zoom image">
            <a:extLst>
              <a:ext uri="{FF2B5EF4-FFF2-40B4-BE49-F238E27FC236}">
                <a16:creationId xmlns:a16="http://schemas.microsoft.com/office/drawing/2014/main" id="{552E25B2-86FA-7D4E-99D7-D2C1311FA2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7CE6B9C-2A63-8844-BB11-70F0E6CF01AC}"/>
              </a:ext>
            </a:extLst>
          </p:cNvPr>
          <p:cNvSpPr txBox="1">
            <a:spLocks/>
          </p:cNvSpPr>
          <p:nvPr/>
        </p:nvSpPr>
        <p:spPr>
          <a:xfrm>
            <a:off x="442554" y="370071"/>
            <a:ext cx="873802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4. What are the best growing conditions?</a:t>
            </a:r>
          </a:p>
          <a:p>
            <a:endParaRPr lang="en-US" dirty="0"/>
          </a:p>
        </p:txBody>
      </p:sp>
      <p:pic>
        <p:nvPicPr>
          <p:cNvPr id="9" name="Picture 8">
            <a:extLst>
              <a:ext uri="{FF2B5EF4-FFF2-40B4-BE49-F238E27FC236}">
                <a16:creationId xmlns:a16="http://schemas.microsoft.com/office/drawing/2014/main" id="{E8AC26B6-48A7-C24B-BB22-BAE7C11214F8}"/>
              </a:ext>
            </a:extLst>
          </p:cNvPr>
          <p:cNvPicPr>
            <a:picLocks noChangeAspect="1"/>
          </p:cNvPicPr>
          <p:nvPr/>
        </p:nvPicPr>
        <p:blipFill>
          <a:blip r:embed="rId6"/>
          <a:stretch>
            <a:fillRect/>
          </a:stretch>
        </p:blipFill>
        <p:spPr>
          <a:xfrm>
            <a:off x="3592466" y="1747075"/>
            <a:ext cx="4300157" cy="4300157"/>
          </a:xfrm>
          <a:prstGeom prst="rect">
            <a:avLst/>
          </a:prstGeom>
        </p:spPr>
      </p:pic>
    </p:spTree>
    <p:extLst>
      <p:ext uri="{BB962C8B-B14F-4D97-AF65-F5344CB8AC3E}">
        <p14:creationId xmlns:p14="http://schemas.microsoft.com/office/powerpoint/2010/main" val="305202539"/>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442555" y="2768600"/>
            <a:ext cx="8596668" cy="1320800"/>
          </a:xfrm>
        </p:spPr>
        <p:txBody>
          <a:bodyPr/>
          <a:lstStyle/>
          <a:p>
            <a:r>
              <a:rPr lang="en-US" dirty="0"/>
              <a:t> </a:t>
            </a:r>
          </a:p>
        </p:txBody>
      </p:sp>
      <p:pic>
        <p:nvPicPr>
          <p:cNvPr id="5" name="Picture 4">
            <a:extLst>
              <a:ext uri="{FF2B5EF4-FFF2-40B4-BE49-F238E27FC236}">
                <a16:creationId xmlns:a16="http://schemas.microsoft.com/office/drawing/2014/main" id="{F8FD7E8E-2A36-2344-BE8A-2FB8497B7C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 name="Triangle 5">
            <a:extLst>
              <a:ext uri="{FF2B5EF4-FFF2-40B4-BE49-F238E27FC236}">
                <a16:creationId xmlns:a16="http://schemas.microsoft.com/office/drawing/2014/main" id="{77F8267C-D786-4146-B6B4-D38243F704E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2" descr="Zoom image">
            <a:extLst>
              <a:ext uri="{FF2B5EF4-FFF2-40B4-BE49-F238E27FC236}">
                <a16:creationId xmlns:a16="http://schemas.microsoft.com/office/drawing/2014/main" id="{552E25B2-86FA-7D4E-99D7-D2C1311FA2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7CE6B9C-2A63-8844-BB11-70F0E6CF01AC}"/>
              </a:ext>
            </a:extLst>
          </p:cNvPr>
          <p:cNvSpPr txBox="1">
            <a:spLocks/>
          </p:cNvSpPr>
          <p:nvPr/>
        </p:nvSpPr>
        <p:spPr>
          <a:xfrm>
            <a:off x="442555" y="37007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4. What are the best growing conditions?</a:t>
            </a:r>
          </a:p>
          <a:p>
            <a:endParaRPr lang="en-US" dirty="0"/>
          </a:p>
        </p:txBody>
      </p:sp>
      <p:pic>
        <p:nvPicPr>
          <p:cNvPr id="3" name="Picture 2">
            <a:extLst>
              <a:ext uri="{FF2B5EF4-FFF2-40B4-BE49-F238E27FC236}">
                <a16:creationId xmlns:a16="http://schemas.microsoft.com/office/drawing/2014/main" id="{1EE853AB-4F75-C04D-B697-3B5400D47701}"/>
              </a:ext>
            </a:extLst>
          </p:cNvPr>
          <p:cNvPicPr>
            <a:picLocks noChangeAspect="1"/>
          </p:cNvPicPr>
          <p:nvPr/>
        </p:nvPicPr>
        <p:blipFill>
          <a:blip r:embed="rId6"/>
          <a:stretch>
            <a:fillRect/>
          </a:stretch>
        </p:blipFill>
        <p:spPr>
          <a:xfrm>
            <a:off x="1823776" y="2102561"/>
            <a:ext cx="6661989" cy="2817978"/>
          </a:xfrm>
          <a:prstGeom prst="rect">
            <a:avLst/>
          </a:prstGeom>
        </p:spPr>
      </p:pic>
    </p:spTree>
    <p:extLst>
      <p:ext uri="{BB962C8B-B14F-4D97-AF65-F5344CB8AC3E}">
        <p14:creationId xmlns:p14="http://schemas.microsoft.com/office/powerpoint/2010/main" val="14315028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C519D-AED5-304E-B35B-466411242C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DFDF281F-057B-264C-8135-5D7084A5F0B8}"/>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6FEA88D4-3172-534E-B06C-D0B11CE7DC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a:extLst>
              <a:ext uri="{FF2B5EF4-FFF2-40B4-BE49-F238E27FC236}">
                <a16:creationId xmlns:a16="http://schemas.microsoft.com/office/drawing/2014/main" id="{CB61C47A-6417-484E-B9E7-B2840CAEE6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625" y="298450"/>
            <a:ext cx="8327574" cy="624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79335"/>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C519D-AED5-304E-B35B-466411242C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DFDF281F-057B-264C-8135-5D7084A5F0B8}"/>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6FEA88D4-3172-534E-B06C-D0B11CE7DC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394EBFBD-52EC-1242-A7F2-5C42BA8518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700" y="295731"/>
            <a:ext cx="8331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53282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A16EC5-0A10-CA49-9CC9-82692AEA6D38}"/>
              </a:ext>
            </a:extLst>
          </p:cNvPr>
          <p:cNvPicPr>
            <a:picLocks noChangeAspect="1"/>
          </p:cNvPicPr>
          <p:nvPr/>
        </p:nvPicPr>
        <p:blipFill rotWithShape="1">
          <a:blip r:embed="rId2"/>
          <a:srcRect l="309" r="2258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677333" y="609600"/>
            <a:ext cx="3851123" cy="1320800"/>
          </a:xfrm>
        </p:spPr>
        <p:txBody>
          <a:bodyPr>
            <a:normAutofit/>
          </a:bodyPr>
          <a:lstStyle/>
          <a:p>
            <a:r>
              <a:rPr lang="en-US"/>
              <a:t> </a:t>
            </a:r>
            <a:endParaRPr lang="en-US" dirty="0"/>
          </a:p>
        </p:txBody>
      </p:sp>
      <p:sp>
        <p:nvSpPr>
          <p:cNvPr id="10" name="Title 1">
            <a:extLst>
              <a:ext uri="{FF2B5EF4-FFF2-40B4-BE49-F238E27FC236}">
                <a16:creationId xmlns:a16="http://schemas.microsoft.com/office/drawing/2014/main" id="{E149D3B3-8FB6-2A43-8CB8-08EB342B6FC4}"/>
              </a:ext>
            </a:extLst>
          </p:cNvPr>
          <p:cNvSpPr txBox="1">
            <a:spLocks/>
          </p:cNvSpPr>
          <p:nvPr/>
        </p:nvSpPr>
        <p:spPr>
          <a:xfrm>
            <a:off x="674159" y="1388933"/>
            <a:ext cx="3851122" cy="388077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GB" dirty="0"/>
              <a:t>5. What are the different varieties of potatoes? Which varieties are available in your area?</a:t>
            </a:r>
          </a:p>
          <a:p>
            <a:pPr>
              <a:lnSpc>
                <a:spcPct val="90000"/>
              </a:lnSpc>
              <a:spcAft>
                <a:spcPts val="600"/>
              </a:spcAft>
            </a:pPr>
            <a:endParaRPr lang="en-US" dirty="0"/>
          </a:p>
        </p:txBody>
      </p:sp>
      <p:cxnSp>
        <p:nvCxnSpPr>
          <p:cNvPr id="45" name="Straight Connector 1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5F943630-BDD4-404A-A42E-BA9CE746BE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36" name="Triangle 35">
            <a:extLst>
              <a:ext uri="{FF2B5EF4-FFF2-40B4-BE49-F238E27FC236}">
                <a16:creationId xmlns:a16="http://schemas.microsoft.com/office/drawing/2014/main" id="{7F473128-B204-114E-8EBE-F9E09EFBE496}"/>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8" name="Picture 2" descr="Zoom image">
            <a:extLst>
              <a:ext uri="{FF2B5EF4-FFF2-40B4-BE49-F238E27FC236}">
                <a16:creationId xmlns:a16="http://schemas.microsoft.com/office/drawing/2014/main" id="{92E4F358-CBC3-5C46-8281-B443D6E85F2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0546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a:extLst>
              <a:ext uri="{FF2B5EF4-FFF2-40B4-BE49-F238E27FC236}">
                <a16:creationId xmlns:a16="http://schemas.microsoft.com/office/drawing/2014/main" id="{56F9ECED-D641-EF45-B38C-DE530C462458}"/>
              </a:ext>
            </a:extLst>
          </p:cNvPr>
          <p:cNvPicPr>
            <a:picLocks noGrp="1" noChangeAspect="1"/>
          </p:cNvPicPr>
          <p:nvPr>
            <p:ph idx="1"/>
          </p:nvPr>
        </p:nvPicPr>
        <p:blipFill rotWithShape="1">
          <a:blip r:embed="rId2"/>
          <a:srcRect l="14112" t="9091" r="1526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6B94829-576B-EF40-B55B-34EB1948D11E}"/>
              </a:ext>
            </a:extLst>
          </p:cNvPr>
          <p:cNvSpPr>
            <a:spLocks noGrp="1"/>
          </p:cNvSpPr>
          <p:nvPr>
            <p:ph type="title"/>
          </p:nvPr>
        </p:nvSpPr>
        <p:spPr>
          <a:xfrm>
            <a:off x="863600" y="899617"/>
            <a:ext cx="4088190" cy="1669977"/>
          </a:xfrm>
        </p:spPr>
        <p:txBody>
          <a:bodyPr vert="horz" lIns="91440" tIns="45720" rIns="91440" bIns="45720" rtlCol="0" anchor="b">
            <a:normAutofit fontScale="90000"/>
          </a:bodyPr>
          <a:lstStyle/>
          <a:p>
            <a:pPr algn="r"/>
            <a:r>
              <a:rPr lang="en-US" sz="4800" dirty="0"/>
              <a:t>Russet Potato</a:t>
            </a:r>
            <a:br>
              <a:rPr lang="en-US" sz="4800" dirty="0"/>
            </a:br>
            <a:r>
              <a:rPr lang="en-US" sz="3100" dirty="0">
                <a:solidFill>
                  <a:schemeClr val="accent2">
                    <a:lumMod val="75000"/>
                  </a:schemeClr>
                </a:solidFill>
              </a:rPr>
              <a:t>Thick skin with light and fluffy center </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Text, letter&#10;&#10;Description automatically generated">
            <a:extLst>
              <a:ext uri="{FF2B5EF4-FFF2-40B4-BE49-F238E27FC236}">
                <a16:creationId xmlns:a16="http://schemas.microsoft.com/office/drawing/2014/main" id="{2CE66113-C165-134E-88ED-EE8CDEC4E471}"/>
              </a:ext>
            </a:extLst>
          </p:cNvPr>
          <p:cNvPicPr>
            <a:picLocks noChangeAspect="1"/>
          </p:cNvPicPr>
          <p:nvPr/>
        </p:nvPicPr>
        <p:blipFill rotWithShape="1">
          <a:blip r:embed="rId3"/>
          <a:srcRect l="44465" t="700" r="16469" b="87028"/>
          <a:stretch/>
        </p:blipFill>
        <p:spPr>
          <a:xfrm>
            <a:off x="1010187" y="5723626"/>
            <a:ext cx="3259667" cy="586028"/>
          </a:xfrm>
          <a:prstGeom prst="rect">
            <a:avLst/>
          </a:prstGeom>
        </p:spPr>
      </p:pic>
      <p:pic>
        <p:nvPicPr>
          <p:cNvPr id="26" name="Picture 25">
            <a:extLst>
              <a:ext uri="{FF2B5EF4-FFF2-40B4-BE49-F238E27FC236}">
                <a16:creationId xmlns:a16="http://schemas.microsoft.com/office/drawing/2014/main" id="{7CF44E64-7DC3-C343-BE9E-CF2416D562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8" name="Triangle 27">
            <a:extLst>
              <a:ext uri="{FF2B5EF4-FFF2-40B4-BE49-F238E27FC236}">
                <a16:creationId xmlns:a16="http://schemas.microsoft.com/office/drawing/2014/main" id="{9EC7F987-6373-1046-9E60-144E1BE0287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0" name="Picture 2" descr="Zoom image">
            <a:extLst>
              <a:ext uri="{FF2B5EF4-FFF2-40B4-BE49-F238E27FC236}">
                <a16:creationId xmlns:a16="http://schemas.microsoft.com/office/drawing/2014/main" id="{A0392525-5D11-B841-9199-0E47448F636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977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descr="A group of potatoes&#10;&#10;Description automatically generated with low confidence">
            <a:extLst>
              <a:ext uri="{FF2B5EF4-FFF2-40B4-BE49-F238E27FC236}">
                <a16:creationId xmlns:a16="http://schemas.microsoft.com/office/drawing/2014/main" id="{AF642F2D-C535-EF40-946E-7C14C6E5A149}"/>
              </a:ext>
            </a:extLst>
          </p:cNvPr>
          <p:cNvPicPr>
            <a:picLocks noGrp="1" noChangeAspect="1"/>
          </p:cNvPicPr>
          <p:nvPr>
            <p:ph idx="1"/>
          </p:nvPr>
        </p:nvPicPr>
        <p:blipFill rotWithShape="1">
          <a:blip r:embed="rId2"/>
          <a:srcRect l="19138" t="6048" r="1" b="304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7CAE2EA-0617-5F4C-BF1C-DDB17A08F741}"/>
              </a:ext>
            </a:extLst>
          </p:cNvPr>
          <p:cNvSpPr>
            <a:spLocks noGrp="1"/>
          </p:cNvSpPr>
          <p:nvPr>
            <p:ph type="title"/>
          </p:nvPr>
        </p:nvSpPr>
        <p:spPr>
          <a:xfrm>
            <a:off x="743829" y="808701"/>
            <a:ext cx="4088190" cy="1888412"/>
          </a:xfrm>
        </p:spPr>
        <p:txBody>
          <a:bodyPr vert="horz" lIns="91440" tIns="45720" rIns="91440" bIns="45720" rtlCol="0" anchor="b">
            <a:normAutofit fontScale="90000"/>
          </a:bodyPr>
          <a:lstStyle/>
          <a:p>
            <a:pPr algn="r"/>
            <a:r>
              <a:rPr lang="en-US" sz="4800" dirty="0"/>
              <a:t>Red Potato</a:t>
            </a:r>
            <a:br>
              <a:rPr lang="en-US" sz="4800" dirty="0"/>
            </a:br>
            <a:r>
              <a:rPr lang="en-US" sz="3100" dirty="0">
                <a:solidFill>
                  <a:schemeClr val="accent2">
                    <a:lumMod val="75000"/>
                  </a:schemeClr>
                </a:solidFill>
              </a:rPr>
              <a:t>Thin skin and stays firm throughout cooking</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6" name="Picture 25" descr="Text, letter&#10;&#10;Description automatically generated">
            <a:extLst>
              <a:ext uri="{FF2B5EF4-FFF2-40B4-BE49-F238E27FC236}">
                <a16:creationId xmlns:a16="http://schemas.microsoft.com/office/drawing/2014/main" id="{5DB18DF0-DE7E-5F48-956C-6EF97975E7E2}"/>
              </a:ext>
            </a:extLst>
          </p:cNvPr>
          <p:cNvPicPr>
            <a:picLocks noChangeAspect="1"/>
          </p:cNvPicPr>
          <p:nvPr/>
        </p:nvPicPr>
        <p:blipFill rotWithShape="1">
          <a:blip r:embed="rId3"/>
          <a:srcRect l="44884" t="15317" r="6121" b="72764"/>
          <a:stretch/>
        </p:blipFill>
        <p:spPr>
          <a:xfrm>
            <a:off x="431800" y="5881913"/>
            <a:ext cx="4088190" cy="569168"/>
          </a:xfrm>
          <a:prstGeom prst="rect">
            <a:avLst/>
          </a:prstGeom>
        </p:spPr>
      </p:pic>
      <p:pic>
        <p:nvPicPr>
          <p:cNvPr id="28" name="Picture 27">
            <a:extLst>
              <a:ext uri="{FF2B5EF4-FFF2-40B4-BE49-F238E27FC236}">
                <a16:creationId xmlns:a16="http://schemas.microsoft.com/office/drawing/2014/main" id="{A257186D-2A62-5D48-B024-0B1C7E1833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30" name="Triangle 29">
            <a:extLst>
              <a:ext uri="{FF2B5EF4-FFF2-40B4-BE49-F238E27FC236}">
                <a16:creationId xmlns:a16="http://schemas.microsoft.com/office/drawing/2014/main" id="{CBFB4EE6-042C-8D49-BAD5-47023B1386E0}"/>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2" name="Picture 2" descr="Zoom image">
            <a:extLst>
              <a:ext uri="{FF2B5EF4-FFF2-40B4-BE49-F238E27FC236}">
                <a16:creationId xmlns:a16="http://schemas.microsoft.com/office/drawing/2014/main" id="{3AB7BB82-47BC-0F4F-AE9A-AB1A3800A1E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5302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442555" y="297934"/>
            <a:ext cx="8596668" cy="1320800"/>
          </a:xfrm>
        </p:spPr>
        <p:txBody>
          <a:bodyPr/>
          <a:lstStyle/>
          <a:p>
            <a:r>
              <a:rPr lang="en-US" dirty="0"/>
              <a:t>Requirements </a:t>
            </a:r>
          </a:p>
        </p:txBody>
      </p:sp>
      <p:sp>
        <p:nvSpPr>
          <p:cNvPr id="3" name="Content Placeholder 2">
            <a:extLst>
              <a:ext uri="{FF2B5EF4-FFF2-40B4-BE49-F238E27FC236}">
                <a16:creationId xmlns:a16="http://schemas.microsoft.com/office/drawing/2014/main" id="{E949F8A1-FD68-8B4A-AF36-96B85F028F2A}"/>
              </a:ext>
            </a:extLst>
          </p:cNvPr>
          <p:cNvSpPr>
            <a:spLocks noGrp="1"/>
          </p:cNvSpPr>
          <p:nvPr>
            <p:ph idx="1"/>
          </p:nvPr>
        </p:nvSpPr>
        <p:spPr>
          <a:xfrm>
            <a:off x="667093" y="907605"/>
            <a:ext cx="8372130" cy="5636526"/>
          </a:xfrm>
        </p:spPr>
        <p:txBody>
          <a:bodyPr>
            <a:normAutofit fontScale="92500" lnSpcReduction="10000"/>
          </a:bodyPr>
          <a:lstStyle/>
          <a:p>
            <a:pPr>
              <a:lnSpc>
                <a:spcPct val="160000"/>
              </a:lnSpc>
              <a:buFont typeface="+mj-lt"/>
              <a:buAutoNum type="arabicPeriod"/>
            </a:pPr>
            <a:r>
              <a:rPr lang="en-GB" sz="2200" dirty="0"/>
              <a:t>Read and discuss Genesis 1:11-12, 29-30 and Ecclesiastes 3:2.</a:t>
            </a:r>
          </a:p>
          <a:p>
            <a:pPr>
              <a:lnSpc>
                <a:spcPct val="160000"/>
              </a:lnSpc>
              <a:buFont typeface="+mj-lt"/>
              <a:buAutoNum type="arabicPeriod"/>
            </a:pPr>
            <a:r>
              <a:rPr lang="en-GB" sz="2200" dirty="0"/>
              <a:t>What are the nutritional benefits of potatoes?</a:t>
            </a:r>
          </a:p>
          <a:p>
            <a:pPr>
              <a:lnSpc>
                <a:spcPct val="160000"/>
              </a:lnSpc>
              <a:buFont typeface="+mj-lt"/>
              <a:buAutoNum type="arabicPeriod"/>
            </a:pPr>
            <a:r>
              <a:rPr lang="en-GB" sz="2200" dirty="0"/>
              <a:t>The potato is the official food or vegetable of which states?</a:t>
            </a:r>
          </a:p>
          <a:p>
            <a:pPr>
              <a:lnSpc>
                <a:spcPct val="160000"/>
              </a:lnSpc>
              <a:buFont typeface="+mj-lt"/>
              <a:buAutoNum type="arabicPeriod"/>
            </a:pPr>
            <a:r>
              <a:rPr lang="en-GB" sz="2200" dirty="0"/>
              <a:t>How do potatoes grow? What are the best growing conditions?</a:t>
            </a:r>
          </a:p>
          <a:p>
            <a:pPr>
              <a:lnSpc>
                <a:spcPct val="160000"/>
              </a:lnSpc>
              <a:buFont typeface="+mj-lt"/>
              <a:buAutoNum type="arabicPeriod"/>
            </a:pPr>
            <a:r>
              <a:rPr lang="en-GB" sz="2200" dirty="0"/>
              <a:t>What are the different varieties of potatoes? Which varieties are available in your area?</a:t>
            </a:r>
          </a:p>
          <a:p>
            <a:pPr>
              <a:lnSpc>
                <a:spcPct val="160000"/>
              </a:lnSpc>
              <a:buFont typeface="+mj-lt"/>
              <a:buAutoNum type="arabicPeriod"/>
            </a:pPr>
            <a:r>
              <a:rPr lang="en-GB" sz="2200" dirty="0"/>
              <a:t>When and how are potatoes harvested?</a:t>
            </a:r>
          </a:p>
          <a:p>
            <a:pPr>
              <a:lnSpc>
                <a:spcPct val="160000"/>
              </a:lnSpc>
              <a:buFont typeface="+mj-lt"/>
              <a:buAutoNum type="arabicPeriod"/>
            </a:pPr>
            <a:r>
              <a:rPr lang="en-GB" sz="2200" dirty="0"/>
              <a:t>Do one of the following and share your experience:</a:t>
            </a:r>
            <a:br>
              <a:rPr lang="en-GB" sz="2200" dirty="0"/>
            </a:br>
            <a:r>
              <a:rPr lang="en-GB" sz="2200" dirty="0"/>
              <a:t>a.  Plant a potato and watch it grow</a:t>
            </a:r>
            <a:br>
              <a:rPr lang="en-GB" sz="2200" dirty="0"/>
            </a:br>
            <a:r>
              <a:rPr lang="en-GB" sz="2200" dirty="0"/>
              <a:t>b.  Help someone harvest potatoes.</a:t>
            </a:r>
          </a:p>
        </p:txBody>
      </p:sp>
      <p:pic>
        <p:nvPicPr>
          <p:cNvPr id="5" name="Picture 4">
            <a:extLst>
              <a:ext uri="{FF2B5EF4-FFF2-40B4-BE49-F238E27FC236}">
                <a16:creationId xmlns:a16="http://schemas.microsoft.com/office/drawing/2014/main" id="{F8FD7E8E-2A36-2344-BE8A-2FB8497B7C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 name="Triangle 5">
            <a:extLst>
              <a:ext uri="{FF2B5EF4-FFF2-40B4-BE49-F238E27FC236}">
                <a16:creationId xmlns:a16="http://schemas.microsoft.com/office/drawing/2014/main" id="{77F8267C-D786-4146-B6B4-D38243F704E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2" descr="Zoom image">
            <a:extLst>
              <a:ext uri="{FF2B5EF4-FFF2-40B4-BE49-F238E27FC236}">
                <a16:creationId xmlns:a16="http://schemas.microsoft.com/office/drawing/2014/main" id="{552E25B2-86FA-7D4E-99D7-D2C1311FA2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319777"/>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a:extLst>
              <a:ext uri="{FF2B5EF4-FFF2-40B4-BE49-F238E27FC236}">
                <a16:creationId xmlns:a16="http://schemas.microsoft.com/office/drawing/2014/main" id="{30234C57-4E6F-D049-9639-526B9BCBCADE}"/>
              </a:ext>
            </a:extLst>
          </p:cNvPr>
          <p:cNvPicPr>
            <a:picLocks noGrp="1" noChangeAspect="1"/>
          </p:cNvPicPr>
          <p:nvPr>
            <p:ph idx="1"/>
          </p:nvPr>
        </p:nvPicPr>
        <p:blipFill rotWithShape="1">
          <a:blip r:embed="rId2"/>
          <a:srcRect l="16734" t="9091" r="2498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5ED1FDF9-F293-C840-A4F7-A1D843334A91}"/>
              </a:ext>
            </a:extLst>
          </p:cNvPr>
          <p:cNvSpPr>
            <a:spLocks noGrp="1"/>
          </p:cNvSpPr>
          <p:nvPr>
            <p:ph type="title"/>
          </p:nvPr>
        </p:nvSpPr>
        <p:spPr>
          <a:xfrm>
            <a:off x="685205" y="857573"/>
            <a:ext cx="4088190" cy="2369093"/>
          </a:xfrm>
        </p:spPr>
        <p:txBody>
          <a:bodyPr vert="horz" lIns="91440" tIns="45720" rIns="91440" bIns="45720" rtlCol="0" anchor="b">
            <a:normAutofit/>
          </a:bodyPr>
          <a:lstStyle/>
          <a:p>
            <a:pPr algn="r"/>
            <a:r>
              <a:rPr lang="en-US" sz="4800" dirty="0"/>
              <a:t>Yellow Potato</a:t>
            </a:r>
            <a:br>
              <a:rPr lang="en-US" sz="4800" dirty="0"/>
            </a:br>
            <a:r>
              <a:rPr lang="en-US" sz="3100" dirty="0">
                <a:solidFill>
                  <a:schemeClr val="accent2">
                    <a:lumMod val="75000"/>
                  </a:schemeClr>
                </a:solidFill>
              </a:rPr>
              <a:t>Buttery </a:t>
            </a:r>
            <a:r>
              <a:rPr lang="en-US" sz="3100" dirty="0" err="1">
                <a:solidFill>
                  <a:schemeClr val="accent2">
                    <a:lumMod val="75000"/>
                  </a:schemeClr>
                </a:solidFill>
              </a:rPr>
              <a:t>flavour</a:t>
            </a:r>
            <a:r>
              <a:rPr lang="en-US" sz="3100" dirty="0">
                <a:solidFill>
                  <a:schemeClr val="accent2">
                    <a:lumMod val="75000"/>
                  </a:schemeClr>
                </a:solidFill>
              </a:rPr>
              <a:t> with a creamy texture</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6" name="Picture 25" descr="Text, letter&#10;&#10;Description automatically generated">
            <a:extLst>
              <a:ext uri="{FF2B5EF4-FFF2-40B4-BE49-F238E27FC236}">
                <a16:creationId xmlns:a16="http://schemas.microsoft.com/office/drawing/2014/main" id="{65CED2E8-323D-6645-937C-B75AA2FF21E4}"/>
              </a:ext>
            </a:extLst>
          </p:cNvPr>
          <p:cNvPicPr>
            <a:picLocks noChangeAspect="1"/>
          </p:cNvPicPr>
          <p:nvPr/>
        </p:nvPicPr>
        <p:blipFill rotWithShape="1">
          <a:blip r:embed="rId3"/>
          <a:srcRect l="46212" t="28742" r="4793" b="59074"/>
          <a:stretch/>
        </p:blipFill>
        <p:spPr>
          <a:xfrm>
            <a:off x="593380" y="5690205"/>
            <a:ext cx="4088190" cy="581797"/>
          </a:xfrm>
          <a:prstGeom prst="rect">
            <a:avLst/>
          </a:prstGeom>
        </p:spPr>
      </p:pic>
      <p:pic>
        <p:nvPicPr>
          <p:cNvPr id="28" name="Picture 27">
            <a:extLst>
              <a:ext uri="{FF2B5EF4-FFF2-40B4-BE49-F238E27FC236}">
                <a16:creationId xmlns:a16="http://schemas.microsoft.com/office/drawing/2014/main" id="{A1B22346-789A-0D4F-A1A1-6A644CB3D3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30" name="Triangle 29">
            <a:extLst>
              <a:ext uri="{FF2B5EF4-FFF2-40B4-BE49-F238E27FC236}">
                <a16:creationId xmlns:a16="http://schemas.microsoft.com/office/drawing/2014/main" id="{AE323604-43EA-974C-80FF-90720A56D128}"/>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2" name="Picture 2" descr="Zoom image">
            <a:extLst>
              <a:ext uri="{FF2B5EF4-FFF2-40B4-BE49-F238E27FC236}">
                <a16:creationId xmlns:a16="http://schemas.microsoft.com/office/drawing/2014/main" id="{8852E2E6-2596-F543-922F-6C82870BAF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406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a:extLst>
              <a:ext uri="{FF2B5EF4-FFF2-40B4-BE49-F238E27FC236}">
                <a16:creationId xmlns:a16="http://schemas.microsoft.com/office/drawing/2014/main" id="{674FAF42-4ADE-6549-A513-ED2F7E58F373}"/>
              </a:ext>
            </a:extLst>
          </p:cNvPr>
          <p:cNvPicPr>
            <a:picLocks noGrp="1" noChangeAspect="1"/>
          </p:cNvPicPr>
          <p:nvPr>
            <p:ph idx="1"/>
          </p:nvPr>
        </p:nvPicPr>
        <p:blipFill rotWithShape="1">
          <a:blip r:embed="rId2"/>
          <a:srcRect l="21333" t="9091" r="16970"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82944CC-C1CE-EE41-9193-90BE76857002}"/>
              </a:ext>
            </a:extLst>
          </p:cNvPr>
          <p:cNvSpPr>
            <a:spLocks noGrp="1"/>
          </p:cNvSpPr>
          <p:nvPr>
            <p:ph type="title"/>
          </p:nvPr>
        </p:nvSpPr>
        <p:spPr>
          <a:xfrm>
            <a:off x="668867" y="1678667"/>
            <a:ext cx="4088190" cy="1157840"/>
          </a:xfrm>
        </p:spPr>
        <p:txBody>
          <a:bodyPr vert="horz" lIns="91440" tIns="45720" rIns="91440" bIns="45720" rtlCol="0" anchor="b">
            <a:normAutofit fontScale="90000"/>
          </a:bodyPr>
          <a:lstStyle/>
          <a:p>
            <a:pPr algn="r"/>
            <a:r>
              <a:rPr lang="en-US" sz="4800" dirty="0"/>
              <a:t>Purple Potato</a:t>
            </a:r>
            <a:br>
              <a:rPr lang="en-US" sz="4800" dirty="0"/>
            </a:br>
            <a:r>
              <a:rPr lang="en-US" sz="3100" dirty="0">
                <a:solidFill>
                  <a:schemeClr val="accent2">
                    <a:lumMod val="75000"/>
                  </a:schemeClr>
                </a:solidFill>
              </a:rPr>
              <a:t>Medium skin with an earthy </a:t>
            </a:r>
            <a:r>
              <a:rPr lang="en-US" sz="3100" dirty="0" err="1">
                <a:solidFill>
                  <a:schemeClr val="accent2">
                    <a:lumMod val="75000"/>
                  </a:schemeClr>
                </a:solidFill>
              </a:rPr>
              <a:t>flavour</a:t>
            </a:r>
            <a:r>
              <a:rPr lang="en-US" sz="3100" dirty="0">
                <a:solidFill>
                  <a:schemeClr val="accent2">
                    <a:lumMod val="75000"/>
                  </a:schemeClr>
                </a:solidFill>
              </a:rPr>
              <a:t> and vibrant </a:t>
            </a:r>
            <a:r>
              <a:rPr lang="en-US" sz="3100" dirty="0" err="1">
                <a:solidFill>
                  <a:schemeClr val="accent2">
                    <a:lumMod val="75000"/>
                  </a:schemeClr>
                </a:solidFill>
              </a:rPr>
              <a:t>colour</a:t>
            </a:r>
            <a:endParaRPr lang="en-US" sz="3100" dirty="0">
              <a:solidFill>
                <a:schemeClr val="accent2">
                  <a:lumMod val="75000"/>
                </a:schemeClr>
              </a:solidFill>
            </a:endParaRP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6" name="Picture 25" descr="Text, letter&#10;&#10;Description automatically generated">
            <a:extLst>
              <a:ext uri="{FF2B5EF4-FFF2-40B4-BE49-F238E27FC236}">
                <a16:creationId xmlns:a16="http://schemas.microsoft.com/office/drawing/2014/main" id="{B87C5529-A7B1-E54D-A3A4-075735A22393}"/>
              </a:ext>
            </a:extLst>
          </p:cNvPr>
          <p:cNvPicPr>
            <a:picLocks noChangeAspect="1"/>
          </p:cNvPicPr>
          <p:nvPr/>
        </p:nvPicPr>
        <p:blipFill rotWithShape="1">
          <a:blip r:embed="rId3"/>
          <a:srcRect l="45879" t="57221" r="14539" b="31464"/>
          <a:stretch/>
        </p:blipFill>
        <p:spPr>
          <a:xfrm>
            <a:off x="1061601" y="5874327"/>
            <a:ext cx="3302721" cy="540328"/>
          </a:xfrm>
          <a:prstGeom prst="rect">
            <a:avLst/>
          </a:prstGeom>
        </p:spPr>
      </p:pic>
      <p:pic>
        <p:nvPicPr>
          <p:cNvPr id="28" name="Picture 27">
            <a:extLst>
              <a:ext uri="{FF2B5EF4-FFF2-40B4-BE49-F238E27FC236}">
                <a16:creationId xmlns:a16="http://schemas.microsoft.com/office/drawing/2014/main" id="{924B8F4E-2F01-FD46-B6DE-5E5251CB2D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30" name="Triangle 29">
            <a:extLst>
              <a:ext uri="{FF2B5EF4-FFF2-40B4-BE49-F238E27FC236}">
                <a16:creationId xmlns:a16="http://schemas.microsoft.com/office/drawing/2014/main" id="{22CDE66A-0FD3-AF4E-B672-FB8C737601F4}"/>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2" name="Picture 2" descr="Zoom image">
            <a:extLst>
              <a:ext uri="{FF2B5EF4-FFF2-40B4-BE49-F238E27FC236}">
                <a16:creationId xmlns:a16="http://schemas.microsoft.com/office/drawing/2014/main" id="{C4040B53-4FEE-884D-9B99-C1A93653D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6994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a:extLst>
              <a:ext uri="{FF2B5EF4-FFF2-40B4-BE49-F238E27FC236}">
                <a16:creationId xmlns:a16="http://schemas.microsoft.com/office/drawing/2014/main" id="{338135A3-5F7D-9C40-9C3E-9A69BD53FB52}"/>
              </a:ext>
            </a:extLst>
          </p:cNvPr>
          <p:cNvPicPr>
            <a:picLocks noGrp="1" noChangeAspect="1"/>
          </p:cNvPicPr>
          <p:nvPr>
            <p:ph idx="1"/>
          </p:nvPr>
        </p:nvPicPr>
        <p:blipFill rotWithShape="1">
          <a:blip r:embed="rId2"/>
          <a:srcRect l="19114" t="9091" r="1630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CB41AF3-3A35-734A-963D-5E6D5B4E0A9D}"/>
              </a:ext>
            </a:extLst>
          </p:cNvPr>
          <p:cNvSpPr>
            <a:spLocks noGrp="1"/>
          </p:cNvSpPr>
          <p:nvPr>
            <p:ph type="title"/>
          </p:nvPr>
        </p:nvSpPr>
        <p:spPr>
          <a:xfrm>
            <a:off x="668867" y="1678666"/>
            <a:ext cx="4088190" cy="1195163"/>
          </a:xfrm>
        </p:spPr>
        <p:txBody>
          <a:bodyPr vert="horz" lIns="91440" tIns="45720" rIns="91440" bIns="45720" rtlCol="0" anchor="b">
            <a:normAutofit fontScale="90000"/>
          </a:bodyPr>
          <a:lstStyle/>
          <a:p>
            <a:pPr algn="r"/>
            <a:r>
              <a:rPr lang="en-US" sz="4800" dirty="0"/>
              <a:t>White Potato</a:t>
            </a:r>
            <a:br>
              <a:rPr lang="en-US" sz="4800" dirty="0"/>
            </a:br>
            <a:r>
              <a:rPr lang="en-US" sz="3100" dirty="0">
                <a:solidFill>
                  <a:schemeClr val="accent2">
                    <a:lumMod val="75000"/>
                  </a:schemeClr>
                </a:solidFill>
              </a:rPr>
              <a:t>Thin skin with a nutty </a:t>
            </a:r>
            <a:r>
              <a:rPr lang="en-US" sz="3100" dirty="0" err="1">
                <a:solidFill>
                  <a:schemeClr val="accent2">
                    <a:lumMod val="75000"/>
                  </a:schemeClr>
                </a:solidFill>
              </a:rPr>
              <a:t>flavour</a:t>
            </a:r>
            <a:r>
              <a:rPr lang="en-US" sz="3100" dirty="0">
                <a:solidFill>
                  <a:schemeClr val="accent2">
                    <a:lumMod val="75000"/>
                  </a:schemeClr>
                </a:solidFill>
              </a:rPr>
              <a:t> and stays firm throughout cooking</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6" name="Picture 25" descr="Text, letter&#10;&#10;Description automatically generated">
            <a:extLst>
              <a:ext uri="{FF2B5EF4-FFF2-40B4-BE49-F238E27FC236}">
                <a16:creationId xmlns:a16="http://schemas.microsoft.com/office/drawing/2014/main" id="{E42D46EF-0877-6F40-9505-2E9EBD11803A}"/>
              </a:ext>
            </a:extLst>
          </p:cNvPr>
          <p:cNvPicPr>
            <a:picLocks noChangeAspect="1"/>
          </p:cNvPicPr>
          <p:nvPr/>
        </p:nvPicPr>
        <p:blipFill rotWithShape="1">
          <a:blip r:embed="rId3"/>
          <a:srcRect l="46211" t="42714" r="6300" b="45100"/>
          <a:stretch/>
        </p:blipFill>
        <p:spPr>
          <a:xfrm>
            <a:off x="671109" y="5698671"/>
            <a:ext cx="3962400" cy="581892"/>
          </a:xfrm>
          <a:prstGeom prst="rect">
            <a:avLst/>
          </a:prstGeom>
        </p:spPr>
      </p:pic>
      <p:pic>
        <p:nvPicPr>
          <p:cNvPr id="28" name="Picture 27">
            <a:extLst>
              <a:ext uri="{FF2B5EF4-FFF2-40B4-BE49-F238E27FC236}">
                <a16:creationId xmlns:a16="http://schemas.microsoft.com/office/drawing/2014/main" id="{FB82CE23-9286-EE41-9C73-A75E778BFC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30" name="Triangle 29">
            <a:extLst>
              <a:ext uri="{FF2B5EF4-FFF2-40B4-BE49-F238E27FC236}">
                <a16:creationId xmlns:a16="http://schemas.microsoft.com/office/drawing/2014/main" id="{0D726166-D17F-7341-9204-CA1415880064}"/>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2" name="Picture 2" descr="Zoom image">
            <a:extLst>
              <a:ext uri="{FF2B5EF4-FFF2-40B4-BE49-F238E27FC236}">
                <a16:creationId xmlns:a16="http://schemas.microsoft.com/office/drawing/2014/main" id="{376981C6-48F0-FC48-BF30-DA85D6981C9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5010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4BBC3A13-0223-CD47-A97D-CAA29089A3FD}"/>
              </a:ext>
            </a:extLst>
          </p:cNvPr>
          <p:cNvPicPr>
            <a:picLocks noChangeAspect="1"/>
          </p:cNvPicPr>
          <p:nvPr/>
        </p:nvPicPr>
        <p:blipFill rotWithShape="1">
          <a:blip r:embed="rId2"/>
          <a:srcRect l="16926" t="7008" r="1137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5AD36E0-D2F0-6645-B9CB-89A0ED384D6A}"/>
              </a:ext>
            </a:extLst>
          </p:cNvPr>
          <p:cNvSpPr>
            <a:spLocks noGrp="1"/>
          </p:cNvSpPr>
          <p:nvPr>
            <p:ph type="title"/>
          </p:nvPr>
        </p:nvSpPr>
        <p:spPr>
          <a:xfrm>
            <a:off x="668867" y="1678666"/>
            <a:ext cx="4088190" cy="2369093"/>
          </a:xfrm>
        </p:spPr>
        <p:txBody>
          <a:bodyPr vert="horz" lIns="91440" tIns="45720" rIns="91440" bIns="45720" rtlCol="0" anchor="b">
            <a:normAutofit fontScale="90000"/>
          </a:bodyPr>
          <a:lstStyle/>
          <a:p>
            <a:pPr algn="r"/>
            <a:r>
              <a:rPr lang="en-US" sz="4800" dirty="0"/>
              <a:t>Fingerling Potato</a:t>
            </a:r>
            <a:br>
              <a:rPr lang="en-US" sz="4800" dirty="0"/>
            </a:br>
            <a:r>
              <a:rPr lang="en-US" sz="2800" dirty="0">
                <a:solidFill>
                  <a:schemeClr val="accent2">
                    <a:lumMod val="75000"/>
                  </a:schemeClr>
                </a:solidFill>
              </a:rPr>
              <a:t>Nutty and buttery </a:t>
            </a:r>
            <a:r>
              <a:rPr lang="en-US" sz="2800" dirty="0" err="1">
                <a:solidFill>
                  <a:schemeClr val="accent2">
                    <a:lumMod val="75000"/>
                  </a:schemeClr>
                </a:solidFill>
              </a:rPr>
              <a:t>flavour</a:t>
            </a:r>
            <a:r>
              <a:rPr lang="en-US" sz="2800" dirty="0">
                <a:solidFill>
                  <a:schemeClr val="accent2">
                    <a:lumMod val="75000"/>
                  </a:schemeClr>
                </a:solidFill>
              </a:rPr>
              <a:t> with a firm texture</a:t>
            </a:r>
            <a:endParaRPr lang="en-US" sz="4800" dirty="0"/>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6" name="Picture 25" descr="Text, letter&#10;&#10;Description automatically generated">
            <a:extLst>
              <a:ext uri="{FF2B5EF4-FFF2-40B4-BE49-F238E27FC236}">
                <a16:creationId xmlns:a16="http://schemas.microsoft.com/office/drawing/2014/main" id="{4CB86E43-F02A-0947-A566-C2493EBA5350}"/>
              </a:ext>
            </a:extLst>
          </p:cNvPr>
          <p:cNvPicPr>
            <a:picLocks noChangeAspect="1"/>
          </p:cNvPicPr>
          <p:nvPr/>
        </p:nvPicPr>
        <p:blipFill rotWithShape="1">
          <a:blip r:embed="rId3"/>
          <a:srcRect l="47492" t="71147" r="14539" b="17248"/>
          <a:stretch/>
        </p:blipFill>
        <p:spPr>
          <a:xfrm>
            <a:off x="1229112" y="5744128"/>
            <a:ext cx="3168119" cy="554183"/>
          </a:xfrm>
          <a:prstGeom prst="rect">
            <a:avLst/>
          </a:prstGeom>
        </p:spPr>
      </p:pic>
      <p:pic>
        <p:nvPicPr>
          <p:cNvPr id="28" name="Picture 27">
            <a:extLst>
              <a:ext uri="{FF2B5EF4-FFF2-40B4-BE49-F238E27FC236}">
                <a16:creationId xmlns:a16="http://schemas.microsoft.com/office/drawing/2014/main" id="{57E0DA53-8255-6F44-BF3A-305F78304B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30" name="Triangle 29">
            <a:extLst>
              <a:ext uri="{FF2B5EF4-FFF2-40B4-BE49-F238E27FC236}">
                <a16:creationId xmlns:a16="http://schemas.microsoft.com/office/drawing/2014/main" id="{AAF56B59-18E3-9649-B109-E9BD917ABE40}"/>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2" name="Picture 2" descr="Zoom image">
            <a:extLst>
              <a:ext uri="{FF2B5EF4-FFF2-40B4-BE49-F238E27FC236}">
                <a16:creationId xmlns:a16="http://schemas.microsoft.com/office/drawing/2014/main" id="{69F77AD3-7EAF-3D40-9157-A0EDE2FD4F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1560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1" nodeType="clickEffect">
                                  <p:stCondLst>
                                    <p:cond delay="0"/>
                                  </p:stCondLst>
                                  <p:iterate type="lt">
                                    <p:tmPct val="0"/>
                                  </p:iterate>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46"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47" name="Straight Connector 46">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a:extLst>
              <a:ext uri="{FF2B5EF4-FFF2-40B4-BE49-F238E27FC236}">
                <a16:creationId xmlns:a16="http://schemas.microsoft.com/office/drawing/2014/main" id="{B67127E2-7DAE-BD42-B1ED-68B9CDF2F547}"/>
              </a:ext>
            </a:extLst>
          </p:cNvPr>
          <p:cNvPicPr>
            <a:picLocks noChangeAspect="1"/>
          </p:cNvPicPr>
          <p:nvPr/>
        </p:nvPicPr>
        <p:blipFill rotWithShape="1">
          <a:blip r:embed="rId3"/>
          <a:srcRect l="19925" t="3898" r="-2" b="367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FAFF43B-A685-5D49-A652-A500591DC5AB}"/>
              </a:ext>
            </a:extLst>
          </p:cNvPr>
          <p:cNvSpPr>
            <a:spLocks noGrp="1"/>
          </p:cNvSpPr>
          <p:nvPr>
            <p:ph type="title"/>
          </p:nvPr>
        </p:nvSpPr>
        <p:spPr>
          <a:xfrm>
            <a:off x="668867" y="1678666"/>
            <a:ext cx="4088190" cy="2369093"/>
          </a:xfrm>
        </p:spPr>
        <p:txBody>
          <a:bodyPr vert="horz" lIns="91440" tIns="45720" rIns="91440" bIns="45720" rtlCol="0" anchor="b">
            <a:normAutofit fontScale="90000"/>
          </a:bodyPr>
          <a:lstStyle/>
          <a:p>
            <a:pPr algn="r"/>
            <a:r>
              <a:rPr lang="en-US" sz="4800" dirty="0"/>
              <a:t>Petite Potato</a:t>
            </a:r>
            <a:br>
              <a:rPr lang="en-US" sz="4800" dirty="0"/>
            </a:br>
            <a:r>
              <a:rPr lang="en-US" sz="2800" dirty="0">
                <a:solidFill>
                  <a:schemeClr val="accent2">
                    <a:lumMod val="75000"/>
                  </a:schemeClr>
                </a:solidFill>
              </a:rPr>
              <a:t>Similar in taste to their larger-sized cousins with more concentrated </a:t>
            </a:r>
            <a:r>
              <a:rPr lang="en-US" sz="2800" dirty="0" err="1">
                <a:solidFill>
                  <a:schemeClr val="accent2">
                    <a:lumMod val="75000"/>
                  </a:schemeClr>
                </a:solidFill>
              </a:rPr>
              <a:t>flavours</a:t>
            </a:r>
            <a:r>
              <a:rPr lang="en-US" sz="2800" dirty="0">
                <a:solidFill>
                  <a:schemeClr val="accent2">
                    <a:lumMod val="75000"/>
                  </a:schemeClr>
                </a:solidFill>
              </a:rPr>
              <a:t> </a:t>
            </a:r>
            <a:endParaRPr lang="en-US" sz="4800" dirty="0"/>
          </a:p>
        </p:txBody>
      </p:sp>
      <p:cxnSp>
        <p:nvCxnSpPr>
          <p:cNvPr id="57" name="Straight Connector 56">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6" name="Picture 55" descr="Text, letter&#10;&#10;Description automatically generated">
            <a:extLst>
              <a:ext uri="{FF2B5EF4-FFF2-40B4-BE49-F238E27FC236}">
                <a16:creationId xmlns:a16="http://schemas.microsoft.com/office/drawing/2014/main" id="{20B43C5A-0495-9147-8920-45F87166C986}"/>
              </a:ext>
            </a:extLst>
          </p:cNvPr>
          <p:cNvPicPr>
            <a:picLocks noChangeAspect="1"/>
          </p:cNvPicPr>
          <p:nvPr/>
        </p:nvPicPr>
        <p:blipFill rotWithShape="1">
          <a:blip r:embed="rId4"/>
          <a:srcRect l="46045" t="85364" r="14539" b="1580"/>
          <a:stretch/>
        </p:blipFill>
        <p:spPr>
          <a:xfrm>
            <a:off x="904475" y="5943601"/>
            <a:ext cx="3288867" cy="623454"/>
          </a:xfrm>
          <a:prstGeom prst="rect">
            <a:avLst/>
          </a:prstGeom>
        </p:spPr>
      </p:pic>
      <p:pic>
        <p:nvPicPr>
          <p:cNvPr id="25" name="Picture 24">
            <a:extLst>
              <a:ext uri="{FF2B5EF4-FFF2-40B4-BE49-F238E27FC236}">
                <a16:creationId xmlns:a16="http://schemas.microsoft.com/office/drawing/2014/main" id="{96AE81B8-9A4A-AD4D-9339-03D76B5024F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6" name="Triangle 25">
            <a:extLst>
              <a:ext uri="{FF2B5EF4-FFF2-40B4-BE49-F238E27FC236}">
                <a16:creationId xmlns:a16="http://schemas.microsoft.com/office/drawing/2014/main" id="{08D652C2-5A8A-CD4F-BEFC-5B3986F6EBF0}"/>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7" name="Picture 2" descr="Zoom image">
            <a:extLst>
              <a:ext uri="{FF2B5EF4-FFF2-40B4-BE49-F238E27FC236}">
                <a16:creationId xmlns:a16="http://schemas.microsoft.com/office/drawing/2014/main" id="{40FD6A89-3191-2A4B-BA7C-249BAB72EFB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5635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 name="Straight Connector 9">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a:extLst>
              <a:ext uri="{FF2B5EF4-FFF2-40B4-BE49-F238E27FC236}">
                <a16:creationId xmlns:a16="http://schemas.microsoft.com/office/drawing/2014/main" id="{2D69D890-2D9B-5645-A378-1077ED0A1BFB}"/>
              </a:ext>
            </a:extLst>
          </p:cNvPr>
          <p:cNvPicPr>
            <a:picLocks noChangeAspect="1"/>
          </p:cNvPicPr>
          <p:nvPr/>
        </p:nvPicPr>
        <p:blipFill rotWithShape="1">
          <a:blip r:embed="rId3"/>
          <a:srcRect l="9091" t="11298" b="198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FAFF43B-A685-5D49-A652-A500591DC5AB}"/>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t>Sweet Potato</a:t>
            </a:r>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AB4304DC-6545-BF40-AFBC-3EB114E43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7" name="Triangle 26">
            <a:extLst>
              <a:ext uri="{FF2B5EF4-FFF2-40B4-BE49-F238E27FC236}">
                <a16:creationId xmlns:a16="http://schemas.microsoft.com/office/drawing/2014/main" id="{E44FC33A-B1FA-1B4A-8073-30CB8098CA8A}"/>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9" name="Picture 2" descr="Zoom image">
            <a:extLst>
              <a:ext uri="{FF2B5EF4-FFF2-40B4-BE49-F238E27FC236}">
                <a16:creationId xmlns:a16="http://schemas.microsoft.com/office/drawing/2014/main" id="{B1BB15C5-7B3E-5749-B997-11A81E40CA0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4067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 name="Straight Connector 9">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a:extLst>
              <a:ext uri="{FF2B5EF4-FFF2-40B4-BE49-F238E27FC236}">
                <a16:creationId xmlns:a16="http://schemas.microsoft.com/office/drawing/2014/main" id="{E51A9350-A983-534A-B871-87C944EB2375}"/>
              </a:ext>
            </a:extLst>
          </p:cNvPr>
          <p:cNvPicPr>
            <a:picLocks noChangeAspect="1"/>
          </p:cNvPicPr>
          <p:nvPr/>
        </p:nvPicPr>
        <p:blipFill rotWithShape="1">
          <a:blip r:embed="rId3"/>
          <a:srcRect l="9091" t="9942" b="285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FAFF43B-A685-5D49-A652-A500591DC5AB}"/>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t>Yam</a:t>
            </a:r>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D86A7CA-7FFA-9D4A-8896-1331536A9B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7" name="Triangle 26">
            <a:extLst>
              <a:ext uri="{FF2B5EF4-FFF2-40B4-BE49-F238E27FC236}">
                <a16:creationId xmlns:a16="http://schemas.microsoft.com/office/drawing/2014/main" id="{B968F2ED-7812-3E45-A32A-9E1A864F2B00}"/>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9" name="Picture 2" descr="Zoom image">
            <a:extLst>
              <a:ext uri="{FF2B5EF4-FFF2-40B4-BE49-F238E27FC236}">
                <a16:creationId xmlns:a16="http://schemas.microsoft.com/office/drawing/2014/main" id="{3D239CD4-56D9-1F42-A99B-F8340FD1AF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1431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551A82-2662-1945-98D0-A30408E84281}"/>
              </a:ext>
            </a:extLst>
          </p:cNvPr>
          <p:cNvPicPr>
            <a:picLocks noChangeAspect="1"/>
          </p:cNvPicPr>
          <p:nvPr/>
        </p:nvPicPr>
        <p:blipFill rotWithShape="1">
          <a:blip r:embed="rId2"/>
          <a:srcRect t="24255" b="24692"/>
          <a:stretch/>
        </p:blipFill>
        <p:spPr>
          <a:xfrm>
            <a:off x="102700" y="2668017"/>
            <a:ext cx="4210152" cy="2149423"/>
          </a:xfrm>
          <a:prstGeom prst="rect">
            <a:avLst/>
          </a:prstGeom>
        </p:spPr>
      </p:pic>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442555" y="2768600"/>
            <a:ext cx="8596668" cy="1320800"/>
          </a:xfrm>
        </p:spPr>
        <p:txBody>
          <a:bodyPr/>
          <a:lstStyle/>
          <a:p>
            <a:r>
              <a:rPr lang="en-US" dirty="0"/>
              <a:t> </a:t>
            </a:r>
          </a:p>
        </p:txBody>
      </p:sp>
      <p:pic>
        <p:nvPicPr>
          <p:cNvPr id="5" name="Picture 4">
            <a:extLst>
              <a:ext uri="{FF2B5EF4-FFF2-40B4-BE49-F238E27FC236}">
                <a16:creationId xmlns:a16="http://schemas.microsoft.com/office/drawing/2014/main" id="{F8FD7E8E-2A36-2344-BE8A-2FB8497B7C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 name="Triangle 5">
            <a:extLst>
              <a:ext uri="{FF2B5EF4-FFF2-40B4-BE49-F238E27FC236}">
                <a16:creationId xmlns:a16="http://schemas.microsoft.com/office/drawing/2014/main" id="{77F8267C-D786-4146-B6B4-D38243F704E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2" descr="Zoom image">
            <a:extLst>
              <a:ext uri="{FF2B5EF4-FFF2-40B4-BE49-F238E27FC236}">
                <a16:creationId xmlns:a16="http://schemas.microsoft.com/office/drawing/2014/main" id="{552E25B2-86FA-7D4E-99D7-D2C1311FA2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149D3B3-8FB6-2A43-8CB8-08EB342B6FC4}"/>
              </a:ext>
            </a:extLst>
          </p:cNvPr>
          <p:cNvSpPr txBox="1">
            <a:spLocks/>
          </p:cNvSpPr>
          <p:nvPr/>
        </p:nvSpPr>
        <p:spPr>
          <a:xfrm>
            <a:off x="408687" y="310138"/>
            <a:ext cx="5533046" cy="343259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5. Which varieties are available in your area?</a:t>
            </a:r>
          </a:p>
          <a:p>
            <a:endParaRPr lang="en-US" dirty="0"/>
          </a:p>
        </p:txBody>
      </p:sp>
      <p:pic>
        <p:nvPicPr>
          <p:cNvPr id="8" name="Picture 7">
            <a:extLst>
              <a:ext uri="{FF2B5EF4-FFF2-40B4-BE49-F238E27FC236}">
                <a16:creationId xmlns:a16="http://schemas.microsoft.com/office/drawing/2014/main" id="{6132FE42-E558-D14C-9A7C-E8CD1840EC65}"/>
              </a:ext>
            </a:extLst>
          </p:cNvPr>
          <p:cNvPicPr>
            <a:picLocks noChangeAspect="1"/>
          </p:cNvPicPr>
          <p:nvPr/>
        </p:nvPicPr>
        <p:blipFill rotWithShape="1">
          <a:blip r:embed="rId7"/>
          <a:srcRect r="2661"/>
          <a:stretch/>
        </p:blipFill>
        <p:spPr>
          <a:xfrm>
            <a:off x="2667000" y="1747074"/>
            <a:ext cx="4974947" cy="5110925"/>
          </a:xfrm>
          <a:prstGeom prst="rect">
            <a:avLst/>
          </a:prstGeom>
        </p:spPr>
      </p:pic>
      <p:pic>
        <p:nvPicPr>
          <p:cNvPr id="9" name="Picture 8">
            <a:extLst>
              <a:ext uri="{FF2B5EF4-FFF2-40B4-BE49-F238E27FC236}">
                <a16:creationId xmlns:a16="http://schemas.microsoft.com/office/drawing/2014/main" id="{06DD2374-1ABD-454D-90C7-FD6443DE7867}"/>
              </a:ext>
            </a:extLst>
          </p:cNvPr>
          <p:cNvPicPr>
            <a:picLocks noChangeAspect="1"/>
          </p:cNvPicPr>
          <p:nvPr/>
        </p:nvPicPr>
        <p:blipFill rotWithShape="1">
          <a:blip r:embed="rId8"/>
          <a:srcRect l="9894" r="6527"/>
          <a:stretch/>
        </p:blipFill>
        <p:spPr>
          <a:xfrm>
            <a:off x="6040091" y="1201136"/>
            <a:ext cx="2300494" cy="2752470"/>
          </a:xfrm>
          <a:prstGeom prst="rect">
            <a:avLst/>
          </a:prstGeom>
        </p:spPr>
      </p:pic>
      <p:sp>
        <p:nvSpPr>
          <p:cNvPr id="12" name="Rectangle 11">
            <a:extLst>
              <a:ext uri="{FF2B5EF4-FFF2-40B4-BE49-F238E27FC236}">
                <a16:creationId xmlns:a16="http://schemas.microsoft.com/office/drawing/2014/main" id="{B788C0A1-8681-F14A-B9FB-2D296E91C21D}"/>
              </a:ext>
            </a:extLst>
          </p:cNvPr>
          <p:cNvSpPr/>
          <p:nvPr/>
        </p:nvSpPr>
        <p:spPr>
          <a:xfrm>
            <a:off x="7641947" y="559558"/>
            <a:ext cx="969790" cy="99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A45ACBD-7C4F-A14F-8C77-5B32D5DEBFF3}"/>
              </a:ext>
            </a:extLst>
          </p:cNvPr>
          <p:cNvPicPr>
            <a:picLocks noChangeAspect="1"/>
          </p:cNvPicPr>
          <p:nvPr/>
        </p:nvPicPr>
        <p:blipFill>
          <a:blip r:embed="rId9"/>
          <a:stretch>
            <a:fillRect/>
          </a:stretch>
        </p:blipFill>
        <p:spPr>
          <a:xfrm>
            <a:off x="7606014" y="475262"/>
            <a:ext cx="1686961" cy="1686961"/>
          </a:xfrm>
          <a:prstGeom prst="rect">
            <a:avLst/>
          </a:prstGeom>
        </p:spPr>
      </p:pic>
    </p:spTree>
    <p:extLst>
      <p:ext uri="{BB962C8B-B14F-4D97-AF65-F5344CB8AC3E}">
        <p14:creationId xmlns:p14="http://schemas.microsoft.com/office/powerpoint/2010/main" val="153378396"/>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442555" y="2768600"/>
            <a:ext cx="8596668" cy="1320800"/>
          </a:xfrm>
        </p:spPr>
        <p:txBody>
          <a:bodyPr/>
          <a:lstStyle/>
          <a:p>
            <a:r>
              <a:rPr lang="en-US" dirty="0"/>
              <a:t> </a:t>
            </a:r>
          </a:p>
        </p:txBody>
      </p:sp>
      <p:pic>
        <p:nvPicPr>
          <p:cNvPr id="5" name="Picture 4">
            <a:extLst>
              <a:ext uri="{FF2B5EF4-FFF2-40B4-BE49-F238E27FC236}">
                <a16:creationId xmlns:a16="http://schemas.microsoft.com/office/drawing/2014/main" id="{F8FD7E8E-2A36-2344-BE8A-2FB8497B7C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 name="Triangle 5">
            <a:extLst>
              <a:ext uri="{FF2B5EF4-FFF2-40B4-BE49-F238E27FC236}">
                <a16:creationId xmlns:a16="http://schemas.microsoft.com/office/drawing/2014/main" id="{77F8267C-D786-4146-B6B4-D38243F704E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2" descr="Zoom image">
            <a:extLst>
              <a:ext uri="{FF2B5EF4-FFF2-40B4-BE49-F238E27FC236}">
                <a16:creationId xmlns:a16="http://schemas.microsoft.com/office/drawing/2014/main" id="{552E25B2-86FA-7D4E-99D7-D2C1311FA2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149D3B3-8FB6-2A43-8CB8-08EB342B6FC4}"/>
              </a:ext>
            </a:extLst>
          </p:cNvPr>
          <p:cNvSpPr txBox="1">
            <a:spLocks/>
          </p:cNvSpPr>
          <p:nvPr/>
        </p:nvSpPr>
        <p:spPr>
          <a:xfrm>
            <a:off x="290751" y="169590"/>
            <a:ext cx="2660267" cy="343259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5. Which varieties are available in your area?</a:t>
            </a:r>
          </a:p>
          <a:p>
            <a:endParaRPr lang="en-US" dirty="0"/>
          </a:p>
        </p:txBody>
      </p:sp>
      <p:pic>
        <p:nvPicPr>
          <p:cNvPr id="7" name="Picture 6" descr="Map&#10;&#10;Description automatically generated">
            <a:extLst>
              <a:ext uri="{FF2B5EF4-FFF2-40B4-BE49-F238E27FC236}">
                <a16:creationId xmlns:a16="http://schemas.microsoft.com/office/drawing/2014/main" id="{66EB5E08-ECB8-8F48-991F-3E12BC2F9F17}"/>
              </a:ext>
            </a:extLst>
          </p:cNvPr>
          <p:cNvPicPr>
            <a:picLocks noChangeAspect="1"/>
          </p:cNvPicPr>
          <p:nvPr/>
        </p:nvPicPr>
        <p:blipFill>
          <a:blip r:embed="rId6"/>
          <a:stretch>
            <a:fillRect/>
          </a:stretch>
        </p:blipFill>
        <p:spPr>
          <a:xfrm>
            <a:off x="3356081" y="0"/>
            <a:ext cx="5479837" cy="6858000"/>
          </a:xfrm>
          <a:prstGeom prst="rect">
            <a:avLst/>
          </a:prstGeom>
        </p:spPr>
      </p:pic>
    </p:spTree>
    <p:extLst>
      <p:ext uri="{BB962C8B-B14F-4D97-AF65-F5344CB8AC3E}">
        <p14:creationId xmlns:p14="http://schemas.microsoft.com/office/powerpoint/2010/main" val="582559388"/>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1FC6-0C34-7A44-8216-D4A7F4451CD1}"/>
              </a:ext>
            </a:extLst>
          </p:cNvPr>
          <p:cNvSpPr>
            <a:spLocks noGrp="1"/>
          </p:cNvSpPr>
          <p:nvPr>
            <p:ph type="title"/>
          </p:nvPr>
        </p:nvSpPr>
        <p:spPr>
          <a:xfrm>
            <a:off x="304109" y="307910"/>
            <a:ext cx="9213115" cy="3271935"/>
          </a:xfrm>
        </p:spPr>
        <p:txBody>
          <a:bodyPr>
            <a:normAutofit/>
          </a:bodyPr>
          <a:lstStyle/>
          <a:p>
            <a:r>
              <a:rPr lang="en-GB" sz="3200" dirty="0"/>
              <a:t>6. When are potatoes harvested?</a:t>
            </a:r>
            <a:br>
              <a:rPr lang="en-GB" sz="3200" dirty="0"/>
            </a:br>
            <a:br>
              <a:rPr lang="en-GB" sz="3200" dirty="0"/>
            </a:br>
            <a:r>
              <a:rPr lang="en-GB" sz="3200" b="1" dirty="0">
                <a:solidFill>
                  <a:schemeClr val="tx1"/>
                </a:solidFill>
              </a:rPr>
              <a:t>When their leaves turn yellow (Summer)</a:t>
            </a:r>
            <a:r>
              <a:rPr lang="en-GB" sz="3200" dirty="0">
                <a:solidFill>
                  <a:schemeClr val="tx1"/>
                </a:solidFill>
              </a:rPr>
              <a:t> </a:t>
            </a:r>
            <a:br>
              <a:rPr lang="en-GB" dirty="0"/>
            </a:br>
            <a:endParaRPr lang="en-US" dirty="0"/>
          </a:p>
        </p:txBody>
      </p:sp>
      <p:pic>
        <p:nvPicPr>
          <p:cNvPr id="46" name="Picture 45">
            <a:extLst>
              <a:ext uri="{FF2B5EF4-FFF2-40B4-BE49-F238E27FC236}">
                <a16:creationId xmlns:a16="http://schemas.microsoft.com/office/drawing/2014/main" id="{6BCAEE2F-D2CF-FC41-9A83-44FCE9C37B0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47" name="Triangle 46">
            <a:extLst>
              <a:ext uri="{FF2B5EF4-FFF2-40B4-BE49-F238E27FC236}">
                <a16:creationId xmlns:a16="http://schemas.microsoft.com/office/drawing/2014/main" id="{3DF90713-C19D-B644-8289-BBEF3E0E7225}"/>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8" name="Picture 2" descr="Zoom image">
            <a:extLst>
              <a:ext uri="{FF2B5EF4-FFF2-40B4-BE49-F238E27FC236}">
                <a16:creationId xmlns:a16="http://schemas.microsoft.com/office/drawing/2014/main" id="{23552A60-2FC0-C846-A47B-D0A827D4D2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93EBE9B6-555A-BF4A-BC97-AE4251FA28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305" y="2047685"/>
            <a:ext cx="5995261" cy="449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30818"/>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064C2C-29BA-8745-AE64-1DF44F013BF8}"/>
              </a:ext>
            </a:extLst>
          </p:cNvPr>
          <p:cNvPicPr>
            <a:picLocks noChangeAspect="1"/>
          </p:cNvPicPr>
          <p:nvPr/>
        </p:nvPicPr>
        <p:blipFill rotWithShape="1">
          <a:blip r:embed="rId2"/>
          <a:srcRect l="14369" r="2787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 </a:t>
            </a:r>
          </a:p>
        </p:txBody>
      </p:sp>
      <p:sp>
        <p:nvSpPr>
          <p:cNvPr id="10" name="Title 1">
            <a:extLst>
              <a:ext uri="{FF2B5EF4-FFF2-40B4-BE49-F238E27FC236}">
                <a16:creationId xmlns:a16="http://schemas.microsoft.com/office/drawing/2014/main" id="{E149D3B3-8FB6-2A43-8CB8-08EB342B6FC4}"/>
              </a:ext>
            </a:extLst>
          </p:cNvPr>
          <p:cNvSpPr txBox="1">
            <a:spLocks/>
          </p:cNvSpPr>
          <p:nvPr/>
        </p:nvSpPr>
        <p:spPr>
          <a:xfrm>
            <a:off x="562752" y="1107613"/>
            <a:ext cx="4002215" cy="388077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1000"/>
              </a:spcBef>
              <a:buClr>
                <a:schemeClr val="accent1"/>
              </a:buClr>
              <a:buSzPct val="80000"/>
            </a:pPr>
            <a:r>
              <a:rPr lang="en-US" sz="2500" dirty="0">
                <a:solidFill>
                  <a:schemeClr val="tx1">
                    <a:lumMod val="75000"/>
                    <a:lumOff val="25000"/>
                  </a:schemeClr>
                </a:solidFill>
                <a:latin typeface="+mn-lt"/>
                <a:ea typeface="+mn-ea"/>
                <a:cs typeface="+mn-cs"/>
              </a:rPr>
              <a:t>Genesis 1:11-12</a:t>
            </a:r>
          </a:p>
          <a:p>
            <a:pPr>
              <a:lnSpc>
                <a:spcPct val="90000"/>
              </a:lnSpc>
              <a:spcBef>
                <a:spcPts val="1000"/>
              </a:spcBef>
              <a:buClr>
                <a:schemeClr val="accent1"/>
              </a:buClr>
              <a:buSzPct val="80000"/>
            </a:pPr>
            <a:endParaRPr lang="en-US" sz="2500" dirty="0">
              <a:solidFill>
                <a:schemeClr val="tx1">
                  <a:lumMod val="75000"/>
                  <a:lumOff val="25000"/>
                </a:schemeClr>
              </a:solidFill>
              <a:latin typeface="+mn-lt"/>
              <a:ea typeface="+mn-ea"/>
              <a:cs typeface="+mn-cs"/>
            </a:endParaRPr>
          </a:p>
          <a:p>
            <a:pPr>
              <a:lnSpc>
                <a:spcPct val="90000"/>
              </a:lnSpc>
              <a:spcBef>
                <a:spcPts val="1000"/>
              </a:spcBef>
              <a:buClr>
                <a:schemeClr val="accent1"/>
              </a:buClr>
              <a:buSzPct val="80000"/>
            </a:pPr>
            <a:r>
              <a:rPr lang="en-US" sz="2500" b="1" baseline="30000" dirty="0">
                <a:solidFill>
                  <a:schemeClr val="tx1">
                    <a:lumMod val="75000"/>
                    <a:lumOff val="25000"/>
                  </a:schemeClr>
                </a:solidFill>
                <a:latin typeface="+mn-lt"/>
                <a:ea typeface="+mn-ea"/>
                <a:cs typeface="+mn-cs"/>
              </a:rPr>
              <a:t>11 </a:t>
            </a:r>
            <a:r>
              <a:rPr lang="en-US" sz="2500" dirty="0">
                <a:solidFill>
                  <a:schemeClr val="tx1">
                    <a:lumMod val="75000"/>
                    <a:lumOff val="25000"/>
                  </a:schemeClr>
                </a:solidFill>
                <a:latin typeface="+mn-lt"/>
                <a:ea typeface="+mn-ea"/>
                <a:cs typeface="+mn-cs"/>
              </a:rPr>
              <a:t>Then God said, “Let the land produce vegetation: seed-bearing plants and trees on the land that bear fruit with seed in it, according to their various kinds.” And it was so. </a:t>
            </a:r>
          </a:p>
          <a:p>
            <a:pPr>
              <a:lnSpc>
                <a:spcPct val="90000"/>
              </a:lnSpc>
              <a:spcBef>
                <a:spcPts val="1000"/>
              </a:spcBef>
              <a:buClr>
                <a:schemeClr val="accent1"/>
              </a:buClr>
              <a:buSzPct val="80000"/>
            </a:pPr>
            <a:endParaRPr lang="en-US" sz="2500" dirty="0">
              <a:solidFill>
                <a:schemeClr val="tx1">
                  <a:lumMod val="75000"/>
                  <a:lumOff val="25000"/>
                </a:schemeClr>
              </a:solidFill>
              <a:latin typeface="+mn-lt"/>
              <a:ea typeface="+mn-ea"/>
              <a:cs typeface="+mn-cs"/>
            </a:endParaRPr>
          </a:p>
        </p:txBody>
      </p:sp>
      <p:cxnSp>
        <p:nvCxnSpPr>
          <p:cNvPr id="20" name="Straight Connector 1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0BB65083-F7E3-864A-9E19-A82BB09E1E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7" name="Triangle 26">
            <a:extLst>
              <a:ext uri="{FF2B5EF4-FFF2-40B4-BE49-F238E27FC236}">
                <a16:creationId xmlns:a16="http://schemas.microsoft.com/office/drawing/2014/main" id="{758899A0-85B7-FF48-8173-40F20BC4E85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9" name="Picture 2" descr="Zoom image">
            <a:extLst>
              <a:ext uri="{FF2B5EF4-FFF2-40B4-BE49-F238E27FC236}">
                <a16:creationId xmlns:a16="http://schemas.microsoft.com/office/drawing/2014/main" id="{45BAF2B0-97F6-6146-AFF5-B5DD94851C4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286552"/>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64"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5" name="Straight Connector 64">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67"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Isosceles Triangle 68">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a:extLst>
              <a:ext uri="{FF2B5EF4-FFF2-40B4-BE49-F238E27FC236}">
                <a16:creationId xmlns:a16="http://schemas.microsoft.com/office/drawing/2014/main" id="{6841DFCA-CB07-2B4B-8FB1-4BF51A71DA90}"/>
              </a:ext>
            </a:extLst>
          </p:cNvPr>
          <p:cNvPicPr>
            <a:picLocks noChangeAspect="1"/>
          </p:cNvPicPr>
          <p:nvPr/>
        </p:nvPicPr>
        <p:blipFill rotWithShape="1">
          <a:blip r:embed="rId2"/>
          <a:srcRect l="9091" t="16694" r="1" b="1"/>
          <a:stretch/>
        </p:blipFill>
        <p:spPr>
          <a:xfrm>
            <a:off x="5097780" y="-1"/>
            <a:ext cx="7091044" cy="6858001"/>
          </a:xfrm>
          <a:custGeom>
            <a:avLst/>
            <a:gdLst/>
            <a:ahLst/>
            <a:cxnLst/>
            <a:rect l="l" t="t" r="r" b="b"/>
            <a:pathLst>
              <a:path w="7091044" h="6858001">
                <a:moveTo>
                  <a:pt x="405750" y="0"/>
                </a:moveTo>
                <a:lnTo>
                  <a:pt x="7091044" y="0"/>
                </a:lnTo>
                <a:lnTo>
                  <a:pt x="7091044" y="6858001"/>
                </a:lnTo>
                <a:lnTo>
                  <a:pt x="53572" y="6858001"/>
                </a:lnTo>
                <a:lnTo>
                  <a:pt x="1828991" y="4521201"/>
                </a:lnTo>
                <a:close/>
                <a:moveTo>
                  <a:pt x="0" y="0"/>
                </a:moveTo>
                <a:lnTo>
                  <a:pt x="405750" y="0"/>
                </a:lnTo>
                <a:lnTo>
                  <a:pt x="0" y="434"/>
                </a:lnTo>
                <a:close/>
              </a:path>
            </a:pathLst>
          </a:custGeom>
        </p:spPr>
      </p:pic>
      <p:sp>
        <p:nvSpPr>
          <p:cNvPr id="2" name="Title 1">
            <a:extLst>
              <a:ext uri="{FF2B5EF4-FFF2-40B4-BE49-F238E27FC236}">
                <a16:creationId xmlns:a16="http://schemas.microsoft.com/office/drawing/2014/main" id="{EF6D1FC6-0C34-7A44-8216-D4A7F4451CD1}"/>
              </a:ext>
            </a:extLst>
          </p:cNvPr>
          <p:cNvSpPr>
            <a:spLocks noGrp="1"/>
          </p:cNvSpPr>
          <p:nvPr>
            <p:ph type="title"/>
          </p:nvPr>
        </p:nvSpPr>
        <p:spPr>
          <a:xfrm>
            <a:off x="668866" y="1678666"/>
            <a:ext cx="5123515" cy="1589467"/>
          </a:xfrm>
        </p:spPr>
        <p:txBody>
          <a:bodyPr vert="horz" lIns="91440" tIns="45720" rIns="91440" bIns="45720" rtlCol="0" anchor="b">
            <a:normAutofit/>
          </a:bodyPr>
          <a:lstStyle/>
          <a:p>
            <a:pPr algn="r">
              <a:lnSpc>
                <a:spcPct val="90000"/>
              </a:lnSpc>
            </a:pPr>
            <a:r>
              <a:rPr lang="en-US" sz="4100" dirty="0"/>
              <a:t>6. How are potatoes</a:t>
            </a:r>
            <a:br>
              <a:rPr lang="en-US" sz="4100" dirty="0"/>
            </a:br>
            <a:r>
              <a:rPr lang="en-US" sz="4100" dirty="0"/>
              <a:t> harvested?</a:t>
            </a:r>
          </a:p>
        </p:txBody>
      </p:sp>
      <p:cxnSp>
        <p:nvCxnSpPr>
          <p:cNvPr id="75" name="Straight Connector 74">
            <a:extLst>
              <a:ext uri="{FF2B5EF4-FFF2-40B4-BE49-F238E27FC236}">
                <a16:creationId xmlns:a16="http://schemas.microsoft.com/office/drawing/2014/main" id="{27A85E05-9D34-4977-8352-DB39569974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5CDED616-E554-4DB6-9F28-08F38A64A9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8CDA3497-1EDA-4EB3-9C27-4D9835D30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41F9764E-9AA0-49A3-9EA2-885EE9914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24">
            <a:extLst>
              <a:ext uri="{FF2B5EF4-FFF2-40B4-BE49-F238E27FC236}">
                <a16:creationId xmlns:a16="http://schemas.microsoft.com/office/drawing/2014/main" id="{FA3A4F4A-4DC4-43F2-AC2D-06211A812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84CFB374-B343-457A-B567-B4D784B1F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8">
            <a:extLst>
              <a:ext uri="{FF2B5EF4-FFF2-40B4-BE49-F238E27FC236}">
                <a16:creationId xmlns:a16="http://schemas.microsoft.com/office/drawing/2014/main" id="{0597FEEE-1E11-4396-BB69-B43FA92F9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9">
            <a:extLst>
              <a:ext uri="{FF2B5EF4-FFF2-40B4-BE49-F238E27FC236}">
                <a16:creationId xmlns:a16="http://schemas.microsoft.com/office/drawing/2014/main" id="{A2DB2F81-3E68-4044-B7C2-03DEEC50D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29">
            <a:extLst>
              <a:ext uri="{FF2B5EF4-FFF2-40B4-BE49-F238E27FC236}">
                <a16:creationId xmlns:a16="http://schemas.microsoft.com/office/drawing/2014/main" id="{DC2F7294-2397-4C96-AB1E-E66CDEA3B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00F0D525-93D4-6447-8008-D89FCFB42B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5" name="Triangle 24">
            <a:extLst>
              <a:ext uri="{FF2B5EF4-FFF2-40B4-BE49-F238E27FC236}">
                <a16:creationId xmlns:a16="http://schemas.microsoft.com/office/drawing/2014/main" id="{1D603BCA-0501-4D46-99F0-3110ADDE0E10}"/>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6" name="Picture 2" descr="Zoom image">
            <a:extLst>
              <a:ext uri="{FF2B5EF4-FFF2-40B4-BE49-F238E27FC236}">
                <a16:creationId xmlns:a16="http://schemas.microsoft.com/office/drawing/2014/main" id="{92AB7F99-A3FE-EB47-8810-CF203EAFB1B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5A1DFB39-4CF9-224D-B6D7-3178D368F714}"/>
              </a:ext>
            </a:extLst>
          </p:cNvPr>
          <p:cNvSpPr txBox="1">
            <a:spLocks/>
          </p:cNvSpPr>
          <p:nvPr/>
        </p:nvSpPr>
        <p:spPr>
          <a:xfrm>
            <a:off x="731776" y="3589867"/>
            <a:ext cx="5123515" cy="1589467"/>
          </a:xfrm>
          <a:prstGeom prst="rect">
            <a:avLst/>
          </a:prstGeom>
        </p:spPr>
        <p:txBody>
          <a:bodyPr vert="horz" lIns="91440" tIns="45720" rIns="91440" bIns="45720" rtlCol="0" anchor="b">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90000"/>
              </a:lnSpc>
            </a:pPr>
            <a:br>
              <a:rPr lang="en-US" sz="4100" dirty="0">
                <a:solidFill>
                  <a:schemeClr val="accent2">
                    <a:lumMod val="75000"/>
                  </a:schemeClr>
                </a:solidFill>
              </a:rPr>
            </a:br>
            <a:r>
              <a:rPr lang="en-US" sz="4100" dirty="0">
                <a:solidFill>
                  <a:schemeClr val="accent2">
                    <a:lumMod val="75000"/>
                  </a:schemeClr>
                </a:solidFill>
              </a:rPr>
              <a:t>With a tractor</a:t>
            </a:r>
            <a:br>
              <a:rPr lang="en-US" sz="4100" dirty="0"/>
            </a:br>
            <a:endParaRPr lang="en-US" sz="4100" dirty="0"/>
          </a:p>
        </p:txBody>
      </p:sp>
    </p:spTree>
    <p:extLst>
      <p:ext uri="{BB962C8B-B14F-4D97-AF65-F5344CB8AC3E}">
        <p14:creationId xmlns:p14="http://schemas.microsoft.com/office/powerpoint/2010/main" val="26209973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7"/>
                                        </p:tgtEl>
                                        <p:attrNameLst>
                                          <p:attrName>style.visibility</p:attrName>
                                        </p:attrNameLst>
                                      </p:cBhvr>
                                      <p:to>
                                        <p:strVal val="visible"/>
                                      </p:to>
                                    </p:set>
                                    <p:animEffect transition="in" filter="fade">
                                      <p:cBhvr>
                                        <p:cTn id="13" dur="7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1"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7"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4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42" name="Straight Connector 14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Isosceles Triangle 14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0" name="Isosceles Triangle 14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9" name="Picture 18">
            <a:extLst>
              <a:ext uri="{FF2B5EF4-FFF2-40B4-BE49-F238E27FC236}">
                <a16:creationId xmlns:a16="http://schemas.microsoft.com/office/drawing/2014/main" id="{CBB337F6-CB63-5E4B-9983-38E198EC1F40}"/>
              </a:ext>
            </a:extLst>
          </p:cNvPr>
          <p:cNvPicPr>
            <a:picLocks noChangeAspect="1"/>
          </p:cNvPicPr>
          <p:nvPr/>
        </p:nvPicPr>
        <p:blipFill rotWithShape="1">
          <a:blip r:embed="rId2"/>
          <a:srcRect l="2150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F6D1FC6-0C34-7A44-8216-D4A7F4451CD1}"/>
              </a:ext>
            </a:extLst>
          </p:cNvPr>
          <p:cNvSpPr>
            <a:spLocks noGrp="1"/>
          </p:cNvSpPr>
          <p:nvPr>
            <p:ph type="title"/>
          </p:nvPr>
        </p:nvSpPr>
        <p:spPr>
          <a:xfrm>
            <a:off x="177800" y="2105465"/>
            <a:ext cx="4857212" cy="1215648"/>
          </a:xfrm>
        </p:spPr>
        <p:txBody>
          <a:bodyPr vert="horz" lIns="91440" tIns="45720" rIns="91440" bIns="45720" rtlCol="0" anchor="b">
            <a:noAutofit/>
          </a:bodyPr>
          <a:lstStyle/>
          <a:p>
            <a:pPr algn="r">
              <a:lnSpc>
                <a:spcPct val="90000"/>
              </a:lnSpc>
            </a:pPr>
            <a:r>
              <a:rPr lang="en-US" dirty="0"/>
              <a:t>6. How are potatoes</a:t>
            </a:r>
            <a:br>
              <a:rPr lang="en-US" dirty="0"/>
            </a:br>
            <a:r>
              <a:rPr lang="en-US" dirty="0"/>
              <a:t> harvested?</a:t>
            </a:r>
            <a:endParaRPr lang="en-US" dirty="0">
              <a:solidFill>
                <a:schemeClr val="accent2">
                  <a:lumMod val="75000"/>
                </a:schemeClr>
              </a:solidFill>
            </a:endParaRPr>
          </a:p>
        </p:txBody>
      </p:sp>
      <p:cxnSp>
        <p:nvCxnSpPr>
          <p:cNvPr id="152" name="Straight Connector 15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8" name="Picture 27">
            <a:extLst>
              <a:ext uri="{FF2B5EF4-FFF2-40B4-BE49-F238E27FC236}">
                <a16:creationId xmlns:a16="http://schemas.microsoft.com/office/drawing/2014/main" id="{B04DF559-E73D-284C-B9DC-2BA62EFCE6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9" name="Triangle 28">
            <a:extLst>
              <a:ext uri="{FF2B5EF4-FFF2-40B4-BE49-F238E27FC236}">
                <a16:creationId xmlns:a16="http://schemas.microsoft.com/office/drawing/2014/main" id="{03E1622A-9BF3-3A40-B9DB-D06E741C18E9}"/>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0" name="Picture 2" descr="Zoom image">
            <a:extLst>
              <a:ext uri="{FF2B5EF4-FFF2-40B4-BE49-F238E27FC236}">
                <a16:creationId xmlns:a16="http://schemas.microsoft.com/office/drawing/2014/main" id="{9017460A-D745-C546-BDF8-C7305073387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a:extLst>
              <a:ext uri="{FF2B5EF4-FFF2-40B4-BE49-F238E27FC236}">
                <a16:creationId xmlns:a16="http://schemas.microsoft.com/office/drawing/2014/main" id="{33B38C58-2A73-2942-9916-0F6E78CCF621}"/>
              </a:ext>
            </a:extLst>
          </p:cNvPr>
          <p:cNvSpPr txBox="1">
            <a:spLocks/>
          </p:cNvSpPr>
          <p:nvPr/>
        </p:nvSpPr>
        <p:spPr>
          <a:xfrm>
            <a:off x="668867" y="3424766"/>
            <a:ext cx="4857212" cy="1010707"/>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90000"/>
              </a:lnSpc>
            </a:pPr>
            <a:br>
              <a:rPr lang="en-US" dirty="0">
                <a:solidFill>
                  <a:schemeClr val="accent2">
                    <a:lumMod val="75000"/>
                  </a:schemeClr>
                </a:solidFill>
              </a:rPr>
            </a:br>
            <a:r>
              <a:rPr lang="en-US" dirty="0">
                <a:solidFill>
                  <a:schemeClr val="accent2">
                    <a:lumMod val="75000"/>
                  </a:schemeClr>
                </a:solidFill>
              </a:rPr>
              <a:t>By Hand - with a fork</a:t>
            </a:r>
          </a:p>
        </p:txBody>
      </p:sp>
    </p:spTree>
    <p:extLst>
      <p:ext uri="{BB962C8B-B14F-4D97-AF65-F5344CB8AC3E}">
        <p14:creationId xmlns:p14="http://schemas.microsoft.com/office/powerpoint/2010/main" val="9231532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2" presetClass="entr" presetSubtype="4" fill="hold" grpId="0" nodeType="withEffect">
                                  <p:stCondLst>
                                    <p:cond delay="100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500" fill="hold"/>
                                        <p:tgtEl>
                                          <p:spTgt spid="31"/>
                                        </p:tgtEl>
                                        <p:attrNameLst>
                                          <p:attrName>ppt_x</p:attrName>
                                        </p:attrNameLst>
                                      </p:cBhvr>
                                      <p:tavLst>
                                        <p:tav tm="0">
                                          <p:val>
                                            <p:strVal val="#ppt_x"/>
                                          </p:val>
                                        </p:tav>
                                        <p:tav tm="100000">
                                          <p:val>
                                            <p:strVal val="#ppt_x"/>
                                          </p:val>
                                        </p:tav>
                                      </p:tavLst>
                                    </p:anim>
                                    <p:anim calcmode="lin" valueType="num">
                                      <p:cBhvr additive="base">
                                        <p:cTn id="1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8EB9-1AC2-FD48-AB13-2BA406953536}"/>
              </a:ext>
            </a:extLst>
          </p:cNvPr>
          <p:cNvSpPr>
            <a:spLocks noGrp="1"/>
          </p:cNvSpPr>
          <p:nvPr>
            <p:ph type="title"/>
          </p:nvPr>
        </p:nvSpPr>
        <p:spPr>
          <a:xfrm>
            <a:off x="364018" y="289442"/>
            <a:ext cx="8596668" cy="1320800"/>
          </a:xfrm>
        </p:spPr>
        <p:txBody>
          <a:bodyPr/>
          <a:lstStyle/>
          <a:p>
            <a:r>
              <a:rPr lang="en-GB" dirty="0"/>
              <a:t>7. Plant a potato and watch it grow</a:t>
            </a:r>
            <a:endParaRPr lang="en-US" dirty="0"/>
          </a:p>
        </p:txBody>
      </p:sp>
      <p:pic>
        <p:nvPicPr>
          <p:cNvPr id="4" name="Picture 3">
            <a:extLst>
              <a:ext uri="{FF2B5EF4-FFF2-40B4-BE49-F238E27FC236}">
                <a16:creationId xmlns:a16="http://schemas.microsoft.com/office/drawing/2014/main" id="{A62C519D-AED5-304E-B35B-466411242C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DFDF281F-057B-264C-8135-5D7084A5F0B8}"/>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6FEA88D4-3172-534E-B06C-D0B11CE7DC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a:extLst>
              <a:ext uri="{FF2B5EF4-FFF2-40B4-BE49-F238E27FC236}">
                <a16:creationId xmlns:a16="http://schemas.microsoft.com/office/drawing/2014/main" id="{E68AF3E3-5386-DE42-9B28-19C94C7E74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3522" y="1168400"/>
            <a:ext cx="7030877" cy="527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689764"/>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C519D-AED5-304E-B35B-466411242C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DFDF281F-057B-264C-8135-5D7084A5F0B8}"/>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6FEA88D4-3172-534E-B06C-D0B11CE7DC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21046CBC-CAB5-B442-A485-A9F1FFEE4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449" y="287518"/>
            <a:ext cx="8342151" cy="625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108208"/>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8EB9-1AC2-FD48-AB13-2BA406953536}"/>
              </a:ext>
            </a:extLst>
          </p:cNvPr>
          <p:cNvSpPr>
            <a:spLocks noGrp="1"/>
          </p:cNvSpPr>
          <p:nvPr>
            <p:ph type="title"/>
          </p:nvPr>
        </p:nvSpPr>
        <p:spPr/>
        <p:txBody>
          <a:bodyPr/>
          <a:lstStyle/>
          <a:p>
            <a:r>
              <a:rPr lang="en-GB" dirty="0"/>
              <a:t>7. Plant a potato and watch it grow</a:t>
            </a:r>
            <a:endParaRPr lang="en-US" dirty="0"/>
          </a:p>
        </p:txBody>
      </p:sp>
      <p:pic>
        <p:nvPicPr>
          <p:cNvPr id="4" name="Picture 3">
            <a:extLst>
              <a:ext uri="{FF2B5EF4-FFF2-40B4-BE49-F238E27FC236}">
                <a16:creationId xmlns:a16="http://schemas.microsoft.com/office/drawing/2014/main" id="{A62C519D-AED5-304E-B35B-466411242C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DFDF281F-057B-264C-8135-5D7084A5F0B8}"/>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6FEA88D4-3172-534E-B06C-D0B11CE7DC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B9519AC0-952C-1242-89F7-3587268F28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517" y="240905"/>
            <a:ext cx="8404301" cy="63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069708"/>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C519D-AED5-304E-B35B-466411242C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DFDF281F-057B-264C-8135-5D7084A5F0B8}"/>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6FEA88D4-3172-534E-B06C-D0B11CE7DC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a:extLst>
              <a:ext uri="{FF2B5EF4-FFF2-40B4-BE49-F238E27FC236}">
                <a16:creationId xmlns:a16="http://schemas.microsoft.com/office/drawing/2014/main" id="{7059FF6B-E9F1-DA49-8B4D-288FEB49C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 y="313867"/>
            <a:ext cx="8195725" cy="6146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071"/>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C519D-AED5-304E-B35B-466411242C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DFDF281F-057B-264C-8135-5D7084A5F0B8}"/>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6FEA88D4-3172-534E-B06C-D0B11CE7DC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394EBFBD-52EC-1242-A7F2-5C42BA8518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700" y="295731"/>
            <a:ext cx="8331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25704"/>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A739F6-EF26-BC4B-AB86-DBAE9161AD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7E11077C-1FA6-2A42-9DBD-6F0C377DBA50}"/>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E931E002-3351-A04E-BABC-B492770A6AD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12705059-765E-4C41-B7A2-76E4736BA0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66" y="169591"/>
            <a:ext cx="8551333" cy="64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139657"/>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A739F6-EF26-BC4B-AB86-DBAE9161AD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5" name="Triangle 4">
            <a:extLst>
              <a:ext uri="{FF2B5EF4-FFF2-40B4-BE49-F238E27FC236}">
                <a16:creationId xmlns:a16="http://schemas.microsoft.com/office/drawing/2014/main" id="{7E11077C-1FA6-2A42-9DBD-6F0C377DBA50}"/>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 name="Picture 2" descr="Zoom image">
            <a:extLst>
              <a:ext uri="{FF2B5EF4-FFF2-40B4-BE49-F238E27FC236}">
                <a16:creationId xmlns:a16="http://schemas.microsoft.com/office/drawing/2014/main" id="{E931E002-3351-A04E-BABC-B492770A6AD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A3E9FC13-A1B1-DC4A-AD12-50A81B002B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866" y="313867"/>
            <a:ext cx="8246533" cy="618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584225"/>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49"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0" name="Straight Connector 49">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a:extLst>
              <a:ext uri="{FF2B5EF4-FFF2-40B4-BE49-F238E27FC236}">
                <a16:creationId xmlns:a16="http://schemas.microsoft.com/office/drawing/2014/main" id="{E6448A1E-2CC4-C741-BBAC-60FDB07B7360}"/>
              </a:ext>
            </a:extLst>
          </p:cNvPr>
          <p:cNvPicPr>
            <a:picLocks noChangeAspect="1"/>
          </p:cNvPicPr>
          <p:nvPr/>
        </p:nvPicPr>
        <p:blipFill rotWithShape="1">
          <a:blip r:embed="rId2"/>
          <a:srcRect l="25446" r="4456"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466AB9E-3BF4-7447-898E-BCA1D119B4F9}"/>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lnSpc>
                <a:spcPct val="90000"/>
              </a:lnSpc>
            </a:pPr>
            <a:r>
              <a:rPr lang="en-US" sz="4100"/>
              <a:t>OR  Help someone harvest potatoes.</a:t>
            </a:r>
          </a:p>
        </p:txBody>
      </p:sp>
      <p:cxnSp>
        <p:nvCxnSpPr>
          <p:cNvPr id="60" name="Straight Connector 5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9" name="Picture 58">
            <a:extLst>
              <a:ext uri="{FF2B5EF4-FFF2-40B4-BE49-F238E27FC236}">
                <a16:creationId xmlns:a16="http://schemas.microsoft.com/office/drawing/2014/main" id="{F40D3C84-5480-3049-A3A3-AE5C2D72F2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1" name="Triangle 60">
            <a:extLst>
              <a:ext uri="{FF2B5EF4-FFF2-40B4-BE49-F238E27FC236}">
                <a16:creationId xmlns:a16="http://schemas.microsoft.com/office/drawing/2014/main" id="{AE05962E-9511-4542-8286-1DB83748A08C}"/>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3" name="Picture 2" descr="Zoom image">
            <a:extLst>
              <a:ext uri="{FF2B5EF4-FFF2-40B4-BE49-F238E27FC236}">
                <a16:creationId xmlns:a16="http://schemas.microsoft.com/office/drawing/2014/main" id="{AF0E017D-BA3E-0443-9290-222D4FF75BB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7419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051DB5-6B13-F640-93C4-CD4038EDB789}"/>
              </a:ext>
            </a:extLst>
          </p:cNvPr>
          <p:cNvPicPr>
            <a:picLocks noChangeAspect="1"/>
          </p:cNvPicPr>
          <p:nvPr/>
        </p:nvPicPr>
        <p:blipFill rotWithShape="1">
          <a:blip r:embed="rId2"/>
          <a:srcRect l="14027" r="21571"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 </a:t>
            </a:r>
          </a:p>
        </p:txBody>
      </p:sp>
      <p:sp>
        <p:nvSpPr>
          <p:cNvPr id="10" name="Title 1">
            <a:extLst>
              <a:ext uri="{FF2B5EF4-FFF2-40B4-BE49-F238E27FC236}">
                <a16:creationId xmlns:a16="http://schemas.microsoft.com/office/drawing/2014/main" id="{E149D3B3-8FB6-2A43-8CB8-08EB342B6FC4}"/>
              </a:ext>
            </a:extLst>
          </p:cNvPr>
          <p:cNvSpPr txBox="1">
            <a:spLocks/>
          </p:cNvSpPr>
          <p:nvPr/>
        </p:nvSpPr>
        <p:spPr>
          <a:xfrm>
            <a:off x="548033" y="1343160"/>
            <a:ext cx="3851122" cy="388077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1000"/>
              </a:spcBef>
              <a:buClr>
                <a:schemeClr val="accent1"/>
              </a:buClr>
              <a:buSzPct val="80000"/>
            </a:pPr>
            <a:r>
              <a:rPr lang="en-US" sz="2500" dirty="0">
                <a:solidFill>
                  <a:schemeClr val="tx1">
                    <a:lumMod val="75000"/>
                    <a:lumOff val="25000"/>
                  </a:schemeClr>
                </a:solidFill>
                <a:latin typeface="+mn-lt"/>
                <a:ea typeface="+mn-ea"/>
                <a:cs typeface="+mn-cs"/>
              </a:rPr>
              <a:t>Genesis 1:11-12</a:t>
            </a:r>
          </a:p>
          <a:p>
            <a:pPr>
              <a:lnSpc>
                <a:spcPct val="90000"/>
              </a:lnSpc>
              <a:spcBef>
                <a:spcPts val="1000"/>
              </a:spcBef>
              <a:buClr>
                <a:schemeClr val="accent1"/>
              </a:buClr>
              <a:buSzPct val="80000"/>
            </a:pPr>
            <a:endParaRPr lang="en-US" sz="2500" dirty="0">
              <a:solidFill>
                <a:schemeClr val="tx1">
                  <a:lumMod val="75000"/>
                  <a:lumOff val="25000"/>
                </a:schemeClr>
              </a:solidFill>
              <a:latin typeface="+mn-lt"/>
              <a:ea typeface="+mn-ea"/>
              <a:cs typeface="+mn-cs"/>
            </a:endParaRPr>
          </a:p>
          <a:p>
            <a:pPr>
              <a:lnSpc>
                <a:spcPct val="90000"/>
              </a:lnSpc>
              <a:spcBef>
                <a:spcPts val="1000"/>
              </a:spcBef>
              <a:buClr>
                <a:schemeClr val="accent1"/>
              </a:buClr>
              <a:buSzPct val="80000"/>
            </a:pPr>
            <a:r>
              <a:rPr lang="en-US" sz="2500" dirty="0">
                <a:solidFill>
                  <a:schemeClr val="tx1">
                    <a:lumMod val="75000"/>
                    <a:lumOff val="25000"/>
                  </a:schemeClr>
                </a:solidFill>
                <a:latin typeface="+mn-lt"/>
                <a:ea typeface="+mn-ea"/>
                <a:cs typeface="+mn-cs"/>
              </a:rPr>
              <a:t> </a:t>
            </a:r>
            <a:r>
              <a:rPr lang="en-US" sz="2500" b="1" baseline="30000" dirty="0">
                <a:solidFill>
                  <a:schemeClr val="tx1">
                    <a:lumMod val="75000"/>
                    <a:lumOff val="25000"/>
                  </a:schemeClr>
                </a:solidFill>
                <a:latin typeface="+mn-lt"/>
                <a:ea typeface="+mn-ea"/>
                <a:cs typeface="+mn-cs"/>
              </a:rPr>
              <a:t>12 </a:t>
            </a:r>
            <a:r>
              <a:rPr lang="en-US" sz="2500" dirty="0">
                <a:solidFill>
                  <a:schemeClr val="tx1">
                    <a:lumMod val="75000"/>
                    <a:lumOff val="25000"/>
                  </a:schemeClr>
                </a:solidFill>
                <a:latin typeface="+mn-lt"/>
                <a:ea typeface="+mn-ea"/>
                <a:cs typeface="+mn-cs"/>
              </a:rPr>
              <a:t>The land produced vegetation: plants bearing seed according to their kinds and trees bearing fruit with seed in it according to their kinds. And God saw that it was good.</a:t>
            </a:r>
          </a:p>
        </p:txBody>
      </p:sp>
      <p:cxnSp>
        <p:nvCxnSpPr>
          <p:cNvPr id="15" name="Straight Connector 1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2521C594-3F5D-544A-A63A-137D1FA939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0" name="Triangle 19">
            <a:extLst>
              <a:ext uri="{FF2B5EF4-FFF2-40B4-BE49-F238E27FC236}">
                <a16:creationId xmlns:a16="http://schemas.microsoft.com/office/drawing/2014/main" id="{352A7603-1744-274E-956B-5FA4C082BE5B}"/>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2" name="Picture 2" descr="Zoom image">
            <a:extLst>
              <a:ext uri="{FF2B5EF4-FFF2-40B4-BE49-F238E27FC236}">
                <a16:creationId xmlns:a16="http://schemas.microsoft.com/office/drawing/2014/main" id="{A8D07C58-48AE-5742-880F-AC6B1B0DF8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02981"/>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3EC9CB-1C07-1B47-A7A0-081A151E8DC6}"/>
              </a:ext>
            </a:extLst>
          </p:cNvPr>
          <p:cNvPicPr>
            <a:picLocks noChangeAspect="1"/>
          </p:cNvPicPr>
          <p:nvPr/>
        </p:nvPicPr>
        <p:blipFill rotWithShape="1">
          <a:blip r:embed="rId2"/>
          <a:srcRect l="14584" r="1610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2562C2E-BFE0-174F-AB02-210284F4373A}"/>
              </a:ext>
            </a:extLst>
          </p:cNvPr>
          <p:cNvSpPr>
            <a:spLocks noGrp="1"/>
          </p:cNvSpPr>
          <p:nvPr>
            <p:ph type="title"/>
          </p:nvPr>
        </p:nvSpPr>
        <p:spPr>
          <a:xfrm>
            <a:off x="677333" y="609600"/>
            <a:ext cx="4127142" cy="2438400"/>
          </a:xfrm>
        </p:spPr>
        <p:txBody>
          <a:bodyPr>
            <a:normAutofit/>
          </a:bodyPr>
          <a:lstStyle/>
          <a:p>
            <a:r>
              <a:rPr lang="en-US" sz="6000" dirty="0"/>
              <a:t>Thanks for listening </a:t>
            </a:r>
            <a:r>
              <a:rPr lang="en-US" sz="6000" dirty="0">
                <a:sym typeface="Wingdings" pitchFamily="2" charset="2"/>
              </a:rPr>
              <a:t></a:t>
            </a:r>
            <a:endParaRPr lang="en-US" sz="6000"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46FE54F2-58EE-6044-8FAE-430ADD2444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18" name="Triangle 17">
            <a:extLst>
              <a:ext uri="{FF2B5EF4-FFF2-40B4-BE49-F238E27FC236}">
                <a16:creationId xmlns:a16="http://schemas.microsoft.com/office/drawing/2014/main" id="{D9BDB7C3-122B-C942-A35E-9027F4E1B5E7}"/>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0" name="Picture 2" descr="Zoom image">
            <a:extLst>
              <a:ext uri="{FF2B5EF4-FFF2-40B4-BE49-F238E27FC236}">
                <a16:creationId xmlns:a16="http://schemas.microsoft.com/office/drawing/2014/main" id="{AEAE5CDF-3FBA-724E-9181-839180E8EBC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5633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8A5D45-2C01-1845-8741-A667CD5E1429}"/>
              </a:ext>
            </a:extLst>
          </p:cNvPr>
          <p:cNvPicPr>
            <a:picLocks noChangeAspect="1"/>
          </p:cNvPicPr>
          <p:nvPr/>
        </p:nvPicPr>
        <p:blipFill rotWithShape="1">
          <a:blip r:embed="rId2"/>
          <a:srcRect l="38075" r="127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 </a:t>
            </a:r>
          </a:p>
        </p:txBody>
      </p:sp>
      <p:sp>
        <p:nvSpPr>
          <p:cNvPr id="10" name="Title 1">
            <a:extLst>
              <a:ext uri="{FF2B5EF4-FFF2-40B4-BE49-F238E27FC236}">
                <a16:creationId xmlns:a16="http://schemas.microsoft.com/office/drawing/2014/main" id="{E149D3B3-8FB6-2A43-8CB8-08EB342B6FC4}"/>
              </a:ext>
            </a:extLst>
          </p:cNvPr>
          <p:cNvSpPr txBox="1">
            <a:spLocks/>
          </p:cNvSpPr>
          <p:nvPr/>
        </p:nvSpPr>
        <p:spPr>
          <a:xfrm>
            <a:off x="699839" y="1270000"/>
            <a:ext cx="3851122" cy="388077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1000"/>
              </a:spcBef>
              <a:buClr>
                <a:schemeClr val="accent1"/>
              </a:buClr>
              <a:buSzPct val="80000"/>
            </a:pPr>
            <a:r>
              <a:rPr lang="en-US" sz="2500" dirty="0">
                <a:solidFill>
                  <a:schemeClr val="tx1">
                    <a:lumMod val="75000"/>
                    <a:lumOff val="25000"/>
                  </a:schemeClr>
                </a:solidFill>
                <a:latin typeface="+mn-lt"/>
                <a:ea typeface="+mn-ea"/>
                <a:cs typeface="+mn-cs"/>
              </a:rPr>
              <a:t>Genesis 1:29-30</a:t>
            </a:r>
          </a:p>
          <a:p>
            <a:pPr>
              <a:lnSpc>
                <a:spcPct val="90000"/>
              </a:lnSpc>
              <a:spcBef>
                <a:spcPts val="1000"/>
              </a:spcBef>
              <a:buClr>
                <a:schemeClr val="accent1"/>
              </a:buClr>
              <a:buSzPct val="80000"/>
              <a:buFont typeface="Wingdings 3" charset="2"/>
              <a:buChar char=""/>
            </a:pPr>
            <a:endParaRPr lang="en-US" sz="2500" dirty="0">
              <a:solidFill>
                <a:schemeClr val="tx1">
                  <a:lumMod val="75000"/>
                  <a:lumOff val="25000"/>
                </a:schemeClr>
              </a:solidFill>
              <a:latin typeface="+mn-lt"/>
              <a:ea typeface="+mn-ea"/>
              <a:cs typeface="+mn-cs"/>
            </a:endParaRPr>
          </a:p>
          <a:p>
            <a:pPr>
              <a:lnSpc>
                <a:spcPct val="90000"/>
              </a:lnSpc>
              <a:spcBef>
                <a:spcPts val="1000"/>
              </a:spcBef>
              <a:buClr>
                <a:schemeClr val="accent1"/>
              </a:buClr>
              <a:buSzPct val="80000"/>
            </a:pPr>
            <a:r>
              <a:rPr lang="en-US" sz="2500" b="1" baseline="30000" dirty="0">
                <a:solidFill>
                  <a:schemeClr val="tx1">
                    <a:lumMod val="75000"/>
                    <a:lumOff val="25000"/>
                  </a:schemeClr>
                </a:solidFill>
                <a:latin typeface="+mn-lt"/>
                <a:ea typeface="+mn-ea"/>
                <a:cs typeface="+mn-cs"/>
              </a:rPr>
              <a:t>29 </a:t>
            </a:r>
            <a:r>
              <a:rPr lang="en-US" sz="2500" dirty="0">
                <a:solidFill>
                  <a:schemeClr val="tx1">
                    <a:lumMod val="75000"/>
                    <a:lumOff val="25000"/>
                  </a:schemeClr>
                </a:solidFill>
                <a:latin typeface="+mn-lt"/>
                <a:ea typeface="+mn-ea"/>
                <a:cs typeface="+mn-cs"/>
              </a:rPr>
              <a:t>Then God said, “I give you every seed-bearing plant on the face of the whole earth and every tree that has fruit with seed in it. They will be yours for food.</a:t>
            </a:r>
          </a:p>
          <a:p>
            <a:pPr>
              <a:lnSpc>
                <a:spcPct val="90000"/>
              </a:lnSpc>
              <a:spcBef>
                <a:spcPts val="1000"/>
              </a:spcBef>
              <a:buClr>
                <a:schemeClr val="accent1"/>
              </a:buClr>
              <a:buSzPct val="80000"/>
              <a:buFont typeface="Wingdings 3" charset="2"/>
              <a:buChar char=""/>
            </a:pPr>
            <a:endParaRPr lang="en-US" sz="2500" dirty="0">
              <a:solidFill>
                <a:schemeClr val="tx1">
                  <a:lumMod val="75000"/>
                  <a:lumOff val="25000"/>
                </a:schemeClr>
              </a:solidFill>
              <a:latin typeface="+mn-lt"/>
              <a:ea typeface="+mn-ea"/>
              <a:cs typeface="+mn-cs"/>
            </a:endParaRPr>
          </a:p>
        </p:txBody>
      </p:sp>
      <p:cxnSp>
        <p:nvCxnSpPr>
          <p:cNvPr id="15" name="Straight Connector 1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B4F2EC30-EE61-E14B-A9BD-7B2F7A6458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0" name="Triangle 19">
            <a:extLst>
              <a:ext uri="{FF2B5EF4-FFF2-40B4-BE49-F238E27FC236}">
                <a16:creationId xmlns:a16="http://schemas.microsoft.com/office/drawing/2014/main" id="{BBD83DEF-96B7-CB4A-8A55-AF07FE78D255}"/>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2" name="Picture 2" descr="Zoom image">
            <a:extLst>
              <a:ext uri="{FF2B5EF4-FFF2-40B4-BE49-F238E27FC236}">
                <a16:creationId xmlns:a16="http://schemas.microsoft.com/office/drawing/2014/main" id="{7E04395C-A630-E940-89EE-845846B717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81412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ird flying in the sky&#10;&#10;Description automatically generated with medium confidence">
            <a:extLst>
              <a:ext uri="{FF2B5EF4-FFF2-40B4-BE49-F238E27FC236}">
                <a16:creationId xmlns:a16="http://schemas.microsoft.com/office/drawing/2014/main" id="{46F9CA1D-6AA5-554F-84C4-E3D54DCCE7EA}"/>
              </a:ext>
            </a:extLst>
          </p:cNvPr>
          <p:cNvPicPr>
            <a:picLocks noChangeAspect="1"/>
          </p:cNvPicPr>
          <p:nvPr/>
        </p:nvPicPr>
        <p:blipFill rotWithShape="1">
          <a:blip r:embed="rId2"/>
          <a:srcRect l="7181" r="618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 </a:t>
            </a:r>
          </a:p>
        </p:txBody>
      </p:sp>
      <p:sp>
        <p:nvSpPr>
          <p:cNvPr id="10" name="Title 1">
            <a:extLst>
              <a:ext uri="{FF2B5EF4-FFF2-40B4-BE49-F238E27FC236}">
                <a16:creationId xmlns:a16="http://schemas.microsoft.com/office/drawing/2014/main" id="{E149D3B3-8FB6-2A43-8CB8-08EB342B6FC4}"/>
              </a:ext>
            </a:extLst>
          </p:cNvPr>
          <p:cNvSpPr txBox="1">
            <a:spLocks/>
          </p:cNvSpPr>
          <p:nvPr/>
        </p:nvSpPr>
        <p:spPr>
          <a:xfrm>
            <a:off x="699839" y="1270000"/>
            <a:ext cx="3851122" cy="388077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1000"/>
              </a:spcBef>
              <a:buClr>
                <a:schemeClr val="accent1"/>
              </a:buClr>
              <a:buSzPct val="80000"/>
            </a:pPr>
            <a:r>
              <a:rPr lang="en-US" sz="2300" dirty="0">
                <a:solidFill>
                  <a:schemeClr val="tx1">
                    <a:lumMod val="75000"/>
                    <a:lumOff val="25000"/>
                  </a:schemeClr>
                </a:solidFill>
                <a:latin typeface="+mn-lt"/>
                <a:ea typeface="+mn-ea"/>
                <a:cs typeface="+mn-cs"/>
              </a:rPr>
              <a:t>Genesis 1:29-30</a:t>
            </a:r>
          </a:p>
          <a:p>
            <a:pPr>
              <a:lnSpc>
                <a:spcPct val="90000"/>
              </a:lnSpc>
              <a:spcBef>
                <a:spcPts val="1000"/>
              </a:spcBef>
              <a:buClr>
                <a:schemeClr val="accent1"/>
              </a:buClr>
              <a:buSzPct val="80000"/>
              <a:buFont typeface="Wingdings 3" charset="2"/>
              <a:buChar char=""/>
            </a:pPr>
            <a:endParaRPr lang="en-US" sz="2300" dirty="0">
              <a:solidFill>
                <a:schemeClr val="tx1">
                  <a:lumMod val="75000"/>
                  <a:lumOff val="25000"/>
                </a:schemeClr>
              </a:solidFill>
              <a:latin typeface="+mn-lt"/>
              <a:ea typeface="+mn-ea"/>
              <a:cs typeface="+mn-cs"/>
            </a:endParaRPr>
          </a:p>
          <a:p>
            <a:pPr>
              <a:lnSpc>
                <a:spcPct val="90000"/>
              </a:lnSpc>
              <a:spcBef>
                <a:spcPts val="1000"/>
              </a:spcBef>
              <a:buClr>
                <a:schemeClr val="accent1"/>
              </a:buClr>
              <a:buSzPct val="80000"/>
            </a:pPr>
            <a:r>
              <a:rPr lang="en-US" sz="2300" b="1" baseline="30000" dirty="0">
                <a:solidFill>
                  <a:schemeClr val="tx1">
                    <a:lumMod val="75000"/>
                    <a:lumOff val="25000"/>
                  </a:schemeClr>
                </a:solidFill>
                <a:latin typeface="+mn-lt"/>
                <a:ea typeface="+mn-ea"/>
                <a:cs typeface="+mn-cs"/>
              </a:rPr>
              <a:t>30 </a:t>
            </a:r>
            <a:r>
              <a:rPr lang="en-US" sz="2300" dirty="0">
                <a:solidFill>
                  <a:schemeClr val="tx1">
                    <a:lumMod val="75000"/>
                    <a:lumOff val="25000"/>
                  </a:schemeClr>
                </a:solidFill>
                <a:latin typeface="+mn-lt"/>
                <a:ea typeface="+mn-ea"/>
                <a:cs typeface="+mn-cs"/>
              </a:rPr>
              <a:t>And to all the beasts of the earth and all the birds in the sky and all the creatures that move along the ground—everything that has the breath of life in it—I give every green plant for food.” And it was so.</a:t>
            </a:r>
          </a:p>
        </p:txBody>
      </p:sp>
      <p:cxnSp>
        <p:nvCxnSpPr>
          <p:cNvPr id="36" name="Straight Connector 3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765EACED-1B46-B148-9F34-288F53912B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8" name="Triangle 27">
            <a:extLst>
              <a:ext uri="{FF2B5EF4-FFF2-40B4-BE49-F238E27FC236}">
                <a16:creationId xmlns:a16="http://schemas.microsoft.com/office/drawing/2014/main" id="{539B3B6B-6AAF-BA42-848F-F81A0B0EFE90}"/>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30" name="Picture 2" descr="Zoom image">
            <a:extLst>
              <a:ext uri="{FF2B5EF4-FFF2-40B4-BE49-F238E27FC236}">
                <a16:creationId xmlns:a16="http://schemas.microsoft.com/office/drawing/2014/main" id="{3EEC69FF-6D1F-BB4A-8B81-E6F6773F0A8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076286"/>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6526B-44D8-4542-8239-0C71CB398EFF}"/>
              </a:ext>
            </a:extLst>
          </p:cNvPr>
          <p:cNvPicPr>
            <a:picLocks noChangeAspect="1"/>
          </p:cNvPicPr>
          <p:nvPr/>
        </p:nvPicPr>
        <p:blipFill rotWithShape="1">
          <a:blip r:embed="rId2"/>
          <a:srcRect l="10444" r="1244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 </a:t>
            </a:r>
          </a:p>
        </p:txBody>
      </p:sp>
      <p:sp>
        <p:nvSpPr>
          <p:cNvPr id="10" name="Title 1">
            <a:extLst>
              <a:ext uri="{FF2B5EF4-FFF2-40B4-BE49-F238E27FC236}">
                <a16:creationId xmlns:a16="http://schemas.microsoft.com/office/drawing/2014/main" id="{E149D3B3-8FB6-2A43-8CB8-08EB342B6FC4}"/>
              </a:ext>
            </a:extLst>
          </p:cNvPr>
          <p:cNvSpPr txBox="1">
            <a:spLocks/>
          </p:cNvSpPr>
          <p:nvPr/>
        </p:nvSpPr>
        <p:spPr>
          <a:xfrm>
            <a:off x="674159" y="1270000"/>
            <a:ext cx="3851122" cy="388077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1000"/>
              </a:spcBef>
              <a:buClr>
                <a:schemeClr val="accent1"/>
              </a:buClr>
              <a:buSzPct val="80000"/>
            </a:pPr>
            <a:r>
              <a:rPr lang="en-US" sz="3100" dirty="0">
                <a:solidFill>
                  <a:schemeClr val="tx1">
                    <a:lumMod val="75000"/>
                    <a:lumOff val="25000"/>
                  </a:schemeClr>
                </a:solidFill>
                <a:latin typeface="+mn-lt"/>
                <a:ea typeface="+mn-ea"/>
                <a:cs typeface="+mn-cs"/>
              </a:rPr>
              <a:t>Ecclesiastes 3:2</a:t>
            </a:r>
          </a:p>
          <a:p>
            <a:pPr>
              <a:lnSpc>
                <a:spcPct val="90000"/>
              </a:lnSpc>
              <a:spcBef>
                <a:spcPts val="1000"/>
              </a:spcBef>
              <a:buClr>
                <a:schemeClr val="accent1"/>
              </a:buClr>
              <a:buSzPct val="80000"/>
              <a:buFont typeface="Wingdings 3" charset="2"/>
              <a:buChar char=""/>
            </a:pPr>
            <a:endParaRPr lang="en-US" sz="3100" dirty="0">
              <a:solidFill>
                <a:schemeClr val="tx1">
                  <a:lumMod val="75000"/>
                  <a:lumOff val="25000"/>
                </a:schemeClr>
              </a:solidFill>
              <a:latin typeface="+mn-lt"/>
              <a:ea typeface="+mn-ea"/>
              <a:cs typeface="+mn-cs"/>
            </a:endParaRPr>
          </a:p>
          <a:p>
            <a:pPr>
              <a:lnSpc>
                <a:spcPct val="90000"/>
              </a:lnSpc>
              <a:spcBef>
                <a:spcPts val="1000"/>
              </a:spcBef>
              <a:buClr>
                <a:schemeClr val="accent1"/>
              </a:buClr>
              <a:buSzPct val="80000"/>
            </a:pPr>
            <a:r>
              <a:rPr lang="en-US" sz="3100" dirty="0">
                <a:solidFill>
                  <a:schemeClr val="tx1">
                    <a:lumMod val="75000"/>
                    <a:lumOff val="25000"/>
                  </a:schemeClr>
                </a:solidFill>
                <a:latin typeface="+mn-lt"/>
                <a:ea typeface="+mn-ea"/>
                <a:cs typeface="+mn-cs"/>
              </a:rPr>
              <a:t>a time to be born and a time to die,</a:t>
            </a:r>
          </a:p>
          <a:p>
            <a:pPr>
              <a:lnSpc>
                <a:spcPct val="90000"/>
              </a:lnSpc>
              <a:spcBef>
                <a:spcPts val="1000"/>
              </a:spcBef>
              <a:buClr>
                <a:schemeClr val="accent1"/>
              </a:buClr>
              <a:buSzPct val="80000"/>
            </a:pPr>
            <a:br>
              <a:rPr lang="en-US" sz="3100" dirty="0">
                <a:solidFill>
                  <a:schemeClr val="tx1">
                    <a:lumMod val="75000"/>
                    <a:lumOff val="25000"/>
                  </a:schemeClr>
                </a:solidFill>
                <a:latin typeface="+mn-lt"/>
                <a:ea typeface="+mn-ea"/>
                <a:cs typeface="+mn-cs"/>
              </a:rPr>
            </a:br>
            <a:r>
              <a:rPr lang="en-US" sz="3100" dirty="0">
                <a:solidFill>
                  <a:schemeClr val="tx1">
                    <a:lumMod val="75000"/>
                    <a:lumOff val="25000"/>
                  </a:schemeClr>
                </a:solidFill>
                <a:latin typeface="+mn-lt"/>
                <a:ea typeface="+mn-ea"/>
                <a:cs typeface="+mn-cs"/>
              </a:rPr>
              <a:t>a time to plant and a time to uproot,</a:t>
            </a:r>
          </a:p>
          <a:p>
            <a:pPr>
              <a:lnSpc>
                <a:spcPct val="90000"/>
              </a:lnSpc>
              <a:spcBef>
                <a:spcPts val="1000"/>
              </a:spcBef>
              <a:buClr>
                <a:schemeClr val="accent1"/>
              </a:buClr>
              <a:buSzPct val="80000"/>
              <a:buFont typeface="Wingdings 3" charset="2"/>
              <a:buChar char=""/>
            </a:pPr>
            <a:endParaRPr lang="en-US" sz="3100" dirty="0">
              <a:solidFill>
                <a:schemeClr val="tx1">
                  <a:lumMod val="75000"/>
                  <a:lumOff val="25000"/>
                </a:schemeClr>
              </a:solidFill>
              <a:latin typeface="+mn-lt"/>
              <a:ea typeface="+mn-ea"/>
              <a:cs typeface="+mn-cs"/>
            </a:endParaRPr>
          </a:p>
        </p:txBody>
      </p:sp>
      <p:cxnSp>
        <p:nvCxnSpPr>
          <p:cNvPr id="15" name="Straight Connector 1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B178087B-848E-7245-A6E5-B9F9293B5D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0" name="Triangle 19">
            <a:extLst>
              <a:ext uri="{FF2B5EF4-FFF2-40B4-BE49-F238E27FC236}">
                <a16:creationId xmlns:a16="http://schemas.microsoft.com/office/drawing/2014/main" id="{617568E7-BB8C-AF43-ACBC-81A804CFA48B}"/>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2" name="Picture 2" descr="Zoom image">
            <a:extLst>
              <a:ext uri="{FF2B5EF4-FFF2-40B4-BE49-F238E27FC236}">
                <a16:creationId xmlns:a16="http://schemas.microsoft.com/office/drawing/2014/main" id="{7319EF5E-1F75-B740-92C3-3BE7E9BB8AC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4422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442555" y="2768600"/>
            <a:ext cx="8596668" cy="1320800"/>
          </a:xfrm>
        </p:spPr>
        <p:txBody>
          <a:bodyPr/>
          <a:lstStyle/>
          <a:p>
            <a:r>
              <a:rPr lang="en-US" dirty="0"/>
              <a:t> </a:t>
            </a:r>
          </a:p>
        </p:txBody>
      </p:sp>
      <p:pic>
        <p:nvPicPr>
          <p:cNvPr id="5" name="Picture 4">
            <a:extLst>
              <a:ext uri="{FF2B5EF4-FFF2-40B4-BE49-F238E27FC236}">
                <a16:creationId xmlns:a16="http://schemas.microsoft.com/office/drawing/2014/main" id="{F8FD7E8E-2A36-2344-BE8A-2FB8497B7C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6" name="Triangle 5">
            <a:extLst>
              <a:ext uri="{FF2B5EF4-FFF2-40B4-BE49-F238E27FC236}">
                <a16:creationId xmlns:a16="http://schemas.microsoft.com/office/drawing/2014/main" id="{77F8267C-D786-4146-B6B4-D38243F704E1}"/>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2" descr="Zoom image">
            <a:extLst>
              <a:ext uri="{FF2B5EF4-FFF2-40B4-BE49-F238E27FC236}">
                <a16:creationId xmlns:a16="http://schemas.microsoft.com/office/drawing/2014/main" id="{552E25B2-86FA-7D4E-99D7-D2C1311FA2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149D3B3-8FB6-2A43-8CB8-08EB342B6FC4}"/>
              </a:ext>
            </a:extLst>
          </p:cNvPr>
          <p:cNvSpPr txBox="1">
            <a:spLocks/>
          </p:cNvSpPr>
          <p:nvPr/>
        </p:nvSpPr>
        <p:spPr>
          <a:xfrm>
            <a:off x="139238" y="342975"/>
            <a:ext cx="9424890" cy="132080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2. What are the nutritional benefits of potatoes?</a:t>
            </a:r>
          </a:p>
          <a:p>
            <a:r>
              <a:rPr lang="en-GB" dirty="0"/>
              <a:t> </a:t>
            </a:r>
            <a:endParaRPr lang="en-US" dirty="0"/>
          </a:p>
        </p:txBody>
      </p:sp>
      <p:pic>
        <p:nvPicPr>
          <p:cNvPr id="3" name="Picture 2">
            <a:extLst>
              <a:ext uri="{FF2B5EF4-FFF2-40B4-BE49-F238E27FC236}">
                <a16:creationId xmlns:a16="http://schemas.microsoft.com/office/drawing/2014/main" id="{48822D0E-C8FB-7C4A-89D3-208BC1104BAF}"/>
              </a:ext>
            </a:extLst>
          </p:cNvPr>
          <p:cNvPicPr>
            <a:picLocks noChangeAspect="1"/>
          </p:cNvPicPr>
          <p:nvPr/>
        </p:nvPicPr>
        <p:blipFill>
          <a:blip r:embed="rId6"/>
          <a:stretch>
            <a:fillRect/>
          </a:stretch>
        </p:blipFill>
        <p:spPr>
          <a:xfrm>
            <a:off x="550702" y="1151576"/>
            <a:ext cx="9208596" cy="5181370"/>
          </a:xfrm>
          <a:prstGeom prst="rect">
            <a:avLst/>
          </a:prstGeom>
        </p:spPr>
      </p:pic>
    </p:spTree>
    <p:extLst>
      <p:ext uri="{BB962C8B-B14F-4D97-AF65-F5344CB8AC3E}">
        <p14:creationId xmlns:p14="http://schemas.microsoft.com/office/powerpoint/2010/main" val="2143584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C13A-2293-6445-B41B-1E2DAEEDFC3E}"/>
              </a:ext>
            </a:extLst>
          </p:cNvPr>
          <p:cNvPicPr>
            <a:picLocks noChangeAspect="1"/>
          </p:cNvPicPr>
          <p:nvPr/>
        </p:nvPicPr>
        <p:blipFill rotWithShape="1">
          <a:blip r:embed="rId3"/>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7832A08-8CC7-994B-8DE0-EB9F14F5081B}"/>
              </a:ext>
            </a:extLst>
          </p:cNvPr>
          <p:cNvSpPr>
            <a:spLocks noGrp="1"/>
          </p:cNvSpPr>
          <p:nvPr>
            <p:ph type="title"/>
          </p:nvPr>
        </p:nvSpPr>
        <p:spPr>
          <a:xfrm>
            <a:off x="677333" y="609600"/>
            <a:ext cx="3851123" cy="1320800"/>
          </a:xfrm>
        </p:spPr>
        <p:txBody>
          <a:bodyPr>
            <a:normAutofit/>
          </a:bodyPr>
          <a:lstStyle/>
          <a:p>
            <a:r>
              <a:rPr lang="en-US" dirty="0"/>
              <a:t> </a:t>
            </a:r>
          </a:p>
        </p:txBody>
      </p:sp>
      <p:sp>
        <p:nvSpPr>
          <p:cNvPr id="10" name="Title 1">
            <a:extLst>
              <a:ext uri="{FF2B5EF4-FFF2-40B4-BE49-F238E27FC236}">
                <a16:creationId xmlns:a16="http://schemas.microsoft.com/office/drawing/2014/main" id="{E149D3B3-8FB6-2A43-8CB8-08EB342B6FC4}"/>
              </a:ext>
            </a:extLst>
          </p:cNvPr>
          <p:cNvSpPr txBox="1">
            <a:spLocks/>
          </p:cNvSpPr>
          <p:nvPr/>
        </p:nvSpPr>
        <p:spPr>
          <a:xfrm>
            <a:off x="706209" y="3500640"/>
            <a:ext cx="5339194" cy="388077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GB" dirty="0">
                <a:solidFill>
                  <a:schemeClr val="accent2">
                    <a:lumMod val="75000"/>
                  </a:schemeClr>
                </a:solidFill>
              </a:rPr>
              <a:t>Idaho </a:t>
            </a:r>
          </a:p>
          <a:p>
            <a:pPr>
              <a:spcAft>
                <a:spcPts val="600"/>
              </a:spcAft>
            </a:pPr>
            <a:r>
              <a:rPr lang="en-GB" dirty="0">
                <a:solidFill>
                  <a:schemeClr val="accent2">
                    <a:lumMod val="75000"/>
                  </a:schemeClr>
                </a:solidFill>
              </a:rPr>
              <a:t>State Food: Potatoes </a:t>
            </a:r>
          </a:p>
          <a:p>
            <a:pPr>
              <a:spcAft>
                <a:spcPts val="600"/>
              </a:spcAft>
            </a:pPr>
            <a:r>
              <a:rPr lang="en-GB" dirty="0"/>
              <a:t> </a:t>
            </a:r>
            <a:endParaRPr lang="en-US" dirty="0"/>
          </a:p>
        </p:txBody>
      </p:sp>
      <p:cxnSp>
        <p:nvCxnSpPr>
          <p:cNvPr id="15" name="Straight Connector 1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Title 1">
            <a:extLst>
              <a:ext uri="{FF2B5EF4-FFF2-40B4-BE49-F238E27FC236}">
                <a16:creationId xmlns:a16="http://schemas.microsoft.com/office/drawing/2014/main" id="{32B015C7-5975-CD41-9283-031CB5D3D014}"/>
              </a:ext>
            </a:extLst>
          </p:cNvPr>
          <p:cNvSpPr txBox="1">
            <a:spLocks/>
          </p:cNvSpPr>
          <p:nvPr/>
        </p:nvSpPr>
        <p:spPr>
          <a:xfrm>
            <a:off x="442555" y="370071"/>
            <a:ext cx="3827299" cy="2367702"/>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3. The potato is the official food or vegetable of which US states?</a:t>
            </a:r>
          </a:p>
          <a:p>
            <a:r>
              <a:rPr lang="en-GB" dirty="0"/>
              <a:t> </a:t>
            </a:r>
            <a:endParaRPr lang="en-US" dirty="0"/>
          </a:p>
        </p:txBody>
      </p:sp>
      <p:pic>
        <p:nvPicPr>
          <p:cNvPr id="20" name="Picture 19">
            <a:extLst>
              <a:ext uri="{FF2B5EF4-FFF2-40B4-BE49-F238E27FC236}">
                <a16:creationId xmlns:a16="http://schemas.microsoft.com/office/drawing/2014/main" id="{3C448682-5AD5-E44C-88C2-2ABF90999C7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36" b="97257" l="6889" r="93556">
                        <a14:foregroundMark x1="28444" y1="14963" x2="28444" y2="14963"/>
                        <a14:foregroundMark x1="29111" y1="16209" x2="29111" y2="16209"/>
                        <a14:foregroundMark x1="32222" y1="14214" x2="32222" y2="14214"/>
                        <a14:foregroundMark x1="35111" y1="13217" x2="35111" y2="13217"/>
                        <a14:foregroundMark x1="42000" y1="5736" x2="42000" y2="5736"/>
                        <a14:foregroundMark x1="91111" y1="32918" x2="91111" y2="32918"/>
                        <a14:foregroundMark x1="57556" y1="92768" x2="57556" y2="92768"/>
                        <a14:foregroundMark x1="7333" y1="31421" x2="7333" y2="31421"/>
                        <a14:foregroundMark x1="93556" y1="36409" x2="93556" y2="36409"/>
                        <a14:foregroundMark x1="84000" y1="25187" x2="84000" y2="25187"/>
                        <a14:foregroundMark x1="74667" y1="19950" x2="74667" y2="19950"/>
                        <a14:foregroundMark x1="80000" y1="24190" x2="80000" y2="24190"/>
                        <a14:foregroundMark x1="77778" y1="17456" x2="77778" y2="17456"/>
                        <a14:foregroundMark x1="69333" y1="13716" x2="69333" y2="13716"/>
                        <a14:foregroundMark x1="64889" y1="12219" x2="64889" y2="12219"/>
                        <a14:foregroundMark x1="49111" y1="36409" x2="49111" y2="36409"/>
                        <a14:foregroundMark x1="49111" y1="33666" x2="49111" y2="33666"/>
                        <a14:foregroundMark x1="48667" y1="41147" x2="48667" y2="41147"/>
                        <a14:foregroundMark x1="48889" y1="44140" x2="48889" y2="44140"/>
                        <a14:foregroundMark x1="48889" y1="45885" x2="48889" y2="45885"/>
                        <a14:foregroundMark x1="49111" y1="13217" x2="49111" y2="13217"/>
                        <a14:foregroundMark x1="54222" y1="8229" x2="54222" y2="8229"/>
                        <a14:foregroundMark x1="56444" y1="8728" x2="56444" y2="8728"/>
                        <a14:foregroundMark x1="39333" y1="13965" x2="39333" y2="13965"/>
                        <a14:foregroundMark x1="39111" y1="11970" x2="39111" y2="11970"/>
                        <a14:foregroundMark x1="24889" y1="11471" x2="25111" y2="13466"/>
                        <a14:foregroundMark x1="18222" y1="24439" x2="62444" y2="12718"/>
                        <a14:foregroundMark x1="26222" y1="14963" x2="48000" y2="12219"/>
                        <a14:foregroundMark x1="66222" y1="15212" x2="71333" y2="15212"/>
                        <a14:foregroundMark x1="81556" y1="23441" x2="84222" y2="29177"/>
                        <a14:foregroundMark x1="64667" y1="82793" x2="41333" y2="87531"/>
                        <a14:foregroundMark x1="41333" y1="87531" x2="37556" y2="85786"/>
                        <a14:foregroundMark x1="65333" y1="84539" x2="59111" y2="88279"/>
                        <a14:foregroundMark x1="47111" y1="27431" x2="49556" y2="38155"/>
                        <a14:foregroundMark x1="49556" y1="38155" x2="52222" y2="42145"/>
                        <a14:foregroundMark x1="49778" y1="97257" x2="49778" y2="97257"/>
                      </a14:backgroundRemoval>
                    </a14:imgEffect>
                  </a14:imgLayer>
                </a14:imgProps>
              </a:ext>
            </a:extLst>
          </a:blip>
          <a:stretch>
            <a:fillRect/>
          </a:stretch>
        </p:blipFill>
        <p:spPr>
          <a:xfrm>
            <a:off x="10478530" y="5245834"/>
            <a:ext cx="1460584" cy="1298297"/>
          </a:xfrm>
          <a:prstGeom prst="rect">
            <a:avLst/>
          </a:prstGeom>
        </p:spPr>
      </p:pic>
      <p:sp>
        <p:nvSpPr>
          <p:cNvPr id="22" name="Triangle 21">
            <a:extLst>
              <a:ext uri="{FF2B5EF4-FFF2-40B4-BE49-F238E27FC236}">
                <a16:creationId xmlns:a16="http://schemas.microsoft.com/office/drawing/2014/main" id="{6016FD26-3438-E54D-BAC4-604895D898D7}"/>
              </a:ext>
            </a:extLst>
          </p:cNvPr>
          <p:cNvSpPr/>
          <p:nvPr/>
        </p:nvSpPr>
        <p:spPr>
          <a:xfrm rot="10800000">
            <a:off x="9564128" y="313868"/>
            <a:ext cx="2480148" cy="1433207"/>
          </a:xfrm>
          <a:prstGeom prst="triangle">
            <a:avLst>
              <a:gd name="adj" fmla="val 48283"/>
            </a:avLst>
          </a:prstGeom>
          <a:gradFill>
            <a:gsLst>
              <a:gs pos="95000">
                <a:schemeClr val="bg1"/>
              </a:gs>
              <a:gs pos="75000">
                <a:schemeClr val="bg1"/>
              </a:gs>
              <a:gs pos="100000">
                <a:schemeClr val="bg1"/>
              </a:gs>
            </a:gsLst>
          </a:gradFill>
          <a:effectLst>
            <a:glow rad="236378">
              <a:schemeClr val="bg1">
                <a:alpha val="40000"/>
              </a:schemeClr>
            </a:glow>
            <a:softEdge rad="67399"/>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4" name="Picture 2" descr="Zoom image">
            <a:extLst>
              <a:ext uri="{FF2B5EF4-FFF2-40B4-BE49-F238E27FC236}">
                <a16:creationId xmlns:a16="http://schemas.microsoft.com/office/drawing/2014/main" id="{AC9F3AE3-3894-D54B-A427-37662A860B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89978" l="7437" r="90054">
                        <a14:foregroundMark x1="7482" y1="31180" x2="7482" y2="31180"/>
                        <a14:foregroundMark x1="57482" y1="44822" x2="58602" y2="52840"/>
                        <a14:foregroundMark x1="54839" y1="61303" x2="56720" y2="56626"/>
                        <a14:foregroundMark x1="88934" y1="30234" x2="88934" y2="30234"/>
                        <a14:foregroundMark x1="88530" y1="31626" x2="88934" y2="29287"/>
                        <a14:foregroundMark x1="88172" y1="31180" x2="89292" y2="30234"/>
                        <a14:foregroundMark x1="88934" y1="30234" x2="88934" y2="30234"/>
                        <a14:foregroundMark x1="90054" y1="30234" x2="85529" y2="31180"/>
                      </a14:backgroundRemoval>
                    </a14:imgEffect>
                  </a14:imgLayer>
                </a14:imgProps>
              </a:ext>
              <a:ext uri="{28A0092B-C50C-407E-A947-70E740481C1C}">
                <a14:useLocalDpi xmlns:a14="http://schemas.microsoft.com/office/drawing/2010/main" val="0"/>
              </a:ext>
            </a:extLst>
          </a:blip>
          <a:srcRect/>
          <a:stretch>
            <a:fillRect/>
          </a:stretch>
        </p:blipFill>
        <p:spPr bwMode="auto">
          <a:xfrm>
            <a:off x="9867445" y="169591"/>
            <a:ext cx="1960537" cy="157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9015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{F1BFA119-90BD-8C46-9649-C6E151F5CDB1}tf10001060</Template>
  <TotalTime>278</TotalTime>
  <Words>1378</Words>
  <Application>Microsoft Office PowerPoint</Application>
  <PresentationFormat>Widescreen</PresentationFormat>
  <Paragraphs>110</Paragraphs>
  <Slides>40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Trebuchet MS</vt:lpstr>
      <vt:lpstr>Wingdings 3</vt:lpstr>
      <vt:lpstr>Facet</vt:lpstr>
      <vt:lpstr>PowerPoint Presentation</vt:lpstr>
      <vt:lpstr>Requirements </vt:lpstr>
      <vt:lpstr> </vt:lpstr>
      <vt:lpstr> </vt:lpstr>
      <vt:lpstr> </vt:lpstr>
      <vt:lpstr> </vt:lpstr>
      <vt:lpstr> </vt:lpstr>
      <vt:lpstr> </vt:lpstr>
      <vt:lpstr> </vt:lpstr>
      <vt:lpstr>New Hampshire: White Potato</vt:lpstr>
      <vt:lpstr> </vt:lpstr>
      <vt:lpstr> </vt:lpstr>
      <vt:lpstr> </vt:lpstr>
      <vt:lpstr> </vt:lpstr>
      <vt:lpstr>PowerPoint Presentation</vt:lpstr>
      <vt:lpstr>PowerPoint Presentation</vt:lpstr>
      <vt:lpstr> </vt:lpstr>
      <vt:lpstr>Russet Potato Thick skin with light and fluffy center </vt:lpstr>
      <vt:lpstr>Red Potato Thin skin and stays firm throughout cooking</vt:lpstr>
      <vt:lpstr>Yellow Potato Buttery flavour with a creamy texture</vt:lpstr>
      <vt:lpstr>Purple Potato Medium skin with an earthy flavour and vibrant colour</vt:lpstr>
      <vt:lpstr>White Potato Thin skin with a nutty flavour and stays firm throughout cooking</vt:lpstr>
      <vt:lpstr>Fingerling Potato Nutty and buttery flavour with a firm texture</vt:lpstr>
      <vt:lpstr>Petite Potato Similar in taste to their larger-sized cousins with more concentrated flavours </vt:lpstr>
      <vt:lpstr>Sweet Potato</vt:lpstr>
      <vt:lpstr>Yam</vt:lpstr>
      <vt:lpstr> </vt:lpstr>
      <vt:lpstr> </vt:lpstr>
      <vt:lpstr>6. When are potatoes harvested?  When their leaves turn yellow (Summer)  </vt:lpstr>
      <vt:lpstr>6. How are potatoes  harvested?</vt:lpstr>
      <vt:lpstr>6. How are potatoes  harvested?</vt:lpstr>
      <vt:lpstr>7. Plant a potato and watch it grow</vt:lpstr>
      <vt:lpstr>PowerPoint Presentation</vt:lpstr>
      <vt:lpstr>7. Plant a potato and watch it grow</vt:lpstr>
      <vt:lpstr>PowerPoint Presentation</vt:lpstr>
      <vt:lpstr>PowerPoint Presentation</vt:lpstr>
      <vt:lpstr>PowerPoint Presentation</vt:lpstr>
      <vt:lpstr>PowerPoint Presentation</vt:lpstr>
      <vt:lpstr>OR  Help someone harvest potatoes.</vt:lpstr>
      <vt:lpstr>Thanks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jennie.vieve.may@gmail.com</dc:creator>
  <cp:lastModifiedBy>Natalie Davison</cp:lastModifiedBy>
  <cp:revision>26</cp:revision>
  <dcterms:created xsi:type="dcterms:W3CDTF">2021-05-25T14:19:25Z</dcterms:created>
  <dcterms:modified xsi:type="dcterms:W3CDTF">2021-05-27T09:40:23Z</dcterms:modified>
</cp:coreProperties>
</file>