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8" r:id="rId3"/>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 name="Google Shape;8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4" name="Google Shape;18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3" name="Google Shape;21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 name="Google Shape;22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 name="Google Shape;22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1" name="Google Shape;24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7" name="Google Shape;9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b6778c3a21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b6778c3a2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b6778c3a21_0_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b6778c3a21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b6778c3a21_0_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b6778c3a21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b6778c3a21_0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8" name="Google Shape;298;gb6778c3a21_0_1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7" name="Google Shape;12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 name="Google Shape;13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b6778c3a21_0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 name="Google Shape;142;gb6778c3a21_0_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6" name="Google Shape;15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6" name="Shape 76"/>
        <p:cNvGrpSpPr/>
        <p:nvPr/>
      </p:nvGrpSpPr>
      <p:grpSpPr>
        <a:xfrm>
          <a:off x="0" y="0"/>
          <a:ext cx="0" cy="0"/>
          <a:chOff x="0" y="0"/>
          <a:chExt cx="0" cy="0"/>
        </a:xfrm>
      </p:grpSpPr>
      <p:sp>
        <p:nvSpPr>
          <p:cNvPr id="77" name="Google Shape;77;p12"/>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8" name="Google Shape;78;p12"/>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9" name="Google Shape;79;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0" name="Google Shape;80;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1" name="Google Shape;81;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 name="Google Shape;31;p5"/>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2" name="Google Shape;32;p5"/>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3" name="Google Shape;33;p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 name="Google Shape;38;p6"/>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 name="Google Shape;40;p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 name="Google Shape;41;p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7"/>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 name="Google Shape;44;p7"/>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5" name="Google Shape;45;p7"/>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6" name="Google Shape;46;p7"/>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7" name="Google Shape;47;p7"/>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8" name="Google Shape;48;p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 name="Google Shape;49;p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0" name="Google Shape;50;p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 name="Google Shape;53;p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 name="Google Shape;54;p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5" name="Google Shape;55;p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6" name="Shape 56"/>
        <p:cNvGrpSpPr/>
        <p:nvPr/>
      </p:nvGrpSpPr>
      <p:grpSpPr>
        <a:xfrm>
          <a:off x="0" y="0"/>
          <a:ext cx="0" cy="0"/>
          <a:chOff x="0" y="0"/>
          <a:chExt cx="0" cy="0"/>
        </a:xfrm>
      </p:grpSpPr>
      <p:sp>
        <p:nvSpPr>
          <p:cNvPr id="57" name="Google Shape;57;p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 name="Google Shape;58;p9"/>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59" name="Google Shape;59;p9"/>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0" name="Google Shape;60;p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1" name="Google Shape;61;p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 name="Google Shape;62;p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 name="Shape 63"/>
        <p:cNvGrpSpPr/>
        <p:nvPr/>
      </p:nvGrpSpPr>
      <p:grpSpPr>
        <a:xfrm>
          <a:off x="0" y="0"/>
          <a:ext cx="0" cy="0"/>
          <a:chOff x="0" y="0"/>
          <a:chExt cx="0" cy="0"/>
        </a:xfrm>
      </p:grpSpPr>
      <p:sp>
        <p:nvSpPr>
          <p:cNvPr id="64" name="Google Shape;64;p1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5" name="Google Shape;65;p10"/>
          <p:cNvSpPr/>
          <p:nvPr>
            <p:ph idx="2" type="pic"/>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6" name="Google Shape;66;p10"/>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7" name="Google Shape;67;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8" name="Google Shape;68;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9" name="Google Shape;69;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0" name="Shape 70"/>
        <p:cNvGrpSpPr/>
        <p:nvPr/>
      </p:nvGrpSpPr>
      <p:grpSpPr>
        <a:xfrm>
          <a:off x="0" y="0"/>
          <a:ext cx="0" cy="0"/>
          <a:chOff x="0" y="0"/>
          <a:chExt cx="0" cy="0"/>
        </a:xfrm>
      </p:grpSpPr>
      <p:sp>
        <p:nvSpPr>
          <p:cNvPr id="71" name="Google Shape;71;p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2" name="Google Shape;72;p11"/>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3" name="Google Shape;73;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4" name="Google Shape;74;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5" name="Google Shape;75;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10" Type="http://schemas.openxmlformats.org/officeDocument/2006/relationships/theme" Target="../theme/theme1.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jpg"/><Relationship Id="rId4" Type="http://schemas.openxmlformats.org/officeDocument/2006/relationships/hyperlink" Target="https://alleideen.com/65-ideen-fur-weihnachtskarten-selber-basteln/" TargetMode="External"/><Relationship Id="rId5" Type="http://schemas.openxmlformats.org/officeDocument/2006/relationships/hyperlink" Target="https://creativecommons.org/licenses/by-nd/3.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hyperlink" Target="https://buzzingbubs.com/articles/diy-how-to-build-a-letterbox" TargetMode="External"/><Relationship Id="rId4" Type="http://schemas.openxmlformats.org/officeDocument/2006/relationships/image" Target="../media/image20.png"/><Relationship Id="rId5" Type="http://schemas.openxmlformats.org/officeDocument/2006/relationships/image" Target="../media/image15.png"/><Relationship Id="rId6" Type="http://schemas.openxmlformats.org/officeDocument/2006/relationships/image" Target="../media/image26.png"/><Relationship Id="rId7" Type="http://schemas.openxmlformats.org/officeDocument/2006/relationships/image" Target="../media/image32.jpg"/><Relationship Id="rId8"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5.jp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image" Target="../media/image13.png"/><Relationship Id="rId5"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youtu.be/8pFd8DLcPIY?t=99" TargetMode="External"/><Relationship Id="rId4" Type="http://schemas.openxmlformats.org/officeDocument/2006/relationships/hyperlink" Target="https://youtu.be/8pFd8DLcPIY?t=99" TargetMode="External"/><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85" name="Shape 85"/>
        <p:cNvGrpSpPr/>
        <p:nvPr/>
      </p:nvGrpSpPr>
      <p:grpSpPr>
        <a:xfrm>
          <a:off x="0" y="0"/>
          <a:ext cx="0" cy="0"/>
          <a:chOff x="0" y="0"/>
          <a:chExt cx="0" cy="0"/>
        </a:xfrm>
      </p:grpSpPr>
      <p:sp>
        <p:nvSpPr>
          <p:cNvPr id="86" name="Google Shape;86;p13"/>
          <p:cNvSpPr txBox="1"/>
          <p:nvPr>
            <p:ph type="ctrTitle"/>
          </p:nvPr>
        </p:nvSpPr>
        <p:spPr>
          <a:xfrm>
            <a:off x="5021821" y="4004732"/>
            <a:ext cx="6465287" cy="1324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Calibri"/>
              <a:buNone/>
            </a:pPr>
            <a:r>
              <a:rPr b="1" lang="en-US" sz="4800"/>
              <a:t>POSTCARDS AWARD</a:t>
            </a:r>
            <a:endParaRPr/>
          </a:p>
        </p:txBody>
      </p:sp>
      <p:sp>
        <p:nvSpPr>
          <p:cNvPr id="87" name="Google Shape;87;p13"/>
          <p:cNvSpPr txBox="1"/>
          <p:nvPr>
            <p:ph idx="1" type="subTitle"/>
          </p:nvPr>
        </p:nvSpPr>
        <p:spPr>
          <a:xfrm>
            <a:off x="5021821" y="5550568"/>
            <a:ext cx="6465286" cy="6025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FBFBF"/>
              </a:buClr>
              <a:buSzPts val="2000"/>
              <a:buNone/>
            </a:pPr>
            <a:r>
              <a:rPr lang="en-US" sz="2000">
                <a:solidFill>
                  <a:srgbClr val="BFBFBF"/>
                </a:solidFill>
              </a:rPr>
              <a:t>J.J. Martinez Jr.</a:t>
            </a:r>
            <a:endParaRPr/>
          </a:p>
          <a:p>
            <a:pPr indent="0" lvl="0" marL="0" rtl="0" algn="l">
              <a:lnSpc>
                <a:spcPct val="90000"/>
              </a:lnSpc>
              <a:spcBef>
                <a:spcPts val="1000"/>
              </a:spcBef>
              <a:spcAft>
                <a:spcPts val="0"/>
              </a:spcAft>
              <a:buClr>
                <a:schemeClr val="lt1"/>
              </a:buClr>
              <a:buSzPts val="2000"/>
              <a:buNone/>
            </a:pPr>
            <a:r>
              <a:t/>
            </a:r>
            <a:endParaRPr sz="2000">
              <a:solidFill>
                <a:srgbClr val="BFBFBF"/>
              </a:solidFill>
            </a:endParaRPr>
          </a:p>
        </p:txBody>
      </p:sp>
      <p:sp>
        <p:nvSpPr>
          <p:cNvPr id="88" name="Google Shape;88;p13"/>
          <p:cNvSpPr/>
          <p:nvPr/>
        </p:nvSpPr>
        <p:spPr>
          <a:xfrm>
            <a:off x="317634" y="321733"/>
            <a:ext cx="4129237" cy="6060017"/>
          </a:xfrm>
          <a:prstGeom prst="rect">
            <a:avLst/>
          </a:prstGeom>
          <a:solidFill>
            <a:srgbClr val="FFFFFF"/>
          </a:solidFill>
          <a:ln cap="sq" cmpd="thinThick" w="1270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Postcards Award Requirements" id="89" name="Google Shape;89;p13"/>
          <p:cNvPicPr preferRelativeResize="0"/>
          <p:nvPr/>
        </p:nvPicPr>
        <p:blipFill rotWithShape="1">
          <a:blip r:embed="rId3">
            <a:alphaModFix/>
          </a:blip>
          <a:srcRect b="0" l="0" r="0" t="0"/>
          <a:stretch/>
        </p:blipFill>
        <p:spPr>
          <a:xfrm>
            <a:off x="639366" y="1106456"/>
            <a:ext cx="3483526" cy="4493748"/>
          </a:xfrm>
          <a:prstGeom prst="rect">
            <a:avLst/>
          </a:prstGeom>
          <a:noFill/>
          <a:ln>
            <a:noFill/>
          </a:ln>
        </p:spPr>
      </p:pic>
      <p:sp>
        <p:nvSpPr>
          <p:cNvPr id="90" name="Google Shape;90;p13"/>
          <p:cNvSpPr/>
          <p:nvPr/>
        </p:nvSpPr>
        <p:spPr>
          <a:xfrm>
            <a:off x="4811469" y="321733"/>
            <a:ext cx="3375479" cy="3259667"/>
          </a:xfrm>
          <a:prstGeom prst="rect">
            <a:avLst/>
          </a:prstGeom>
          <a:solidFill>
            <a:srgbClr val="FFFFFF"/>
          </a:solidFill>
          <a:ln cap="sq" cmpd="thinThick" w="1270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Logo  Description automatically generated" id="91" name="Google Shape;91;p13"/>
          <p:cNvPicPr preferRelativeResize="0"/>
          <p:nvPr/>
        </p:nvPicPr>
        <p:blipFill rotWithShape="1">
          <a:blip r:embed="rId4">
            <a:alphaModFix/>
          </a:blip>
          <a:srcRect b="0" l="0" r="0" t="0"/>
          <a:stretch/>
        </p:blipFill>
        <p:spPr>
          <a:xfrm>
            <a:off x="5090338" y="698232"/>
            <a:ext cx="2804299" cy="2500317"/>
          </a:xfrm>
          <a:prstGeom prst="rect">
            <a:avLst/>
          </a:prstGeom>
          <a:noFill/>
          <a:ln>
            <a:noFill/>
          </a:ln>
        </p:spPr>
      </p:pic>
      <p:sp>
        <p:nvSpPr>
          <p:cNvPr id="92" name="Google Shape;92;p13"/>
          <p:cNvSpPr/>
          <p:nvPr/>
        </p:nvSpPr>
        <p:spPr>
          <a:xfrm>
            <a:off x="8508682" y="321733"/>
            <a:ext cx="3375478" cy="3259667"/>
          </a:xfrm>
          <a:prstGeom prst="rect">
            <a:avLst/>
          </a:prstGeom>
          <a:solidFill>
            <a:srgbClr val="FFFFFF"/>
          </a:solidFill>
          <a:ln cap="sq" cmpd="thinThick" w="1270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Logo  Description automatically generated" id="93" name="Google Shape;93;p13"/>
          <p:cNvPicPr preferRelativeResize="0"/>
          <p:nvPr/>
        </p:nvPicPr>
        <p:blipFill rotWithShape="1">
          <a:blip r:embed="rId5">
            <a:alphaModFix/>
          </a:blip>
          <a:srcRect b="0" l="0" r="0" t="0"/>
          <a:stretch/>
        </p:blipFill>
        <p:spPr>
          <a:xfrm>
            <a:off x="9127430" y="698232"/>
            <a:ext cx="2137982" cy="2639484"/>
          </a:xfrm>
          <a:prstGeom prst="rect">
            <a:avLst/>
          </a:prstGeom>
          <a:noFill/>
          <a:ln>
            <a:noFill/>
          </a:ln>
        </p:spPr>
      </p:pic>
      <p:cxnSp>
        <p:nvCxnSpPr>
          <p:cNvPr id="94" name="Google Shape;94;p13"/>
          <p:cNvCxnSpPr/>
          <p:nvPr/>
        </p:nvCxnSpPr>
        <p:spPr>
          <a:xfrm>
            <a:off x="5138287" y="5443086"/>
            <a:ext cx="6400800" cy="0"/>
          </a:xfrm>
          <a:prstGeom prst="straightConnector1">
            <a:avLst/>
          </a:prstGeom>
          <a:noFill/>
          <a:ln cap="flat" cmpd="sng" w="22225">
            <a:solidFill>
              <a:srgbClr val="A5A5A5"/>
            </a:solidFill>
            <a:prstDash val="solid"/>
            <a:miter lim="800000"/>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2"/>
          <p:cNvSpPr txBox="1"/>
          <p:nvPr>
            <p:ph type="title"/>
          </p:nvPr>
        </p:nvSpPr>
        <p:spPr>
          <a:xfrm>
            <a:off x="838200" y="365125"/>
            <a:ext cx="10515600" cy="1325563"/>
          </a:xfrm>
          <a:prstGeom prst="rect">
            <a:avLst/>
          </a:prstGeom>
          <a:solidFill>
            <a:srgbClr val="C4E0B2"/>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4000"/>
              <a:t>FACT -- </a:t>
            </a:r>
            <a:r>
              <a:rPr lang="en-US"/>
              <a:t>Longest time for a postcard to arrive at its destination</a:t>
            </a:r>
            <a:endParaRPr/>
          </a:p>
        </p:txBody>
      </p:sp>
      <p:sp>
        <p:nvSpPr>
          <p:cNvPr id="180" name="Google Shape;180;p22"/>
          <p:cNvSpPr txBox="1"/>
          <p:nvPr>
            <p:ph idx="1" type="body"/>
          </p:nvPr>
        </p:nvSpPr>
        <p:spPr>
          <a:xfrm>
            <a:off x="609600" y="1857829"/>
            <a:ext cx="8534400" cy="2452914"/>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US" sz="4000"/>
              <a:t>100 years state of Michigan</a:t>
            </a:r>
            <a:endParaRPr/>
          </a:p>
        </p:txBody>
      </p:sp>
      <p:pic>
        <p:nvPicPr>
          <p:cNvPr descr="This postcard was mailed in 1920 and arrived in Michigan on Tuesday." id="181" name="Google Shape;181;p22"/>
          <p:cNvPicPr preferRelativeResize="0"/>
          <p:nvPr/>
        </p:nvPicPr>
        <p:blipFill rotWithShape="1">
          <a:blip r:embed="rId3">
            <a:alphaModFix/>
          </a:blip>
          <a:srcRect b="0" l="0" r="0" t="0"/>
          <a:stretch/>
        </p:blipFill>
        <p:spPr>
          <a:xfrm>
            <a:off x="4522737" y="2546746"/>
            <a:ext cx="7059663" cy="396427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3"/>
          <p:cNvSpPr txBox="1"/>
          <p:nvPr>
            <p:ph type="title"/>
          </p:nvPr>
        </p:nvSpPr>
        <p:spPr>
          <a:xfrm>
            <a:off x="838200" y="365125"/>
            <a:ext cx="10515600" cy="1325563"/>
          </a:xfrm>
          <a:prstGeom prst="rect">
            <a:avLst/>
          </a:prstGeom>
          <a:solidFill>
            <a:srgbClr val="FBE4D4"/>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3 B Memorize the first part of Esther 3:13</a:t>
            </a:r>
            <a:endParaRPr/>
          </a:p>
        </p:txBody>
      </p:sp>
      <p:sp>
        <p:nvSpPr>
          <p:cNvPr id="187" name="Google Shape;187;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800"/>
              <a:buChar char="•"/>
            </a:pPr>
            <a:r>
              <a:rPr lang="en-US" sz="3800"/>
              <a:t>“And the letters were sent by posts into all the king's provinces…”</a:t>
            </a:r>
            <a:endParaRPr sz="3800"/>
          </a:p>
        </p:txBody>
      </p:sp>
      <p:pic>
        <p:nvPicPr>
          <p:cNvPr id="188" name="Google Shape;188;p23"/>
          <p:cNvPicPr preferRelativeResize="0"/>
          <p:nvPr/>
        </p:nvPicPr>
        <p:blipFill rotWithShape="1">
          <a:blip r:embed="rId3">
            <a:alphaModFix/>
          </a:blip>
          <a:srcRect b="0" l="0" r="0" t="0"/>
          <a:stretch/>
        </p:blipFill>
        <p:spPr>
          <a:xfrm>
            <a:off x="1633517" y="3239400"/>
            <a:ext cx="4331776" cy="3249626"/>
          </a:xfrm>
          <a:prstGeom prst="rect">
            <a:avLst/>
          </a:prstGeom>
          <a:noFill/>
          <a:ln cap="flat" cmpd="sng" w="19050">
            <a:solidFill>
              <a:schemeClr val="dk2"/>
            </a:solidFill>
            <a:prstDash val="solid"/>
            <a:round/>
            <a:headEnd len="sm" w="sm" type="none"/>
            <a:tailEnd len="sm" w="sm" type="none"/>
          </a:ln>
        </p:spPr>
      </p:pic>
      <p:pic>
        <p:nvPicPr>
          <p:cNvPr id="189" name="Google Shape;189;p23"/>
          <p:cNvPicPr preferRelativeResize="0"/>
          <p:nvPr/>
        </p:nvPicPr>
        <p:blipFill rotWithShape="1">
          <a:blip r:embed="rId4">
            <a:alphaModFix/>
          </a:blip>
          <a:srcRect b="0" l="0" r="0" t="0"/>
          <a:stretch/>
        </p:blipFill>
        <p:spPr>
          <a:xfrm>
            <a:off x="6226713" y="3239405"/>
            <a:ext cx="4331776" cy="324962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p2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95" name="Google Shape;195;p24"/>
          <p:cNvSpPr txBox="1"/>
          <p:nvPr>
            <p:ph type="title"/>
          </p:nvPr>
        </p:nvSpPr>
        <p:spPr>
          <a:xfrm>
            <a:off x="1136397" y="502020"/>
            <a:ext cx="5323715" cy="164297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50000"/>
              <a:buNone/>
            </a:pPr>
            <a:r>
              <a:rPr lang="en-US" sz="4000"/>
              <a:t>4 A. How much did it cost to mail a postcard when it was first issued? </a:t>
            </a:r>
            <a:endParaRPr/>
          </a:p>
        </p:txBody>
      </p:sp>
      <p:sp>
        <p:nvSpPr>
          <p:cNvPr id="196" name="Google Shape;196;p24"/>
          <p:cNvSpPr/>
          <p:nvPr/>
        </p:nvSpPr>
        <p:spPr>
          <a:xfrm flipH="1" rot="10800000">
            <a:off x="8123333" y="-5"/>
            <a:ext cx="409252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7" name="Google Shape;197;p24"/>
          <p:cNvSpPr/>
          <p:nvPr/>
        </p:nvSpPr>
        <p:spPr>
          <a:xfrm flipH="1" rot="10800000">
            <a:off x="8123333" y="-2"/>
            <a:ext cx="4092521" cy="6400369"/>
          </a:xfrm>
          <a:prstGeom prst="rect">
            <a:avLst/>
          </a:prstGeom>
          <a:gradFill>
            <a:gsLst>
              <a:gs pos="0">
                <a:srgbClr val="1F3864">
                  <a:alpha val="0"/>
                </a:srgbClr>
              </a:gs>
              <a:gs pos="31000">
                <a:srgbClr val="1F3864">
                  <a:alpha val="0"/>
                </a:srgbClr>
              </a:gs>
              <a:gs pos="100000">
                <a:srgbClr val="1F3864">
                  <a:alpha val="25882"/>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8" name="Google Shape;198;p24"/>
          <p:cNvSpPr/>
          <p:nvPr/>
        </p:nvSpPr>
        <p:spPr>
          <a:xfrm flipH="1" rot="10800000">
            <a:off x="8123333" y="-22"/>
            <a:ext cx="4068667" cy="6400389"/>
          </a:xfrm>
          <a:prstGeom prst="rect">
            <a:avLst/>
          </a:prstGeom>
          <a:gradFill>
            <a:gsLst>
              <a:gs pos="0">
                <a:srgbClr val="4472C4">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9" name="Google Shape;199;p24"/>
          <p:cNvSpPr/>
          <p:nvPr/>
        </p:nvSpPr>
        <p:spPr>
          <a:xfrm flipH="1" rot="10800000">
            <a:off x="8123333" y="-10"/>
            <a:ext cx="3611467" cy="6857997"/>
          </a:xfrm>
          <a:prstGeom prst="rect">
            <a:avLst/>
          </a:prstGeom>
          <a:gradFill>
            <a:gsLst>
              <a:gs pos="0">
                <a:srgbClr val="4472C4">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picture containing person, child  Description automatically generated" id="200" name="Google Shape;200;p24"/>
          <p:cNvPicPr preferRelativeResize="0"/>
          <p:nvPr/>
        </p:nvPicPr>
        <p:blipFill rotWithShape="1">
          <a:blip r:embed="rId3">
            <a:alphaModFix/>
          </a:blip>
          <a:srcRect b="0" l="0" r="0" t="0"/>
          <a:stretch/>
        </p:blipFill>
        <p:spPr>
          <a:xfrm>
            <a:off x="3184141" y="2273608"/>
            <a:ext cx="7344223" cy="4126411"/>
          </a:xfrm>
          <a:prstGeom prst="rect">
            <a:avLst/>
          </a:prstGeom>
          <a:noFill/>
          <a:ln>
            <a:noFill/>
          </a:ln>
        </p:spPr>
      </p:pic>
      <p:sp>
        <p:nvSpPr>
          <p:cNvPr id="201" name="Google Shape;201;p24"/>
          <p:cNvSpPr txBox="1"/>
          <p:nvPr/>
        </p:nvSpPr>
        <p:spPr>
          <a:xfrm>
            <a:off x="249155" y="2569414"/>
            <a:ext cx="3114441" cy="14949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3100" u="none" cap="none" strike="noStrike">
                <a:solidFill>
                  <a:schemeClr val="dk1"/>
                </a:solidFill>
                <a:latin typeface="Arial"/>
                <a:ea typeface="Arial"/>
                <a:cs typeface="Arial"/>
                <a:sym typeface="Arial"/>
              </a:rPr>
              <a:t>UK - Unknown</a:t>
            </a:r>
            <a:endParaRPr b="0"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3100" u="none" cap="none" strike="noStrike">
                <a:solidFill>
                  <a:schemeClr val="dk1"/>
                </a:solidFill>
                <a:latin typeface="Arial"/>
                <a:ea typeface="Arial"/>
                <a:cs typeface="Arial"/>
                <a:sym typeface="Arial"/>
              </a:rPr>
              <a:t>USA - 2 cents</a:t>
            </a:r>
            <a:endParaRPr sz="2100">
              <a:solidFill>
                <a:schemeClr val="dk1"/>
              </a:solidFill>
            </a:endParaRPr>
          </a:p>
        </p:txBody>
      </p:sp>
      <p:sp>
        <p:nvSpPr>
          <p:cNvPr id="202" name="Google Shape;202;p24"/>
          <p:cNvSpPr/>
          <p:nvPr/>
        </p:nvSpPr>
        <p:spPr>
          <a:xfrm>
            <a:off x="6867343" y="327016"/>
            <a:ext cx="2507125" cy="1915381"/>
          </a:xfrm>
          <a:prstGeom prst="irregularSeal1">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3" name="Google Shape;203;p24"/>
          <p:cNvSpPr txBox="1"/>
          <p:nvPr/>
        </p:nvSpPr>
        <p:spPr>
          <a:xfrm>
            <a:off x="7645954" y="1183488"/>
            <a:ext cx="1494932" cy="14949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FF0000"/>
                </a:solidFill>
                <a:latin typeface="Arial"/>
                <a:ea typeface="Arial"/>
                <a:cs typeface="Arial"/>
                <a:sym typeface="Arial"/>
              </a:rPr>
              <a:t>THEN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45454"/>
              <a:buNone/>
            </a:pPr>
            <a:r>
              <a:rPr lang="en-US"/>
              <a:t>4 B. How much does it cost to </a:t>
            </a:r>
            <a:endParaRPr/>
          </a:p>
          <a:p>
            <a:pPr indent="0" lvl="0" marL="0" rtl="0" algn="l">
              <a:lnSpc>
                <a:spcPct val="90000"/>
              </a:lnSpc>
              <a:spcBef>
                <a:spcPts val="0"/>
              </a:spcBef>
              <a:spcAft>
                <a:spcPts val="0"/>
              </a:spcAft>
              <a:buClr>
                <a:schemeClr val="dk1"/>
              </a:buClr>
              <a:buSzPct val="45454"/>
              <a:buNone/>
            </a:pPr>
            <a:r>
              <a:rPr lang="en-US"/>
              <a:t>send a postcard today?</a:t>
            </a:r>
            <a:br>
              <a:rPr lang="en-US"/>
            </a:br>
            <a:endParaRPr/>
          </a:p>
        </p:txBody>
      </p:sp>
      <p:sp>
        <p:nvSpPr>
          <p:cNvPr id="209" name="Google Shape;209;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a:t>Postcard UK prices: 66p Second class, 85p First class</a:t>
            </a:r>
            <a:endParaRPr/>
          </a:p>
          <a:p>
            <a:pPr indent="-342900" lvl="0" marL="457200" rtl="0" algn="l">
              <a:lnSpc>
                <a:spcPct val="90000"/>
              </a:lnSpc>
              <a:spcBef>
                <a:spcPts val="1000"/>
              </a:spcBef>
              <a:spcAft>
                <a:spcPts val="0"/>
              </a:spcAft>
              <a:buClr>
                <a:schemeClr val="dk1"/>
              </a:buClr>
              <a:buSzPts val="1800"/>
              <a:buChar char="•"/>
            </a:pPr>
            <a:r>
              <a:rPr lang="en-US"/>
              <a:t>Postcard US prices: 36 cents </a:t>
            </a:r>
            <a:endParaRPr/>
          </a:p>
          <a:p>
            <a:pPr indent="-228600" lvl="0" marL="457200" rtl="0" algn="l">
              <a:lnSpc>
                <a:spcPct val="90000"/>
              </a:lnSpc>
              <a:spcBef>
                <a:spcPts val="1000"/>
              </a:spcBef>
              <a:spcAft>
                <a:spcPts val="0"/>
              </a:spcAft>
              <a:buClr>
                <a:schemeClr val="dk1"/>
              </a:buClr>
              <a:buSzPts val="1800"/>
              <a:buNone/>
            </a:pPr>
            <a:r>
              <a:t/>
            </a:r>
            <a:endParaRPr/>
          </a:p>
        </p:txBody>
      </p:sp>
      <p:pic>
        <p:nvPicPr>
          <p:cNvPr descr="A group of coins  Description automatically generated with medium confidence" id="210" name="Google Shape;210;p25"/>
          <p:cNvPicPr preferRelativeResize="0"/>
          <p:nvPr/>
        </p:nvPicPr>
        <p:blipFill rotWithShape="1">
          <a:blip r:embed="rId3">
            <a:alphaModFix/>
          </a:blip>
          <a:srcRect b="0" l="0" r="0" t="0"/>
          <a:stretch/>
        </p:blipFill>
        <p:spPr>
          <a:xfrm>
            <a:off x="1190168" y="3114885"/>
            <a:ext cx="9346854" cy="28786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6"/>
          <p:cNvSpPr txBox="1"/>
          <p:nvPr>
            <p:ph type="title"/>
          </p:nvPr>
        </p:nvSpPr>
        <p:spPr>
          <a:xfrm>
            <a:off x="838200" y="390293"/>
            <a:ext cx="10515600" cy="1435332"/>
          </a:xfrm>
          <a:prstGeom prst="rect">
            <a:avLst/>
          </a:prstGeom>
          <a:solidFill>
            <a:srgbClr val="D8E2F3"/>
          </a:solid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lang="en-US" sz="3100"/>
            </a:br>
            <a:r>
              <a:rPr lang="en-US" sz="3100"/>
              <a:t> 8. </a:t>
            </a:r>
            <a:r>
              <a:rPr lang="en-US" sz="3543"/>
              <a:t>Learn the stories about Joseph Bates and James White’s visits to the post office.</a:t>
            </a:r>
            <a:br>
              <a:rPr lang="en-US"/>
            </a:br>
            <a:endParaRPr/>
          </a:p>
        </p:txBody>
      </p:sp>
      <p:pic>
        <p:nvPicPr>
          <p:cNvPr id="216" name="Google Shape;216;p26"/>
          <p:cNvPicPr preferRelativeResize="0"/>
          <p:nvPr/>
        </p:nvPicPr>
        <p:blipFill rotWithShape="1">
          <a:blip r:embed="rId3">
            <a:alphaModFix/>
          </a:blip>
          <a:srcRect b="0" l="0" r="0" t="0"/>
          <a:stretch/>
        </p:blipFill>
        <p:spPr>
          <a:xfrm>
            <a:off x="2538175" y="1990750"/>
            <a:ext cx="3153254" cy="4727572"/>
          </a:xfrm>
          <a:prstGeom prst="rect">
            <a:avLst/>
          </a:prstGeom>
          <a:noFill/>
          <a:ln cap="flat" cmpd="sng" w="19050">
            <a:solidFill>
              <a:schemeClr val="dk2"/>
            </a:solidFill>
            <a:prstDash val="solid"/>
            <a:round/>
            <a:headEnd len="sm" w="sm" type="none"/>
            <a:tailEnd len="sm" w="sm" type="none"/>
          </a:ln>
        </p:spPr>
      </p:pic>
      <p:pic>
        <p:nvPicPr>
          <p:cNvPr id="217" name="Google Shape;217;p26"/>
          <p:cNvPicPr preferRelativeResize="0"/>
          <p:nvPr/>
        </p:nvPicPr>
        <p:blipFill rotWithShape="1">
          <a:blip r:embed="rId4">
            <a:alphaModFix/>
          </a:blip>
          <a:srcRect b="0" l="0" r="0" t="0"/>
          <a:stretch/>
        </p:blipFill>
        <p:spPr>
          <a:xfrm>
            <a:off x="5843829" y="1965300"/>
            <a:ext cx="3810000" cy="46577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7"/>
          <p:cNvSpPr txBox="1"/>
          <p:nvPr>
            <p:ph type="title"/>
          </p:nvPr>
        </p:nvSpPr>
        <p:spPr>
          <a:xfrm>
            <a:off x="838200" y="390293"/>
            <a:ext cx="10515600" cy="1435200"/>
          </a:xfrm>
          <a:prstGeom prst="rect">
            <a:avLst/>
          </a:prstGeom>
          <a:solidFill>
            <a:srgbClr val="D8E2F3"/>
          </a:solid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lang="en-US" sz="3100"/>
            </a:br>
            <a:r>
              <a:rPr lang="en-US" sz="3100"/>
              <a:t> 9 Read and discuss how to begin a greeting (1 Timothy 1:2, Philemon 1:1, Philippians 1:2)</a:t>
            </a:r>
            <a:br>
              <a:rPr lang="en-US"/>
            </a:br>
            <a:endParaRPr/>
          </a:p>
        </p:txBody>
      </p:sp>
      <p:sp>
        <p:nvSpPr>
          <p:cNvPr id="223" name="Google Shape;223;p27"/>
          <p:cNvSpPr txBox="1"/>
          <p:nvPr>
            <p:ph idx="1" type="body"/>
          </p:nvPr>
        </p:nvSpPr>
        <p:spPr>
          <a:xfrm>
            <a:off x="838200" y="1825625"/>
            <a:ext cx="51534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b="1" lang="en-US"/>
              <a:t>1 Timothy 1:2 (TLB)</a:t>
            </a:r>
            <a:endParaRPr b="1"/>
          </a:p>
          <a:p>
            <a:pPr indent="0" lvl="0" marL="0" rtl="0" algn="l">
              <a:lnSpc>
                <a:spcPct val="90000"/>
              </a:lnSpc>
              <a:spcBef>
                <a:spcPts val="1000"/>
              </a:spcBef>
              <a:spcAft>
                <a:spcPts val="0"/>
              </a:spcAft>
              <a:buClr>
                <a:schemeClr val="dk1"/>
              </a:buClr>
              <a:buSzPts val="2800"/>
              <a:buNone/>
            </a:pPr>
            <a:r>
              <a:rPr lang="en-US">
                <a:latin typeface="Calibri"/>
                <a:ea typeface="Calibri"/>
                <a:cs typeface="Calibri"/>
                <a:sym typeface="Calibri"/>
              </a:rPr>
              <a:t>May God our Father and Jesus Christ our Lord show you his kindness and mercy and give you great peace of heart and mind.</a:t>
            </a:r>
            <a:endParaRPr/>
          </a:p>
        </p:txBody>
      </p:sp>
      <p:pic>
        <p:nvPicPr>
          <p:cNvPr id="224" name="Google Shape;224;p27"/>
          <p:cNvPicPr preferRelativeResize="0"/>
          <p:nvPr/>
        </p:nvPicPr>
        <p:blipFill rotWithShape="1">
          <a:blip r:embed="rId3">
            <a:alphaModFix/>
          </a:blip>
          <a:srcRect b="0" l="0" r="0" t="0"/>
          <a:stretch/>
        </p:blipFill>
        <p:spPr>
          <a:xfrm>
            <a:off x="5991600" y="2016875"/>
            <a:ext cx="5640125" cy="4231124"/>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8"/>
          <p:cNvSpPr txBox="1"/>
          <p:nvPr>
            <p:ph type="title"/>
          </p:nvPr>
        </p:nvSpPr>
        <p:spPr>
          <a:xfrm>
            <a:off x="838200" y="390293"/>
            <a:ext cx="10515600" cy="1435200"/>
          </a:xfrm>
          <a:prstGeom prst="rect">
            <a:avLst/>
          </a:prstGeom>
          <a:solidFill>
            <a:srgbClr val="D8E2F3"/>
          </a:solid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lang="en-US" sz="3100"/>
            </a:br>
            <a:r>
              <a:rPr lang="en-US" sz="3100"/>
              <a:t> 9 Read and discuss how to begin a greeting (1 Timothy 1:2, Philemon 1:1, Philippians 1:2)</a:t>
            </a:r>
            <a:br>
              <a:rPr lang="en-US"/>
            </a:br>
            <a:endParaRPr/>
          </a:p>
        </p:txBody>
      </p:sp>
      <p:sp>
        <p:nvSpPr>
          <p:cNvPr id="230" name="Google Shape;230;p28"/>
          <p:cNvSpPr txBox="1"/>
          <p:nvPr>
            <p:ph idx="1" type="body"/>
          </p:nvPr>
        </p:nvSpPr>
        <p:spPr>
          <a:xfrm>
            <a:off x="838200" y="1825625"/>
            <a:ext cx="50388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000"/>
              <a:buChar char="•"/>
            </a:pPr>
            <a:r>
              <a:rPr b="1" lang="en-US" sz="3000"/>
              <a:t>Philemon 1:1 (NIV) </a:t>
            </a:r>
            <a:endParaRPr b="1" sz="3000"/>
          </a:p>
          <a:p>
            <a:pPr indent="0" lvl="0" marL="0" rtl="0" algn="l">
              <a:lnSpc>
                <a:spcPct val="90000"/>
              </a:lnSpc>
              <a:spcBef>
                <a:spcPts val="1000"/>
              </a:spcBef>
              <a:spcAft>
                <a:spcPts val="0"/>
              </a:spcAft>
              <a:buSzPts val="2800"/>
              <a:buNone/>
            </a:pPr>
            <a:r>
              <a:rPr lang="en-US">
                <a:latin typeface="Calibri"/>
                <a:ea typeface="Calibri"/>
                <a:cs typeface="Calibri"/>
                <a:sym typeface="Calibri"/>
              </a:rPr>
              <a:t>Paul, a prisoner of Christ Jesus, and Timothy our brother,</a:t>
            </a:r>
            <a:r>
              <a:rPr lang="en-US"/>
              <a:t> </a:t>
            </a:r>
            <a:endParaRPr/>
          </a:p>
          <a:p>
            <a:pPr indent="0" lvl="0" marL="0" rtl="0" algn="l">
              <a:lnSpc>
                <a:spcPct val="90000"/>
              </a:lnSpc>
              <a:spcBef>
                <a:spcPts val="1000"/>
              </a:spcBef>
              <a:spcAft>
                <a:spcPts val="0"/>
              </a:spcAft>
              <a:buSzPts val="2800"/>
              <a:buNone/>
            </a:pPr>
            <a:r>
              <a:rPr lang="en-US"/>
              <a:t>To Philemon our dear friend and fellow worker…</a:t>
            </a:r>
            <a:endParaRPr/>
          </a:p>
        </p:txBody>
      </p:sp>
      <p:pic>
        <p:nvPicPr>
          <p:cNvPr id="231" name="Google Shape;231;p28"/>
          <p:cNvPicPr preferRelativeResize="0"/>
          <p:nvPr/>
        </p:nvPicPr>
        <p:blipFill rotWithShape="1">
          <a:blip r:embed="rId3">
            <a:alphaModFix/>
          </a:blip>
          <a:srcRect b="0" l="0" r="0" t="0"/>
          <a:stretch/>
        </p:blipFill>
        <p:spPr>
          <a:xfrm>
            <a:off x="5991600" y="2016875"/>
            <a:ext cx="5640125" cy="4231124"/>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9"/>
          <p:cNvSpPr txBox="1"/>
          <p:nvPr>
            <p:ph type="title"/>
          </p:nvPr>
        </p:nvSpPr>
        <p:spPr>
          <a:xfrm>
            <a:off x="838200" y="390293"/>
            <a:ext cx="10515600" cy="1435200"/>
          </a:xfrm>
          <a:prstGeom prst="rect">
            <a:avLst/>
          </a:prstGeom>
          <a:solidFill>
            <a:srgbClr val="D8E2F3"/>
          </a:solid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lang="en-US" sz="3100"/>
            </a:br>
            <a:r>
              <a:rPr lang="en-US" sz="3100"/>
              <a:t> 9 Read and discuss how to begin a greeting (1 Timothy 1:2, Philemon 1:1, Philippians 1:2)</a:t>
            </a:r>
            <a:br>
              <a:rPr lang="en-US"/>
            </a:br>
            <a:endParaRPr/>
          </a:p>
        </p:txBody>
      </p:sp>
      <p:sp>
        <p:nvSpPr>
          <p:cNvPr id="237" name="Google Shape;237;p29"/>
          <p:cNvSpPr txBox="1"/>
          <p:nvPr>
            <p:ph idx="1" type="body"/>
          </p:nvPr>
        </p:nvSpPr>
        <p:spPr>
          <a:xfrm>
            <a:off x="838200" y="1825625"/>
            <a:ext cx="50388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1000"/>
              </a:spcBef>
              <a:spcAft>
                <a:spcPts val="0"/>
              </a:spcAft>
              <a:buClr>
                <a:schemeClr val="dk1"/>
              </a:buClr>
              <a:buSzPts val="2800"/>
              <a:buChar char="•"/>
            </a:pPr>
            <a:r>
              <a:rPr b="1" lang="en-US" sz="3100"/>
              <a:t>Philippians 1:2 (TLB)</a:t>
            </a:r>
            <a:r>
              <a:rPr b="1" baseline="30000" lang="en-US" sz="3100">
                <a:latin typeface="Calibri"/>
                <a:ea typeface="Calibri"/>
                <a:cs typeface="Calibri"/>
                <a:sym typeface="Calibri"/>
              </a:rPr>
              <a:t> </a:t>
            </a:r>
            <a:r>
              <a:rPr b="1" baseline="30000" lang="en-US">
                <a:latin typeface="Calibri"/>
                <a:ea typeface="Calibri"/>
                <a:cs typeface="Calibri"/>
                <a:sym typeface="Calibri"/>
              </a:rPr>
              <a:t> </a:t>
            </a:r>
            <a:endParaRPr/>
          </a:p>
          <a:p>
            <a:pPr indent="0" lvl="0" marL="0" rtl="0" algn="l">
              <a:lnSpc>
                <a:spcPct val="90000"/>
              </a:lnSpc>
              <a:spcBef>
                <a:spcPts val="1000"/>
              </a:spcBef>
              <a:spcAft>
                <a:spcPts val="0"/>
              </a:spcAft>
              <a:buClr>
                <a:schemeClr val="dk1"/>
              </a:buClr>
              <a:buSzPts val="2800"/>
              <a:buNone/>
            </a:pPr>
            <a:r>
              <a:rPr lang="en-US">
                <a:latin typeface="Calibri"/>
                <a:ea typeface="Calibri"/>
                <a:cs typeface="Calibri"/>
                <a:sym typeface="Calibri"/>
              </a:rPr>
              <a:t>May God bless you all. Yes, I pray that God our Father and the Lord Jesus Christ will give each of you his fullest blessings and his peace in your hearts and your lives.</a:t>
            </a:r>
            <a:endParaRPr/>
          </a:p>
        </p:txBody>
      </p:sp>
      <p:pic>
        <p:nvPicPr>
          <p:cNvPr id="238" name="Google Shape;238;p29"/>
          <p:cNvPicPr preferRelativeResize="0"/>
          <p:nvPr/>
        </p:nvPicPr>
        <p:blipFill rotWithShape="1">
          <a:blip r:embed="rId3">
            <a:alphaModFix/>
          </a:blip>
          <a:srcRect b="0" l="0" r="0" t="0"/>
          <a:stretch/>
        </p:blipFill>
        <p:spPr>
          <a:xfrm>
            <a:off x="5991600" y="2016875"/>
            <a:ext cx="5640125" cy="4231124"/>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0"/>
          <p:cNvSpPr txBox="1"/>
          <p:nvPr>
            <p:ph type="title"/>
          </p:nvPr>
        </p:nvSpPr>
        <p:spPr>
          <a:xfrm>
            <a:off x="838200" y="365125"/>
            <a:ext cx="10515600" cy="1325563"/>
          </a:xfrm>
          <a:prstGeom prst="rect">
            <a:avLst/>
          </a:prstGeom>
          <a:solidFill>
            <a:srgbClr val="A8D08C"/>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Types of greetings and salutations</a:t>
            </a:r>
            <a:endParaRPr/>
          </a:p>
        </p:txBody>
      </p:sp>
      <p:sp>
        <p:nvSpPr>
          <p:cNvPr id="244" name="Google Shape;244;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sz="3200"/>
              <a:t>Dear</a:t>
            </a:r>
            <a:endParaRPr/>
          </a:p>
          <a:p>
            <a:pPr indent="-228600" lvl="0" marL="228600" rtl="0" algn="l">
              <a:lnSpc>
                <a:spcPct val="90000"/>
              </a:lnSpc>
              <a:spcBef>
                <a:spcPts val="1000"/>
              </a:spcBef>
              <a:spcAft>
                <a:spcPts val="0"/>
              </a:spcAft>
              <a:buClr>
                <a:schemeClr val="dk1"/>
              </a:buClr>
              <a:buSzPts val="2800"/>
              <a:buChar char="•"/>
            </a:pPr>
            <a:r>
              <a:rPr lang="en-US" sz="3200"/>
              <a:t>Sir (Ma’am)</a:t>
            </a:r>
            <a:endParaRPr/>
          </a:p>
          <a:p>
            <a:pPr indent="-228600" lvl="0" marL="228600" rtl="0" algn="l">
              <a:lnSpc>
                <a:spcPct val="90000"/>
              </a:lnSpc>
              <a:spcBef>
                <a:spcPts val="1000"/>
              </a:spcBef>
              <a:spcAft>
                <a:spcPts val="0"/>
              </a:spcAft>
              <a:buClr>
                <a:schemeClr val="dk1"/>
              </a:buClr>
              <a:buSzPts val="2800"/>
              <a:buChar char="•"/>
            </a:pPr>
            <a:r>
              <a:rPr lang="en-US" sz="3200"/>
              <a:t>Mr. (Mrs., Ms.) </a:t>
            </a:r>
            <a:endParaRPr/>
          </a:p>
          <a:p>
            <a:pPr indent="-228600" lvl="0" marL="228600" rtl="0" algn="l">
              <a:lnSpc>
                <a:spcPct val="90000"/>
              </a:lnSpc>
              <a:spcBef>
                <a:spcPts val="1000"/>
              </a:spcBef>
              <a:spcAft>
                <a:spcPts val="0"/>
              </a:spcAft>
              <a:buClr>
                <a:schemeClr val="dk1"/>
              </a:buClr>
              <a:buSzPts val="2800"/>
              <a:buChar char="•"/>
            </a:pPr>
            <a:r>
              <a:rPr lang="en-US" sz="3200"/>
              <a:t>Hello</a:t>
            </a:r>
            <a:endParaRPr/>
          </a:p>
          <a:p>
            <a:pPr indent="-228600" lvl="0" marL="228600" rtl="0" algn="l">
              <a:lnSpc>
                <a:spcPct val="90000"/>
              </a:lnSpc>
              <a:spcBef>
                <a:spcPts val="1000"/>
              </a:spcBef>
              <a:spcAft>
                <a:spcPts val="0"/>
              </a:spcAft>
              <a:buClr>
                <a:schemeClr val="dk1"/>
              </a:buClr>
              <a:buSzPts val="2800"/>
              <a:buChar char="•"/>
            </a:pPr>
            <a:r>
              <a:rPr lang="en-US" sz="3200"/>
              <a:t>Good Morning </a:t>
            </a:r>
            <a:br>
              <a:rPr lang="en-US" sz="3200"/>
            </a:br>
            <a:r>
              <a:rPr lang="en-US" sz="3200"/>
              <a:t>( Afternoon, Evening)</a:t>
            </a:r>
            <a:endParaRPr/>
          </a:p>
          <a:p>
            <a:pPr indent="-228600" lvl="0" marL="228600" rtl="0" algn="l">
              <a:lnSpc>
                <a:spcPct val="90000"/>
              </a:lnSpc>
              <a:spcBef>
                <a:spcPts val="1000"/>
              </a:spcBef>
              <a:spcAft>
                <a:spcPts val="0"/>
              </a:spcAft>
              <a:buClr>
                <a:schemeClr val="dk1"/>
              </a:buClr>
              <a:buSzPts val="2800"/>
              <a:buChar char="•"/>
            </a:pPr>
            <a:r>
              <a:rPr lang="en-US" sz="3200"/>
              <a:t>Beloved</a:t>
            </a:r>
            <a:endParaRPr/>
          </a:p>
          <a:p>
            <a:pPr indent="-228600" lvl="0" marL="228600" rtl="0" algn="l">
              <a:lnSpc>
                <a:spcPct val="90000"/>
              </a:lnSpc>
              <a:spcBef>
                <a:spcPts val="1000"/>
              </a:spcBef>
              <a:spcAft>
                <a:spcPts val="0"/>
              </a:spcAft>
              <a:buClr>
                <a:schemeClr val="dk1"/>
              </a:buClr>
              <a:buSzPts val="2800"/>
              <a:buChar char="•"/>
            </a:pPr>
            <a:r>
              <a:rPr lang="en-US" sz="3200"/>
              <a:t>To whom it may concern</a:t>
            </a:r>
            <a:endParaRPr/>
          </a:p>
        </p:txBody>
      </p:sp>
      <p:pic>
        <p:nvPicPr>
          <p:cNvPr id="245" name="Google Shape;245;p30"/>
          <p:cNvPicPr preferRelativeResize="0"/>
          <p:nvPr/>
        </p:nvPicPr>
        <p:blipFill rotWithShape="1">
          <a:blip r:embed="rId3">
            <a:alphaModFix/>
          </a:blip>
          <a:srcRect b="0" l="0" r="0" t="0"/>
          <a:stretch/>
        </p:blipFill>
        <p:spPr>
          <a:xfrm rot="354108">
            <a:off x="6288453" y="2467645"/>
            <a:ext cx="5167097" cy="35574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1"/>
          <p:cNvSpPr txBox="1"/>
          <p:nvPr>
            <p:ph type="title"/>
          </p:nvPr>
        </p:nvSpPr>
        <p:spPr>
          <a:xfrm>
            <a:off x="838200" y="365125"/>
            <a:ext cx="10515600" cy="1325563"/>
          </a:xfrm>
          <a:prstGeom prst="rect">
            <a:avLst/>
          </a:prstGeom>
          <a:solidFill>
            <a:srgbClr val="E1EFD8"/>
          </a:solid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45454"/>
              <a:buNone/>
            </a:pPr>
            <a:r>
              <a:rPr lang="en-US"/>
              <a:t>If you were writing to someone which of these greetings or salutations would you use? </a:t>
            </a:r>
            <a:endParaRPr/>
          </a:p>
        </p:txBody>
      </p:sp>
      <p:sp>
        <p:nvSpPr>
          <p:cNvPr id="251" name="Google Shape;251;p31"/>
          <p:cNvSpPr txBox="1"/>
          <p:nvPr>
            <p:ph idx="1" type="body"/>
          </p:nvPr>
        </p:nvSpPr>
        <p:spPr>
          <a:xfrm>
            <a:off x="838200" y="1825625"/>
            <a:ext cx="52578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sz="3200"/>
              <a:t>Writing to Grandma/Grandpa</a:t>
            </a:r>
            <a:endParaRPr/>
          </a:p>
          <a:p>
            <a:pPr indent="-342900" lvl="0" marL="457200" rtl="0" algn="l">
              <a:lnSpc>
                <a:spcPct val="90000"/>
              </a:lnSpc>
              <a:spcBef>
                <a:spcPts val="1000"/>
              </a:spcBef>
              <a:spcAft>
                <a:spcPts val="0"/>
              </a:spcAft>
              <a:buClr>
                <a:schemeClr val="dk1"/>
              </a:buClr>
              <a:buSzPts val="1800"/>
              <a:buChar char="•"/>
            </a:pPr>
            <a:r>
              <a:rPr lang="en-US" sz="3200"/>
              <a:t>Writing to teacher</a:t>
            </a:r>
            <a:endParaRPr/>
          </a:p>
          <a:p>
            <a:pPr indent="-342900" lvl="0" marL="457200" rtl="0" algn="l">
              <a:lnSpc>
                <a:spcPct val="90000"/>
              </a:lnSpc>
              <a:spcBef>
                <a:spcPts val="1000"/>
              </a:spcBef>
              <a:spcAft>
                <a:spcPts val="0"/>
              </a:spcAft>
              <a:buClr>
                <a:schemeClr val="dk1"/>
              </a:buClr>
              <a:buSzPts val="1800"/>
              <a:buChar char="•"/>
            </a:pPr>
            <a:r>
              <a:rPr lang="en-US" sz="3200"/>
              <a:t>Writing to classmate or friend</a:t>
            </a:r>
            <a:endParaRPr/>
          </a:p>
          <a:p>
            <a:pPr indent="-342900" lvl="0" marL="457200" rtl="0" algn="l">
              <a:lnSpc>
                <a:spcPct val="90000"/>
              </a:lnSpc>
              <a:spcBef>
                <a:spcPts val="1000"/>
              </a:spcBef>
              <a:spcAft>
                <a:spcPts val="0"/>
              </a:spcAft>
              <a:buClr>
                <a:schemeClr val="dk1"/>
              </a:buClr>
              <a:buSzPts val="1800"/>
              <a:buChar char="•"/>
            </a:pPr>
            <a:r>
              <a:rPr lang="en-US" sz="3200"/>
              <a:t>Writing to the Queen/ the President</a:t>
            </a:r>
            <a:endParaRPr/>
          </a:p>
          <a:p>
            <a:pPr indent="-228600" lvl="0" marL="457200" rtl="0" algn="l">
              <a:lnSpc>
                <a:spcPct val="90000"/>
              </a:lnSpc>
              <a:spcBef>
                <a:spcPts val="1000"/>
              </a:spcBef>
              <a:spcAft>
                <a:spcPts val="0"/>
              </a:spcAft>
              <a:buClr>
                <a:schemeClr val="dk1"/>
              </a:buClr>
              <a:buSzPts val="1800"/>
              <a:buNone/>
            </a:pPr>
            <a:r>
              <a:t/>
            </a:r>
            <a:endParaRPr/>
          </a:p>
        </p:txBody>
      </p:sp>
      <p:sp>
        <p:nvSpPr>
          <p:cNvPr id="252" name="Google Shape;252;p31"/>
          <p:cNvSpPr txBox="1"/>
          <p:nvPr>
            <p:ph idx="2" type="body"/>
          </p:nvPr>
        </p:nvSpPr>
        <p:spPr>
          <a:xfrm>
            <a:off x="6534614" y="1825625"/>
            <a:ext cx="4819185"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SzPts val="2800"/>
              <a:buChar char="•"/>
            </a:pPr>
            <a:r>
              <a:rPr lang="en-US" sz="3200"/>
              <a:t>Dear</a:t>
            </a:r>
            <a:endParaRPr/>
          </a:p>
          <a:p>
            <a:pPr indent="-228600" lvl="0" marL="228600" rtl="0" algn="l">
              <a:lnSpc>
                <a:spcPct val="90000"/>
              </a:lnSpc>
              <a:spcBef>
                <a:spcPts val="1000"/>
              </a:spcBef>
              <a:spcAft>
                <a:spcPts val="0"/>
              </a:spcAft>
              <a:buSzPts val="2800"/>
              <a:buChar char="•"/>
            </a:pPr>
            <a:r>
              <a:rPr lang="en-US" sz="3200"/>
              <a:t>Sir (Ma’am)</a:t>
            </a:r>
            <a:endParaRPr/>
          </a:p>
          <a:p>
            <a:pPr indent="-228600" lvl="0" marL="228600" rtl="0" algn="l">
              <a:lnSpc>
                <a:spcPct val="90000"/>
              </a:lnSpc>
              <a:spcBef>
                <a:spcPts val="1000"/>
              </a:spcBef>
              <a:spcAft>
                <a:spcPts val="0"/>
              </a:spcAft>
              <a:buSzPts val="2800"/>
              <a:buChar char="•"/>
            </a:pPr>
            <a:r>
              <a:rPr lang="en-US" sz="3200"/>
              <a:t>Mr. (Mrs., Ms.) </a:t>
            </a:r>
            <a:endParaRPr/>
          </a:p>
          <a:p>
            <a:pPr indent="-228600" lvl="0" marL="228600" rtl="0" algn="l">
              <a:lnSpc>
                <a:spcPct val="90000"/>
              </a:lnSpc>
              <a:spcBef>
                <a:spcPts val="1000"/>
              </a:spcBef>
              <a:spcAft>
                <a:spcPts val="0"/>
              </a:spcAft>
              <a:buSzPts val="2800"/>
              <a:buChar char="•"/>
            </a:pPr>
            <a:r>
              <a:rPr lang="en-US" sz="3200"/>
              <a:t>Hello</a:t>
            </a:r>
            <a:endParaRPr/>
          </a:p>
          <a:p>
            <a:pPr indent="-228600" lvl="0" marL="228600" rtl="0" algn="l">
              <a:lnSpc>
                <a:spcPct val="90000"/>
              </a:lnSpc>
              <a:spcBef>
                <a:spcPts val="1000"/>
              </a:spcBef>
              <a:spcAft>
                <a:spcPts val="0"/>
              </a:spcAft>
              <a:buSzPts val="2800"/>
              <a:buChar char="•"/>
            </a:pPr>
            <a:r>
              <a:rPr lang="en-US" sz="3200"/>
              <a:t>Good Morning </a:t>
            </a:r>
            <a:br>
              <a:rPr lang="en-US" sz="3200"/>
            </a:br>
            <a:r>
              <a:rPr lang="en-US" sz="3200"/>
              <a:t>( Afternoon, Evening)</a:t>
            </a:r>
            <a:endParaRPr/>
          </a:p>
          <a:p>
            <a:pPr indent="-228600" lvl="0" marL="228600" rtl="0" algn="l">
              <a:lnSpc>
                <a:spcPct val="90000"/>
              </a:lnSpc>
              <a:spcBef>
                <a:spcPts val="1000"/>
              </a:spcBef>
              <a:spcAft>
                <a:spcPts val="0"/>
              </a:spcAft>
              <a:buSzPts val="2800"/>
              <a:buChar char="•"/>
            </a:pPr>
            <a:r>
              <a:rPr lang="en-US" sz="3200"/>
              <a:t>Beloved</a:t>
            </a:r>
            <a:endParaRPr/>
          </a:p>
          <a:p>
            <a:pPr indent="-228600" lvl="0" marL="228600" rtl="0" algn="l">
              <a:lnSpc>
                <a:spcPct val="90000"/>
              </a:lnSpc>
              <a:spcBef>
                <a:spcPts val="1000"/>
              </a:spcBef>
              <a:spcAft>
                <a:spcPts val="0"/>
              </a:spcAft>
              <a:buSzPts val="2800"/>
              <a:buChar char="•"/>
            </a:pPr>
            <a:r>
              <a:rPr lang="en-US" sz="3200"/>
              <a:t>To whom it may concern</a:t>
            </a:r>
            <a:endParaRPr/>
          </a:p>
          <a:p>
            <a:pPr indent="-228600" lvl="0" marL="457200" rtl="0" algn="l">
              <a:lnSpc>
                <a:spcPct val="90000"/>
              </a:lnSpc>
              <a:spcBef>
                <a:spcPts val="1000"/>
              </a:spcBef>
              <a:spcAft>
                <a:spcPts val="0"/>
              </a:spcAft>
              <a:buClr>
                <a:schemeClr val="dk1"/>
              </a:buClr>
              <a:buSzPts val="18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 name="Shape 98"/>
        <p:cNvGrpSpPr/>
        <p:nvPr/>
      </p:nvGrpSpPr>
      <p:grpSpPr>
        <a:xfrm>
          <a:off x="0" y="0"/>
          <a:ext cx="0" cy="0"/>
          <a:chOff x="0" y="0"/>
          <a:chExt cx="0" cy="0"/>
        </a:xfrm>
      </p:grpSpPr>
      <p:sp>
        <p:nvSpPr>
          <p:cNvPr id="99" name="Google Shape;99;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 name="Google Shape;100;p14"/>
          <p:cNvSpPr txBox="1"/>
          <p:nvPr>
            <p:ph type="title"/>
          </p:nvPr>
        </p:nvSpPr>
        <p:spPr>
          <a:xfrm>
            <a:off x="643467" y="321734"/>
            <a:ext cx="10905066" cy="1135737"/>
          </a:xfrm>
          <a:prstGeom prst="rect">
            <a:avLst/>
          </a:prstGeom>
          <a:solidFill>
            <a:srgbClr val="FBE4D4"/>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latin typeface="Calibri"/>
                <a:ea typeface="Calibri"/>
                <a:cs typeface="Calibri"/>
                <a:sym typeface="Calibri"/>
              </a:rPr>
              <a:t>1 A. What is a postcard? </a:t>
            </a:r>
            <a:endParaRPr/>
          </a:p>
        </p:txBody>
      </p:sp>
      <p:sp>
        <p:nvSpPr>
          <p:cNvPr id="101" name="Google Shape;101;p14"/>
          <p:cNvSpPr txBox="1"/>
          <p:nvPr>
            <p:ph idx="1" type="body"/>
          </p:nvPr>
        </p:nvSpPr>
        <p:spPr>
          <a:xfrm>
            <a:off x="643468" y="1782981"/>
            <a:ext cx="10750245" cy="439398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200"/>
              <a:buChar char="•"/>
            </a:pPr>
            <a:r>
              <a:rPr lang="en-US" sz="3200">
                <a:latin typeface="Calibri"/>
                <a:ea typeface="Calibri"/>
                <a:cs typeface="Calibri"/>
                <a:sym typeface="Calibri"/>
              </a:rPr>
              <a:t> A</a:t>
            </a:r>
            <a:r>
              <a:rPr lang="en-US">
                <a:latin typeface="Calibri"/>
                <a:ea typeface="Calibri"/>
                <a:cs typeface="Calibri"/>
                <a:sym typeface="Calibri"/>
              </a:rPr>
              <a:t>  postcard is a piece of thick paper or thin cardboard</a:t>
            </a:r>
            <a:endParaRPr/>
          </a:p>
          <a:p>
            <a:pPr indent="-228600" lvl="0" marL="228600" rtl="0" algn="l">
              <a:lnSpc>
                <a:spcPct val="90000"/>
              </a:lnSpc>
              <a:spcBef>
                <a:spcPts val="0"/>
              </a:spcBef>
              <a:spcAft>
                <a:spcPts val="0"/>
              </a:spcAft>
              <a:buClr>
                <a:schemeClr val="dk1"/>
              </a:buClr>
              <a:buSzPts val="3200"/>
              <a:buChar char="•"/>
            </a:pPr>
            <a:r>
              <a:rPr lang="en-US"/>
              <a:t>Usually rectangular</a:t>
            </a:r>
            <a:endParaRPr/>
          </a:p>
          <a:p>
            <a:pPr indent="-228600" lvl="0" marL="228600" rtl="0" algn="l">
              <a:lnSpc>
                <a:spcPct val="90000"/>
              </a:lnSpc>
              <a:spcBef>
                <a:spcPts val="0"/>
              </a:spcBef>
              <a:spcAft>
                <a:spcPts val="0"/>
              </a:spcAft>
              <a:buClr>
                <a:schemeClr val="dk1"/>
              </a:buClr>
              <a:buSzPts val="3200"/>
              <a:buChar char="•"/>
            </a:pPr>
            <a:r>
              <a:rPr lang="en-US"/>
              <a:t>used to write quick notes </a:t>
            </a:r>
            <a:endParaRPr/>
          </a:p>
          <a:p>
            <a:pPr indent="-228600" lvl="0" marL="228600" rtl="0" algn="l">
              <a:lnSpc>
                <a:spcPct val="90000"/>
              </a:lnSpc>
              <a:spcBef>
                <a:spcPts val="0"/>
              </a:spcBef>
              <a:spcAft>
                <a:spcPts val="0"/>
              </a:spcAft>
              <a:buClr>
                <a:schemeClr val="dk1"/>
              </a:buClr>
              <a:buSzPts val="3200"/>
              <a:buChar char="•"/>
            </a:pPr>
            <a:r>
              <a:rPr lang="en-US"/>
              <a:t>no envelope!</a:t>
            </a:r>
            <a:endParaRPr/>
          </a:p>
          <a:p>
            <a:pPr indent="0" lvl="0" marL="228600" rtl="0" algn="l">
              <a:lnSpc>
                <a:spcPct val="90000"/>
              </a:lnSpc>
              <a:spcBef>
                <a:spcPts val="1000"/>
              </a:spcBef>
              <a:spcAft>
                <a:spcPts val="0"/>
              </a:spcAft>
              <a:buSzPts val="1800"/>
              <a:buNone/>
            </a:pPr>
            <a:r>
              <a:t/>
            </a:r>
            <a:endParaRPr sz="3200"/>
          </a:p>
        </p:txBody>
      </p:sp>
      <p:grpSp>
        <p:nvGrpSpPr>
          <p:cNvPr id="102" name="Google Shape;102;p14"/>
          <p:cNvGrpSpPr/>
          <p:nvPr/>
        </p:nvGrpSpPr>
        <p:grpSpPr>
          <a:xfrm>
            <a:off x="0" y="4601497"/>
            <a:ext cx="1014061" cy="2017580"/>
            <a:chOff x="0" y="4601497"/>
            <a:chExt cx="1014061" cy="2017580"/>
          </a:xfrm>
        </p:grpSpPr>
        <p:sp>
          <p:nvSpPr>
            <p:cNvPr id="103" name="Google Shape;103;p14"/>
            <p:cNvSpPr/>
            <p:nvPr/>
          </p:nvSpPr>
          <p:spPr>
            <a:xfrm rot="5400000">
              <a:off x="-501760" y="5103257"/>
              <a:ext cx="2017580" cy="1014060"/>
            </a:xfrm>
            <a:prstGeom prst="triangle">
              <a:avLst>
                <a:gd fmla="val 50000" name="adj"/>
              </a:avLst>
            </a:prstGeom>
            <a:solidFill>
              <a:schemeClr val="accent1">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 name="Google Shape;104;p14"/>
            <p:cNvSpPr/>
            <p:nvPr/>
          </p:nvSpPr>
          <p:spPr>
            <a:xfrm rot="2700000">
              <a:off x="427916" y="5728708"/>
              <a:ext cx="485578" cy="485578"/>
            </a:xfrm>
            <a:prstGeom prst="rect">
              <a:avLst/>
            </a:prstGeom>
            <a:solidFill>
              <a:schemeClr val="accent1">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105" name="Google Shape;105;p14"/>
          <p:cNvGrpSpPr/>
          <p:nvPr/>
        </p:nvGrpSpPr>
        <p:grpSpPr>
          <a:xfrm>
            <a:off x="11219290" y="1"/>
            <a:ext cx="972709" cy="1935307"/>
            <a:chOff x="10918968" y="713127"/>
            <a:chExt cx="1273032" cy="2532832"/>
          </a:xfrm>
        </p:grpSpPr>
        <p:sp>
          <p:nvSpPr>
            <p:cNvPr id="106" name="Google Shape;106;p14"/>
            <p:cNvSpPr/>
            <p:nvPr/>
          </p:nvSpPr>
          <p:spPr>
            <a:xfrm rot="2700000">
              <a:off x="11052629" y="2120024"/>
              <a:ext cx="645368" cy="645368"/>
            </a:xfrm>
            <a:prstGeom prst="rect">
              <a:avLst/>
            </a:prstGeom>
            <a:solidFill>
              <a:schemeClr val="accent4">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 name="Google Shape;107;p14"/>
            <p:cNvSpPr/>
            <p:nvPr/>
          </p:nvSpPr>
          <p:spPr>
            <a:xfrm rot="-5400000">
              <a:off x="10289068" y="1343027"/>
              <a:ext cx="2532832" cy="1273032"/>
            </a:xfrm>
            <a:prstGeom prst="triangle">
              <a:avLst>
                <a:gd fmla="val 50000" name="adj"/>
              </a:avLst>
            </a:prstGeom>
            <a:solidFill>
              <a:schemeClr val="accent4">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108" name="Google Shape;108;p14"/>
          <p:cNvPicPr preferRelativeResize="0"/>
          <p:nvPr/>
        </p:nvPicPr>
        <p:blipFill rotWithShape="1">
          <a:blip r:embed="rId3">
            <a:alphaModFix/>
          </a:blip>
          <a:srcRect b="0" l="0" r="0" t="0"/>
          <a:stretch/>
        </p:blipFill>
        <p:spPr>
          <a:xfrm>
            <a:off x="6296926" y="2877025"/>
            <a:ext cx="5318450" cy="3742049"/>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6" name="Shape 256"/>
        <p:cNvGrpSpPr/>
        <p:nvPr/>
      </p:nvGrpSpPr>
      <p:grpSpPr>
        <a:xfrm>
          <a:off x="0" y="0"/>
          <a:ext cx="0" cy="0"/>
          <a:chOff x="0" y="0"/>
          <a:chExt cx="0" cy="0"/>
        </a:xfrm>
      </p:grpSpPr>
      <p:sp>
        <p:nvSpPr>
          <p:cNvPr id="257" name="Google Shape;257;p3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8" name="Google Shape;258;p32"/>
          <p:cNvSpPr txBox="1"/>
          <p:nvPr>
            <p:ph type="title"/>
          </p:nvPr>
        </p:nvSpPr>
        <p:spPr>
          <a:xfrm>
            <a:off x="1136397" y="502020"/>
            <a:ext cx="5323715" cy="119615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4800"/>
              <a:t>5 </a:t>
            </a:r>
            <a:r>
              <a:rPr lang="en-US" sz="4800"/>
              <a:t>Craft:</a:t>
            </a:r>
            <a:endParaRPr/>
          </a:p>
        </p:txBody>
      </p:sp>
      <p:sp>
        <p:nvSpPr>
          <p:cNvPr id="259" name="Google Shape;259;p32"/>
          <p:cNvSpPr txBox="1"/>
          <p:nvPr>
            <p:ph idx="1" type="body"/>
          </p:nvPr>
        </p:nvSpPr>
        <p:spPr>
          <a:xfrm>
            <a:off x="1144923" y="2405894"/>
            <a:ext cx="6300906" cy="353508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1000"/>
              </a:spcBef>
              <a:spcAft>
                <a:spcPts val="0"/>
              </a:spcAft>
              <a:buSzPts val="2800"/>
              <a:buChar char="•"/>
            </a:pPr>
            <a:r>
              <a:rPr lang="en-US" sz="3600"/>
              <a:t>Write and send four postcards to people you know.</a:t>
            </a:r>
            <a:endParaRPr/>
          </a:p>
          <a:p>
            <a:pPr indent="-228600" lvl="0" marL="228600" rtl="0" algn="l">
              <a:lnSpc>
                <a:spcPct val="90000"/>
              </a:lnSpc>
              <a:spcBef>
                <a:spcPts val="1000"/>
              </a:spcBef>
              <a:spcAft>
                <a:spcPts val="0"/>
              </a:spcAft>
              <a:buSzPts val="2800"/>
              <a:buChar char="•"/>
            </a:pPr>
            <a:r>
              <a:rPr lang="en-US" sz="3600"/>
              <a:t>Make, decorate, and send a card to a missionary school or church.</a:t>
            </a:r>
            <a:endParaRPr/>
          </a:p>
          <a:p>
            <a:pPr indent="-50800" lvl="0" marL="228600" rtl="0" algn="l">
              <a:lnSpc>
                <a:spcPct val="90000"/>
              </a:lnSpc>
              <a:spcBef>
                <a:spcPts val="1000"/>
              </a:spcBef>
              <a:spcAft>
                <a:spcPts val="0"/>
              </a:spcAft>
              <a:buSzPts val="2800"/>
              <a:buNone/>
            </a:pPr>
            <a:r>
              <a:t/>
            </a:r>
            <a:endParaRPr sz="2000"/>
          </a:p>
          <a:p>
            <a:pPr indent="0" lvl="0" marL="0" rtl="0" algn="l">
              <a:lnSpc>
                <a:spcPct val="90000"/>
              </a:lnSpc>
              <a:spcBef>
                <a:spcPts val="1000"/>
              </a:spcBef>
              <a:spcAft>
                <a:spcPts val="0"/>
              </a:spcAft>
              <a:buSzPts val="2800"/>
              <a:buNone/>
            </a:pPr>
            <a:r>
              <a:t/>
            </a:r>
            <a:endParaRPr sz="2000"/>
          </a:p>
        </p:txBody>
      </p:sp>
      <p:sp>
        <p:nvSpPr>
          <p:cNvPr id="260" name="Google Shape;260;p32"/>
          <p:cNvSpPr/>
          <p:nvPr/>
        </p:nvSpPr>
        <p:spPr>
          <a:xfrm flipH="1" rot="10800000">
            <a:off x="8123333" y="-5"/>
            <a:ext cx="409252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1" name="Google Shape;261;p32"/>
          <p:cNvSpPr/>
          <p:nvPr/>
        </p:nvSpPr>
        <p:spPr>
          <a:xfrm flipH="1" rot="10800000">
            <a:off x="8123333" y="-2"/>
            <a:ext cx="4092521" cy="6400369"/>
          </a:xfrm>
          <a:prstGeom prst="rect">
            <a:avLst/>
          </a:prstGeom>
          <a:gradFill>
            <a:gsLst>
              <a:gs pos="0">
                <a:srgbClr val="1F3864">
                  <a:alpha val="0"/>
                </a:srgbClr>
              </a:gs>
              <a:gs pos="31000">
                <a:srgbClr val="1F3864">
                  <a:alpha val="0"/>
                </a:srgbClr>
              </a:gs>
              <a:gs pos="100000">
                <a:srgbClr val="1F3864">
                  <a:alpha val="25882"/>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2" name="Google Shape;262;p32"/>
          <p:cNvSpPr/>
          <p:nvPr/>
        </p:nvSpPr>
        <p:spPr>
          <a:xfrm flipH="1" rot="10800000">
            <a:off x="8123333" y="-22"/>
            <a:ext cx="4068667" cy="6400389"/>
          </a:xfrm>
          <a:prstGeom prst="rect">
            <a:avLst/>
          </a:prstGeom>
          <a:gradFill>
            <a:gsLst>
              <a:gs pos="0">
                <a:srgbClr val="4472C4">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3" name="Google Shape;263;p32"/>
          <p:cNvSpPr/>
          <p:nvPr/>
        </p:nvSpPr>
        <p:spPr>
          <a:xfrm flipH="1" rot="10800000">
            <a:off x="8123333" y="-10"/>
            <a:ext cx="3611467" cy="6857997"/>
          </a:xfrm>
          <a:prstGeom prst="rect">
            <a:avLst/>
          </a:prstGeom>
          <a:gradFill>
            <a:gsLst>
              <a:gs pos="0">
                <a:srgbClr val="4472C4">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Text, letter  Description automatically generated" id="264" name="Google Shape;264;p32"/>
          <p:cNvPicPr preferRelativeResize="0"/>
          <p:nvPr/>
        </p:nvPicPr>
        <p:blipFill rotWithShape="1">
          <a:blip r:embed="rId3">
            <a:alphaModFix/>
          </a:blip>
          <a:srcRect b="0" l="0" r="0" t="0"/>
          <a:stretch/>
        </p:blipFill>
        <p:spPr>
          <a:xfrm>
            <a:off x="7666133" y="455566"/>
            <a:ext cx="3611466" cy="5944801"/>
          </a:xfrm>
          <a:prstGeom prst="rect">
            <a:avLst/>
          </a:prstGeom>
          <a:noFill/>
          <a:ln>
            <a:noFill/>
          </a:ln>
        </p:spPr>
      </p:pic>
      <p:sp>
        <p:nvSpPr>
          <p:cNvPr id="265" name="Google Shape;265;p32"/>
          <p:cNvSpPr txBox="1"/>
          <p:nvPr/>
        </p:nvSpPr>
        <p:spPr>
          <a:xfrm>
            <a:off x="8127027" y="5780757"/>
            <a:ext cx="2574743" cy="200055"/>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700" u="sng" cap="none" strike="noStrike">
                <a:solidFill>
                  <a:schemeClr val="hlink"/>
                </a:solidFill>
                <a:latin typeface="Arial"/>
                <a:ea typeface="Arial"/>
                <a:cs typeface="Arial"/>
                <a:sym typeface="Arial"/>
                <a:hlinkClick r:id="rId4"/>
              </a:rPr>
              <a:t>This Photo</a:t>
            </a:r>
            <a:r>
              <a:rPr b="0" i="0" lang="en-US" sz="700" u="none" cap="none" strike="noStrike">
                <a:solidFill>
                  <a:srgbClr val="FFFFFF"/>
                </a:solidFill>
                <a:latin typeface="Arial"/>
                <a:ea typeface="Arial"/>
                <a:cs typeface="Arial"/>
                <a:sym typeface="Arial"/>
              </a:rPr>
              <a:t> by Unknown Author is licensed under </a:t>
            </a:r>
            <a:r>
              <a:rPr b="0" i="0" lang="en-US" sz="700" u="sng" cap="none" strike="noStrike">
                <a:solidFill>
                  <a:schemeClr val="hlink"/>
                </a:solidFill>
                <a:latin typeface="Arial"/>
                <a:ea typeface="Arial"/>
                <a:cs typeface="Arial"/>
                <a:sym typeface="Arial"/>
                <a:hlinkClick r:id="rId5"/>
              </a:rPr>
              <a:t>CC BY-ND</a:t>
            </a:r>
            <a:endParaRPr b="0" i="0" sz="700" u="none" cap="none" strike="noStrike">
              <a:solidFill>
                <a:srgbClr val="FFFFFF"/>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3"/>
          <p:cNvSpPr txBox="1"/>
          <p:nvPr>
            <p:ph type="title"/>
          </p:nvPr>
        </p:nvSpPr>
        <p:spPr>
          <a:xfrm>
            <a:off x="839788" y="-304800"/>
            <a:ext cx="3932100" cy="16002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Do two of the following:</a:t>
            </a:r>
            <a:endParaRPr/>
          </a:p>
        </p:txBody>
      </p:sp>
      <p:sp>
        <p:nvSpPr>
          <p:cNvPr id="271" name="Google Shape;271;p33"/>
          <p:cNvSpPr txBox="1"/>
          <p:nvPr>
            <p:ph idx="2" type="body"/>
          </p:nvPr>
        </p:nvSpPr>
        <p:spPr>
          <a:xfrm>
            <a:off x="839800" y="1295400"/>
            <a:ext cx="4724100" cy="5158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500"/>
              <a:t>a. Visit a post office</a:t>
            </a:r>
            <a:endParaRPr sz="2500"/>
          </a:p>
          <a:p>
            <a:pPr indent="0" lvl="0" marL="0" rtl="0" algn="l">
              <a:spcBef>
                <a:spcPts val="1000"/>
              </a:spcBef>
              <a:spcAft>
                <a:spcPts val="0"/>
              </a:spcAft>
              <a:buNone/>
            </a:pPr>
            <a:r>
              <a:rPr lang="en-US" sz="2500"/>
              <a:t>b. Invite a post office employee to come and give a presentation</a:t>
            </a:r>
            <a:endParaRPr sz="2500"/>
          </a:p>
          <a:p>
            <a:pPr indent="0" lvl="0" marL="0" rtl="0" algn="l">
              <a:spcBef>
                <a:spcPts val="1000"/>
              </a:spcBef>
              <a:spcAft>
                <a:spcPts val="0"/>
              </a:spcAft>
              <a:buNone/>
            </a:pPr>
            <a:r>
              <a:rPr lang="en-US" sz="2500"/>
              <a:t>c. Make your own post office using shoe boxes or other mailbox dividers</a:t>
            </a:r>
            <a:br>
              <a:rPr lang="en-US" sz="2500"/>
            </a:br>
            <a:r>
              <a:rPr lang="en-US" sz="3100" u="sng">
                <a:solidFill>
                  <a:schemeClr val="hlink"/>
                </a:solidFill>
                <a:hlinkClick r:id="rId3"/>
              </a:rPr>
              <a:t>https://buzzingbubs.com/articles/diy-how-to-build-a-letterbox</a:t>
            </a:r>
            <a:endParaRPr sz="2500"/>
          </a:p>
          <a:p>
            <a:pPr indent="0" lvl="0" marL="0" rtl="0" algn="l">
              <a:spcBef>
                <a:spcPts val="1000"/>
              </a:spcBef>
              <a:spcAft>
                <a:spcPts val="0"/>
              </a:spcAft>
              <a:buNone/>
            </a:pPr>
            <a:r>
              <a:rPr lang="en-US" sz="2200">
                <a:solidFill>
                  <a:srgbClr val="888888"/>
                </a:solidFill>
              </a:rPr>
              <a:t>d. Discuss what happens at a post office</a:t>
            </a:r>
            <a:endParaRPr sz="2200">
              <a:solidFill>
                <a:srgbClr val="888888"/>
              </a:solidFill>
            </a:endParaRPr>
          </a:p>
          <a:p>
            <a:pPr indent="0" lvl="0" marL="0" rtl="0" algn="l">
              <a:spcBef>
                <a:spcPts val="1000"/>
              </a:spcBef>
              <a:spcAft>
                <a:spcPts val="0"/>
              </a:spcAft>
              <a:buNone/>
            </a:pPr>
            <a:r>
              <a:rPr lang="en-US" sz="2200">
                <a:solidFill>
                  <a:srgbClr val="888888"/>
                </a:solidFill>
              </a:rPr>
              <a:t>e. Collect three antique postcards</a:t>
            </a:r>
            <a:endParaRPr sz="2200">
              <a:solidFill>
                <a:srgbClr val="888888"/>
              </a:solidFill>
            </a:endParaRPr>
          </a:p>
          <a:p>
            <a:pPr indent="0" lvl="0" marL="0" rtl="0" algn="l">
              <a:spcBef>
                <a:spcPts val="1000"/>
              </a:spcBef>
              <a:spcAft>
                <a:spcPts val="0"/>
              </a:spcAft>
              <a:buNone/>
            </a:pPr>
            <a:r>
              <a:rPr lang="en-US" sz="2200">
                <a:solidFill>
                  <a:srgbClr val="888888"/>
                </a:solidFill>
              </a:rPr>
              <a:t>f. Your choice </a:t>
            </a:r>
            <a:endParaRPr sz="2200">
              <a:solidFill>
                <a:srgbClr val="888888"/>
              </a:solidFill>
            </a:endParaRPr>
          </a:p>
          <a:p>
            <a:pPr indent="0" lvl="0" marL="0" rtl="0" algn="l">
              <a:spcBef>
                <a:spcPts val="1000"/>
              </a:spcBef>
              <a:spcAft>
                <a:spcPts val="0"/>
              </a:spcAft>
              <a:buNone/>
            </a:pPr>
            <a:r>
              <a:t/>
            </a:r>
            <a:endParaRPr sz="2200"/>
          </a:p>
          <a:p>
            <a:pPr indent="0" lvl="0" marL="0" rtl="0" algn="l">
              <a:spcBef>
                <a:spcPts val="1000"/>
              </a:spcBef>
              <a:spcAft>
                <a:spcPts val="0"/>
              </a:spcAft>
              <a:buNone/>
            </a:pPr>
            <a:r>
              <a:t/>
            </a:r>
            <a:endParaRPr sz="2200"/>
          </a:p>
        </p:txBody>
      </p:sp>
      <p:pic>
        <p:nvPicPr>
          <p:cNvPr descr="A hand holding a red box  Description automatically generated with low confidence" id="272" name="Google Shape;272;p33"/>
          <p:cNvPicPr preferRelativeResize="0"/>
          <p:nvPr/>
        </p:nvPicPr>
        <p:blipFill rotWithShape="1">
          <a:blip r:embed="rId4">
            <a:alphaModFix/>
          </a:blip>
          <a:srcRect b="0" l="0" r="0" t="0"/>
          <a:stretch/>
        </p:blipFill>
        <p:spPr>
          <a:xfrm>
            <a:off x="5881425" y="4063274"/>
            <a:ext cx="5536350" cy="2553375"/>
          </a:xfrm>
          <a:prstGeom prst="rect">
            <a:avLst/>
          </a:prstGeom>
          <a:noFill/>
          <a:ln>
            <a:noFill/>
          </a:ln>
        </p:spPr>
      </p:pic>
      <p:pic>
        <p:nvPicPr>
          <p:cNvPr id="273" name="Google Shape;273;p33"/>
          <p:cNvPicPr preferRelativeResize="0"/>
          <p:nvPr/>
        </p:nvPicPr>
        <p:blipFill>
          <a:blip r:embed="rId5">
            <a:alphaModFix/>
          </a:blip>
          <a:stretch>
            <a:fillRect/>
          </a:stretch>
        </p:blipFill>
        <p:spPr>
          <a:xfrm>
            <a:off x="8630888" y="2199913"/>
            <a:ext cx="2762250" cy="1657350"/>
          </a:xfrm>
          <a:prstGeom prst="rect">
            <a:avLst/>
          </a:prstGeom>
          <a:noFill/>
          <a:ln>
            <a:noFill/>
          </a:ln>
        </p:spPr>
      </p:pic>
      <p:pic>
        <p:nvPicPr>
          <p:cNvPr id="274" name="Google Shape;274;p33"/>
          <p:cNvPicPr preferRelativeResize="0"/>
          <p:nvPr/>
        </p:nvPicPr>
        <p:blipFill>
          <a:blip r:embed="rId6">
            <a:alphaModFix/>
          </a:blip>
          <a:stretch>
            <a:fillRect/>
          </a:stretch>
        </p:blipFill>
        <p:spPr>
          <a:xfrm>
            <a:off x="5716252" y="152400"/>
            <a:ext cx="2762250" cy="1841510"/>
          </a:xfrm>
          <a:prstGeom prst="rect">
            <a:avLst/>
          </a:prstGeom>
          <a:noFill/>
          <a:ln>
            <a:noFill/>
          </a:ln>
        </p:spPr>
      </p:pic>
      <p:pic>
        <p:nvPicPr>
          <p:cNvPr id="275" name="Google Shape;275;p33"/>
          <p:cNvPicPr preferRelativeResize="0"/>
          <p:nvPr/>
        </p:nvPicPr>
        <p:blipFill>
          <a:blip r:embed="rId7">
            <a:alphaModFix/>
          </a:blip>
          <a:stretch>
            <a:fillRect/>
          </a:stretch>
        </p:blipFill>
        <p:spPr>
          <a:xfrm>
            <a:off x="5921000" y="2146310"/>
            <a:ext cx="2352748" cy="1764561"/>
          </a:xfrm>
          <a:prstGeom prst="rect">
            <a:avLst/>
          </a:prstGeom>
          <a:noFill/>
          <a:ln>
            <a:noFill/>
          </a:ln>
        </p:spPr>
      </p:pic>
      <p:pic>
        <p:nvPicPr>
          <p:cNvPr id="276" name="Google Shape;276;p33"/>
          <p:cNvPicPr preferRelativeResize="0"/>
          <p:nvPr/>
        </p:nvPicPr>
        <p:blipFill rotWithShape="1">
          <a:blip r:embed="rId8">
            <a:alphaModFix/>
          </a:blip>
          <a:srcRect b="30216" l="26400" r="0" t="1880"/>
          <a:stretch/>
        </p:blipFill>
        <p:spPr>
          <a:xfrm>
            <a:off x="8719050" y="229350"/>
            <a:ext cx="2585946" cy="1764574"/>
          </a:xfrm>
          <a:prstGeom prst="rect">
            <a:avLst/>
          </a:prstGeom>
          <a:noFill/>
          <a:ln>
            <a:noFill/>
          </a:ln>
        </p:spPr>
      </p:pic>
      <p:cxnSp>
        <p:nvCxnSpPr>
          <p:cNvPr id="277" name="Google Shape;277;p33"/>
          <p:cNvCxnSpPr>
            <a:endCxn id="274" idx="1"/>
          </p:cNvCxnSpPr>
          <p:nvPr/>
        </p:nvCxnSpPr>
        <p:spPr>
          <a:xfrm flipH="1" rot="10800000">
            <a:off x="3791152" y="1073155"/>
            <a:ext cx="1925100" cy="392700"/>
          </a:xfrm>
          <a:prstGeom prst="straightConnector1">
            <a:avLst/>
          </a:prstGeom>
          <a:noFill/>
          <a:ln cap="flat" cmpd="sng" w="9525">
            <a:solidFill>
              <a:schemeClr val="dk2"/>
            </a:solidFill>
            <a:prstDash val="solid"/>
            <a:round/>
            <a:headEnd len="med" w="med" type="none"/>
            <a:tailEnd len="med" w="med" type="triangle"/>
          </a:ln>
        </p:spPr>
      </p:cxnSp>
      <p:cxnSp>
        <p:nvCxnSpPr>
          <p:cNvPr id="278" name="Google Shape;278;p33"/>
          <p:cNvCxnSpPr>
            <a:endCxn id="275" idx="1"/>
          </p:cNvCxnSpPr>
          <p:nvPr/>
        </p:nvCxnSpPr>
        <p:spPr>
          <a:xfrm>
            <a:off x="4734800" y="2139991"/>
            <a:ext cx="1186200" cy="888600"/>
          </a:xfrm>
          <a:prstGeom prst="straightConnector1">
            <a:avLst/>
          </a:prstGeom>
          <a:noFill/>
          <a:ln cap="flat" cmpd="sng" w="9525">
            <a:solidFill>
              <a:schemeClr val="dk2"/>
            </a:solidFill>
            <a:prstDash val="solid"/>
            <a:round/>
            <a:headEnd len="med" w="med" type="none"/>
            <a:tailEnd len="med" w="med" type="triangle"/>
          </a:ln>
        </p:spPr>
      </p:cxnSp>
      <p:cxnSp>
        <p:nvCxnSpPr>
          <p:cNvPr id="279" name="Google Shape;279;p33"/>
          <p:cNvCxnSpPr/>
          <p:nvPr/>
        </p:nvCxnSpPr>
        <p:spPr>
          <a:xfrm flipH="1" rot="10800000">
            <a:off x="2780275" y="4734925"/>
            <a:ext cx="2898300" cy="168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4"/>
          <p:cNvSpPr txBox="1"/>
          <p:nvPr>
            <p:ph type="title"/>
          </p:nvPr>
        </p:nvSpPr>
        <p:spPr>
          <a:xfrm>
            <a:off x="839788" y="-304800"/>
            <a:ext cx="3932100" cy="16002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Do two of the following:</a:t>
            </a:r>
            <a:endParaRPr/>
          </a:p>
        </p:txBody>
      </p:sp>
      <p:sp>
        <p:nvSpPr>
          <p:cNvPr id="285" name="Google Shape;285;p34"/>
          <p:cNvSpPr txBox="1"/>
          <p:nvPr>
            <p:ph idx="2" type="body"/>
          </p:nvPr>
        </p:nvSpPr>
        <p:spPr>
          <a:xfrm>
            <a:off x="839800" y="1295400"/>
            <a:ext cx="4724100" cy="5158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200">
                <a:solidFill>
                  <a:srgbClr val="888888"/>
                </a:solidFill>
              </a:rPr>
              <a:t>a. Visit a post office</a:t>
            </a:r>
            <a:endParaRPr sz="2200">
              <a:solidFill>
                <a:srgbClr val="888888"/>
              </a:solidFill>
            </a:endParaRPr>
          </a:p>
          <a:p>
            <a:pPr indent="0" lvl="0" marL="0" rtl="0" algn="l">
              <a:spcBef>
                <a:spcPts val="1000"/>
              </a:spcBef>
              <a:spcAft>
                <a:spcPts val="0"/>
              </a:spcAft>
              <a:buNone/>
            </a:pPr>
            <a:r>
              <a:rPr lang="en-US" sz="2200">
                <a:solidFill>
                  <a:srgbClr val="888888"/>
                </a:solidFill>
              </a:rPr>
              <a:t>b. Invite a post office employee to come and give a presentation</a:t>
            </a:r>
            <a:endParaRPr sz="2200">
              <a:solidFill>
                <a:srgbClr val="888888"/>
              </a:solidFill>
            </a:endParaRPr>
          </a:p>
          <a:p>
            <a:pPr indent="0" lvl="0" marL="0" rtl="0" algn="l">
              <a:spcBef>
                <a:spcPts val="1000"/>
              </a:spcBef>
              <a:spcAft>
                <a:spcPts val="0"/>
              </a:spcAft>
              <a:buNone/>
            </a:pPr>
            <a:r>
              <a:rPr lang="en-US" sz="2200">
                <a:solidFill>
                  <a:srgbClr val="888888"/>
                </a:solidFill>
              </a:rPr>
              <a:t>c. Make your own post office using shoe boxes or other mailbox dividers</a:t>
            </a:r>
            <a:endParaRPr sz="2500"/>
          </a:p>
          <a:p>
            <a:pPr indent="0" lvl="0" marL="0" rtl="0" algn="l">
              <a:spcBef>
                <a:spcPts val="1000"/>
              </a:spcBef>
              <a:spcAft>
                <a:spcPts val="0"/>
              </a:spcAft>
              <a:buNone/>
            </a:pPr>
            <a:r>
              <a:rPr lang="en-US" sz="2500"/>
              <a:t>d. Discuss what happens at a post office</a:t>
            </a:r>
            <a:endParaRPr sz="2500"/>
          </a:p>
          <a:p>
            <a:pPr indent="0" lvl="0" marL="0" rtl="0" algn="l">
              <a:spcBef>
                <a:spcPts val="1000"/>
              </a:spcBef>
              <a:spcAft>
                <a:spcPts val="0"/>
              </a:spcAft>
              <a:buNone/>
            </a:pPr>
            <a:r>
              <a:rPr lang="en-US" sz="2500"/>
              <a:t>e. Collect three antique postcards</a:t>
            </a:r>
            <a:endParaRPr sz="2500"/>
          </a:p>
          <a:p>
            <a:pPr indent="0" lvl="0" marL="0" rtl="0" algn="l">
              <a:spcBef>
                <a:spcPts val="1000"/>
              </a:spcBef>
              <a:spcAft>
                <a:spcPts val="0"/>
              </a:spcAft>
              <a:buNone/>
            </a:pPr>
            <a:r>
              <a:rPr lang="en-US" sz="2200">
                <a:solidFill>
                  <a:srgbClr val="888888"/>
                </a:solidFill>
              </a:rPr>
              <a:t>f. Your choice </a:t>
            </a:r>
            <a:endParaRPr sz="2200">
              <a:solidFill>
                <a:srgbClr val="888888"/>
              </a:solidFill>
            </a:endParaRPr>
          </a:p>
          <a:p>
            <a:pPr indent="0" lvl="0" marL="0" rtl="0" algn="l">
              <a:spcBef>
                <a:spcPts val="1000"/>
              </a:spcBef>
              <a:spcAft>
                <a:spcPts val="0"/>
              </a:spcAft>
              <a:buNone/>
            </a:pPr>
            <a:r>
              <a:t/>
            </a:r>
            <a:endParaRPr sz="2200"/>
          </a:p>
          <a:p>
            <a:pPr indent="0" lvl="0" marL="0" rtl="0" algn="l">
              <a:spcBef>
                <a:spcPts val="1000"/>
              </a:spcBef>
              <a:spcAft>
                <a:spcPts val="0"/>
              </a:spcAft>
              <a:buNone/>
            </a:pPr>
            <a:r>
              <a:t/>
            </a:r>
            <a:endParaRPr sz="2200"/>
          </a:p>
        </p:txBody>
      </p:sp>
      <p:pic>
        <p:nvPicPr>
          <p:cNvPr descr="Text  Description automatically generated with low confidence" id="286" name="Google Shape;286;p34"/>
          <p:cNvPicPr preferRelativeResize="0"/>
          <p:nvPr/>
        </p:nvPicPr>
        <p:blipFill rotWithShape="1">
          <a:blip r:embed="rId3">
            <a:alphaModFix/>
          </a:blip>
          <a:srcRect b="0" l="0" r="0" t="0"/>
          <a:stretch/>
        </p:blipFill>
        <p:spPr>
          <a:xfrm>
            <a:off x="8113558" y="1041400"/>
            <a:ext cx="3706366" cy="5563896"/>
          </a:xfrm>
          <a:prstGeom prst="rect">
            <a:avLst/>
          </a:prstGeom>
          <a:noFill/>
          <a:ln>
            <a:noFill/>
          </a:ln>
        </p:spPr>
      </p:pic>
      <p:pic>
        <p:nvPicPr>
          <p:cNvPr descr="A picture containing text, painting  Description automatically generated" id="287" name="Google Shape;287;p34"/>
          <p:cNvPicPr preferRelativeResize="0"/>
          <p:nvPr/>
        </p:nvPicPr>
        <p:blipFill rotWithShape="1">
          <a:blip r:embed="rId4">
            <a:alphaModFix/>
          </a:blip>
          <a:srcRect b="0" l="0" r="0" t="0"/>
          <a:stretch/>
        </p:blipFill>
        <p:spPr>
          <a:xfrm>
            <a:off x="5647924" y="182151"/>
            <a:ext cx="4351323" cy="29182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5"/>
          <p:cNvSpPr txBox="1"/>
          <p:nvPr>
            <p:ph type="title"/>
          </p:nvPr>
        </p:nvSpPr>
        <p:spPr>
          <a:xfrm>
            <a:off x="839788" y="-304800"/>
            <a:ext cx="3932100" cy="16002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Do two of the following:</a:t>
            </a:r>
            <a:endParaRPr/>
          </a:p>
        </p:txBody>
      </p:sp>
      <p:sp>
        <p:nvSpPr>
          <p:cNvPr id="293" name="Google Shape;293;p35"/>
          <p:cNvSpPr txBox="1"/>
          <p:nvPr>
            <p:ph idx="2" type="body"/>
          </p:nvPr>
        </p:nvSpPr>
        <p:spPr>
          <a:xfrm>
            <a:off x="839800" y="1295400"/>
            <a:ext cx="4724100" cy="5158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200">
                <a:solidFill>
                  <a:srgbClr val="888888"/>
                </a:solidFill>
              </a:rPr>
              <a:t>a. Visit a post office</a:t>
            </a:r>
            <a:endParaRPr sz="2200">
              <a:solidFill>
                <a:srgbClr val="888888"/>
              </a:solidFill>
            </a:endParaRPr>
          </a:p>
          <a:p>
            <a:pPr indent="0" lvl="0" marL="0" rtl="0" algn="l">
              <a:spcBef>
                <a:spcPts val="1000"/>
              </a:spcBef>
              <a:spcAft>
                <a:spcPts val="0"/>
              </a:spcAft>
              <a:buNone/>
            </a:pPr>
            <a:r>
              <a:rPr lang="en-US" sz="2200">
                <a:solidFill>
                  <a:srgbClr val="888888"/>
                </a:solidFill>
              </a:rPr>
              <a:t>b. Invite a post office employee to come and give a presentation</a:t>
            </a:r>
            <a:endParaRPr sz="2200">
              <a:solidFill>
                <a:srgbClr val="888888"/>
              </a:solidFill>
            </a:endParaRPr>
          </a:p>
          <a:p>
            <a:pPr indent="0" lvl="0" marL="0" rtl="0" algn="l">
              <a:spcBef>
                <a:spcPts val="1000"/>
              </a:spcBef>
              <a:spcAft>
                <a:spcPts val="0"/>
              </a:spcAft>
              <a:buNone/>
            </a:pPr>
            <a:r>
              <a:rPr lang="en-US" sz="2200">
                <a:solidFill>
                  <a:srgbClr val="888888"/>
                </a:solidFill>
              </a:rPr>
              <a:t>c. Make your own post office using shoe boxes or other mailbox dividers</a:t>
            </a:r>
            <a:endParaRPr sz="2500"/>
          </a:p>
          <a:p>
            <a:pPr indent="0" lvl="0" marL="0" rtl="0" algn="l">
              <a:spcBef>
                <a:spcPts val="1000"/>
              </a:spcBef>
              <a:spcAft>
                <a:spcPts val="0"/>
              </a:spcAft>
              <a:buNone/>
            </a:pPr>
            <a:r>
              <a:rPr lang="en-US" sz="2200">
                <a:solidFill>
                  <a:srgbClr val="888888"/>
                </a:solidFill>
              </a:rPr>
              <a:t>d. Discuss what happens at a post office</a:t>
            </a:r>
            <a:endParaRPr sz="2200">
              <a:solidFill>
                <a:srgbClr val="888888"/>
              </a:solidFill>
            </a:endParaRPr>
          </a:p>
          <a:p>
            <a:pPr indent="0" lvl="0" marL="0" rtl="0" algn="l">
              <a:spcBef>
                <a:spcPts val="1000"/>
              </a:spcBef>
              <a:spcAft>
                <a:spcPts val="0"/>
              </a:spcAft>
              <a:buNone/>
            </a:pPr>
            <a:r>
              <a:rPr lang="en-US" sz="2200">
                <a:solidFill>
                  <a:srgbClr val="888888"/>
                </a:solidFill>
              </a:rPr>
              <a:t>e. Collect three antique postcards</a:t>
            </a:r>
            <a:endParaRPr sz="2200">
              <a:solidFill>
                <a:srgbClr val="888888"/>
              </a:solidFill>
            </a:endParaRPr>
          </a:p>
          <a:p>
            <a:pPr indent="0" lvl="0" marL="0" rtl="0" algn="l">
              <a:spcBef>
                <a:spcPts val="1000"/>
              </a:spcBef>
              <a:spcAft>
                <a:spcPts val="0"/>
              </a:spcAft>
              <a:buNone/>
            </a:pPr>
            <a:r>
              <a:rPr lang="en-US" sz="2500"/>
              <a:t>f. Your choice </a:t>
            </a:r>
            <a:endParaRPr sz="2500"/>
          </a:p>
          <a:p>
            <a:pPr indent="0" lvl="0" marL="0" rtl="0" algn="l">
              <a:spcBef>
                <a:spcPts val="1000"/>
              </a:spcBef>
              <a:spcAft>
                <a:spcPts val="0"/>
              </a:spcAft>
              <a:buNone/>
            </a:pPr>
            <a:r>
              <a:t/>
            </a:r>
            <a:endParaRPr sz="2200"/>
          </a:p>
          <a:p>
            <a:pPr indent="0" lvl="0" marL="0" rtl="0" algn="l">
              <a:spcBef>
                <a:spcPts val="1000"/>
              </a:spcBef>
              <a:spcAft>
                <a:spcPts val="0"/>
              </a:spcAft>
              <a:buNone/>
            </a:pPr>
            <a:r>
              <a:t/>
            </a:r>
            <a:endParaRPr sz="2200"/>
          </a:p>
        </p:txBody>
      </p:sp>
      <p:sp>
        <p:nvSpPr>
          <p:cNvPr id="294" name="Google Shape;294;p35"/>
          <p:cNvSpPr txBox="1"/>
          <p:nvPr/>
        </p:nvSpPr>
        <p:spPr>
          <a:xfrm>
            <a:off x="5931250" y="1701850"/>
            <a:ext cx="5880600" cy="49872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chemeClr val="lt1"/>
                </a:solidFill>
                <a:latin typeface="Calibri"/>
                <a:ea typeface="Calibri"/>
                <a:cs typeface="Calibri"/>
                <a:sym typeface="Calibri"/>
              </a:rPr>
              <a:t>Ideas:  Write a postcard to a neighbour or family member to share your favourite Bible verse.</a:t>
            </a:r>
            <a:endParaRPr sz="24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2400">
                <a:solidFill>
                  <a:schemeClr val="lt1"/>
                </a:solidFill>
                <a:latin typeface="Calibri"/>
                <a:ea typeface="Calibri"/>
                <a:cs typeface="Calibri"/>
                <a:sym typeface="Calibri"/>
              </a:rPr>
              <a:t>Send a postcard to school to thank your teacher.  Note how long it takes to reach them.</a:t>
            </a:r>
            <a:endParaRPr sz="24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a:p>
            <a:pPr indent="0" lvl="0" marL="0" rtl="0" algn="l">
              <a:spcBef>
                <a:spcPts val="0"/>
              </a:spcBef>
              <a:spcAft>
                <a:spcPts val="0"/>
              </a:spcAft>
              <a:buNone/>
            </a:pPr>
            <a:r>
              <a:rPr lang="en-US" sz="2400">
                <a:solidFill>
                  <a:schemeClr val="lt1"/>
                </a:solidFill>
                <a:latin typeface="Calibri"/>
                <a:ea typeface="Calibri"/>
                <a:cs typeface="Calibri"/>
                <a:sym typeface="Calibri"/>
              </a:rPr>
              <a:t>Ask your parents if there is someone they know in another part of the world that you could start corresponding with using postcards (a family member is ideal as they are known and safe to correspond with)?  </a:t>
            </a:r>
            <a:endParaRPr sz="2400">
              <a:solidFill>
                <a:schemeClr val="lt1"/>
              </a:solidFill>
              <a:latin typeface="Calibri"/>
              <a:ea typeface="Calibri"/>
              <a:cs typeface="Calibri"/>
              <a:sym typeface="Calibri"/>
            </a:endParaRPr>
          </a:p>
        </p:txBody>
      </p:sp>
      <p:pic>
        <p:nvPicPr>
          <p:cNvPr id="295" name="Google Shape;295;p35"/>
          <p:cNvPicPr preferRelativeResize="0"/>
          <p:nvPr/>
        </p:nvPicPr>
        <p:blipFill>
          <a:blip r:embed="rId3">
            <a:alphaModFix/>
          </a:blip>
          <a:stretch>
            <a:fillRect/>
          </a:stretch>
        </p:blipFill>
        <p:spPr>
          <a:xfrm>
            <a:off x="2161500" y="2561225"/>
            <a:ext cx="4077725" cy="4077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299" name="Shape 299"/>
        <p:cNvGrpSpPr/>
        <p:nvPr/>
      </p:nvGrpSpPr>
      <p:grpSpPr>
        <a:xfrm>
          <a:off x="0" y="0"/>
          <a:ext cx="0" cy="0"/>
          <a:chOff x="0" y="0"/>
          <a:chExt cx="0" cy="0"/>
        </a:xfrm>
      </p:grpSpPr>
      <p:sp>
        <p:nvSpPr>
          <p:cNvPr id="300" name="Google Shape;300;p36"/>
          <p:cNvSpPr txBox="1"/>
          <p:nvPr>
            <p:ph type="ctrTitle"/>
          </p:nvPr>
        </p:nvSpPr>
        <p:spPr>
          <a:xfrm>
            <a:off x="5021821" y="4004732"/>
            <a:ext cx="6465300" cy="13242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r>
              <a:rPr b="1" lang="en-US" sz="4800"/>
              <a:t>We hope you enjoyed </a:t>
            </a:r>
            <a:br>
              <a:rPr b="1" lang="en-US" sz="4800"/>
            </a:br>
            <a:r>
              <a:rPr b="1" lang="en-US" sz="4800"/>
              <a:t>the Presentation!</a:t>
            </a:r>
            <a:endParaRPr/>
          </a:p>
        </p:txBody>
      </p:sp>
      <p:sp>
        <p:nvSpPr>
          <p:cNvPr id="301" name="Google Shape;301;p36"/>
          <p:cNvSpPr txBox="1"/>
          <p:nvPr>
            <p:ph idx="1" type="subTitle"/>
          </p:nvPr>
        </p:nvSpPr>
        <p:spPr>
          <a:xfrm>
            <a:off x="5021821" y="5550568"/>
            <a:ext cx="6465300" cy="6027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BFBFBF"/>
              </a:buClr>
              <a:buSzPct val="100000"/>
              <a:buNone/>
            </a:pPr>
            <a:r>
              <a:rPr lang="en-US" sz="2000">
                <a:solidFill>
                  <a:srgbClr val="BFBFBF"/>
                </a:solidFill>
              </a:rPr>
              <a:t>J.J. Martinez Jr.</a:t>
            </a:r>
            <a:endParaRPr/>
          </a:p>
          <a:p>
            <a:pPr indent="0" lvl="0" marL="0" rtl="0" algn="l">
              <a:lnSpc>
                <a:spcPct val="90000"/>
              </a:lnSpc>
              <a:spcBef>
                <a:spcPts val="1000"/>
              </a:spcBef>
              <a:spcAft>
                <a:spcPts val="0"/>
              </a:spcAft>
              <a:buClr>
                <a:schemeClr val="lt1"/>
              </a:buClr>
              <a:buSzPct val="100000"/>
              <a:buNone/>
            </a:pPr>
            <a:r>
              <a:t/>
            </a:r>
            <a:endParaRPr sz="2000">
              <a:solidFill>
                <a:srgbClr val="BFBFBF"/>
              </a:solidFill>
            </a:endParaRPr>
          </a:p>
        </p:txBody>
      </p:sp>
      <p:sp>
        <p:nvSpPr>
          <p:cNvPr id="302" name="Google Shape;302;p36"/>
          <p:cNvSpPr/>
          <p:nvPr/>
        </p:nvSpPr>
        <p:spPr>
          <a:xfrm>
            <a:off x="317634" y="321733"/>
            <a:ext cx="4129200" cy="6060000"/>
          </a:xfrm>
          <a:prstGeom prst="rect">
            <a:avLst/>
          </a:prstGeom>
          <a:solidFill>
            <a:srgbClr val="FFFFFF"/>
          </a:solidFill>
          <a:ln cap="sq" cmpd="thinThick" w="1270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Postcards Award Requirements" id="303" name="Google Shape;303;p36"/>
          <p:cNvPicPr preferRelativeResize="0"/>
          <p:nvPr/>
        </p:nvPicPr>
        <p:blipFill rotWithShape="1">
          <a:blip r:embed="rId3">
            <a:alphaModFix/>
          </a:blip>
          <a:srcRect b="0" l="0" r="0" t="0"/>
          <a:stretch/>
        </p:blipFill>
        <p:spPr>
          <a:xfrm>
            <a:off x="639366" y="1106456"/>
            <a:ext cx="3483526" cy="4493748"/>
          </a:xfrm>
          <a:prstGeom prst="rect">
            <a:avLst/>
          </a:prstGeom>
          <a:noFill/>
          <a:ln>
            <a:noFill/>
          </a:ln>
        </p:spPr>
      </p:pic>
      <p:sp>
        <p:nvSpPr>
          <p:cNvPr id="304" name="Google Shape;304;p36"/>
          <p:cNvSpPr/>
          <p:nvPr/>
        </p:nvSpPr>
        <p:spPr>
          <a:xfrm>
            <a:off x="4811469" y="321733"/>
            <a:ext cx="3375600" cy="3259800"/>
          </a:xfrm>
          <a:prstGeom prst="rect">
            <a:avLst/>
          </a:prstGeom>
          <a:solidFill>
            <a:srgbClr val="FFFFFF"/>
          </a:solidFill>
          <a:ln cap="sq" cmpd="thinThick" w="1270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Logo  Description automatically generated" id="305" name="Google Shape;305;p36"/>
          <p:cNvPicPr preferRelativeResize="0"/>
          <p:nvPr/>
        </p:nvPicPr>
        <p:blipFill rotWithShape="1">
          <a:blip r:embed="rId4">
            <a:alphaModFix/>
          </a:blip>
          <a:srcRect b="0" l="0" r="0" t="0"/>
          <a:stretch/>
        </p:blipFill>
        <p:spPr>
          <a:xfrm>
            <a:off x="5090338" y="698232"/>
            <a:ext cx="2804298" cy="2500317"/>
          </a:xfrm>
          <a:prstGeom prst="rect">
            <a:avLst/>
          </a:prstGeom>
          <a:noFill/>
          <a:ln>
            <a:noFill/>
          </a:ln>
        </p:spPr>
      </p:pic>
      <p:sp>
        <p:nvSpPr>
          <p:cNvPr id="306" name="Google Shape;306;p36"/>
          <p:cNvSpPr/>
          <p:nvPr/>
        </p:nvSpPr>
        <p:spPr>
          <a:xfrm>
            <a:off x="8508682" y="321733"/>
            <a:ext cx="3375600" cy="3259800"/>
          </a:xfrm>
          <a:prstGeom prst="rect">
            <a:avLst/>
          </a:prstGeom>
          <a:solidFill>
            <a:srgbClr val="FFFFFF"/>
          </a:solidFill>
          <a:ln cap="sq" cmpd="thinThick" w="1270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Logo  Description automatically generated" id="307" name="Google Shape;307;p36"/>
          <p:cNvPicPr preferRelativeResize="0"/>
          <p:nvPr/>
        </p:nvPicPr>
        <p:blipFill rotWithShape="1">
          <a:blip r:embed="rId5">
            <a:alphaModFix/>
          </a:blip>
          <a:srcRect b="0" l="0" r="0" t="0"/>
          <a:stretch/>
        </p:blipFill>
        <p:spPr>
          <a:xfrm>
            <a:off x="9127430" y="698232"/>
            <a:ext cx="2137982" cy="2639484"/>
          </a:xfrm>
          <a:prstGeom prst="rect">
            <a:avLst/>
          </a:prstGeom>
          <a:noFill/>
          <a:ln>
            <a:noFill/>
          </a:ln>
        </p:spPr>
      </p:pic>
      <p:cxnSp>
        <p:nvCxnSpPr>
          <p:cNvPr id="308" name="Google Shape;308;p36"/>
          <p:cNvCxnSpPr/>
          <p:nvPr/>
        </p:nvCxnSpPr>
        <p:spPr>
          <a:xfrm>
            <a:off x="5138287" y="5443086"/>
            <a:ext cx="6400800" cy="0"/>
          </a:xfrm>
          <a:prstGeom prst="straightConnector1">
            <a:avLst/>
          </a:prstGeom>
          <a:noFill/>
          <a:ln cap="flat" cmpd="sng" w="22225">
            <a:solidFill>
              <a:srgbClr val="A5A5A5"/>
            </a:solidFill>
            <a:prstDash val="solid"/>
            <a:miter lim="800000"/>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 name="Shape 112"/>
        <p:cNvGrpSpPr/>
        <p:nvPr/>
      </p:nvGrpSpPr>
      <p:grpSpPr>
        <a:xfrm>
          <a:off x="0" y="0"/>
          <a:ext cx="0" cy="0"/>
          <a:chOff x="0" y="0"/>
          <a:chExt cx="0" cy="0"/>
        </a:xfrm>
      </p:grpSpPr>
      <p:sp>
        <p:nvSpPr>
          <p:cNvPr id="113" name="Google Shape;113;p1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4" name="Google Shape;114;p15"/>
          <p:cNvSpPr txBox="1"/>
          <p:nvPr>
            <p:ph type="title"/>
          </p:nvPr>
        </p:nvSpPr>
        <p:spPr>
          <a:xfrm>
            <a:off x="643467" y="321734"/>
            <a:ext cx="10905000" cy="1135800"/>
          </a:xfrm>
          <a:prstGeom prst="rect">
            <a:avLst/>
          </a:prstGeom>
          <a:solidFill>
            <a:srgbClr val="FBE4D4"/>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latin typeface="Calibri"/>
                <a:ea typeface="Calibri"/>
                <a:cs typeface="Calibri"/>
                <a:sym typeface="Calibri"/>
              </a:rPr>
              <a:t>1 A. </a:t>
            </a:r>
            <a:r>
              <a:rPr lang="en-US">
                <a:solidFill>
                  <a:schemeClr val="dk1"/>
                </a:solidFill>
              </a:rPr>
              <a:t>Types of postcards</a:t>
            </a:r>
            <a:endParaRPr/>
          </a:p>
        </p:txBody>
      </p:sp>
      <p:sp>
        <p:nvSpPr>
          <p:cNvPr id="115" name="Google Shape;115;p15"/>
          <p:cNvSpPr txBox="1"/>
          <p:nvPr>
            <p:ph idx="1" type="body"/>
          </p:nvPr>
        </p:nvSpPr>
        <p:spPr>
          <a:xfrm>
            <a:off x="643468" y="1782981"/>
            <a:ext cx="10750200" cy="43941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1000"/>
              </a:spcBef>
              <a:spcAft>
                <a:spcPts val="0"/>
              </a:spcAft>
              <a:buClr>
                <a:schemeClr val="dk1"/>
              </a:buClr>
              <a:buSzPts val="2800"/>
              <a:buChar char="•"/>
            </a:pPr>
            <a:r>
              <a:rPr lang="en-US"/>
              <a:t>Sometimes postcards are:</a:t>
            </a:r>
            <a:endParaRPr/>
          </a:p>
          <a:p>
            <a:pPr indent="-304800" lvl="1" marL="685800" rtl="0" algn="l">
              <a:lnSpc>
                <a:spcPct val="90000"/>
              </a:lnSpc>
              <a:spcBef>
                <a:spcPts val="1000"/>
              </a:spcBef>
              <a:spcAft>
                <a:spcPts val="0"/>
              </a:spcAft>
              <a:buClr>
                <a:schemeClr val="dk1"/>
              </a:buClr>
              <a:buSzPts val="3000"/>
              <a:buChar char="•"/>
            </a:pPr>
            <a:r>
              <a:rPr lang="en-US" sz="2600">
                <a:latin typeface="Calibri"/>
                <a:ea typeface="Calibri"/>
                <a:cs typeface="Calibri"/>
                <a:sym typeface="Calibri"/>
              </a:rPr>
              <a:t>wooden postcards</a:t>
            </a:r>
            <a:endParaRPr sz="2600"/>
          </a:p>
          <a:p>
            <a:pPr indent="-304800" lvl="1" marL="685800" rtl="0" algn="l">
              <a:lnSpc>
                <a:spcPct val="90000"/>
              </a:lnSpc>
              <a:spcBef>
                <a:spcPts val="1000"/>
              </a:spcBef>
              <a:spcAft>
                <a:spcPts val="0"/>
              </a:spcAft>
              <a:buClr>
                <a:schemeClr val="dk1"/>
              </a:buClr>
              <a:buSzPts val="3000"/>
              <a:buChar char="•"/>
            </a:pPr>
            <a:r>
              <a:rPr lang="en-US" sz="2600">
                <a:latin typeface="Calibri"/>
                <a:ea typeface="Calibri"/>
                <a:cs typeface="Calibri"/>
                <a:sym typeface="Calibri"/>
              </a:rPr>
              <a:t>copper postcards</a:t>
            </a:r>
            <a:endParaRPr sz="2600"/>
          </a:p>
          <a:p>
            <a:pPr indent="-292100" lvl="1" marL="685800" rtl="0" algn="l">
              <a:lnSpc>
                <a:spcPct val="90000"/>
              </a:lnSpc>
              <a:spcBef>
                <a:spcPts val="1000"/>
              </a:spcBef>
              <a:spcAft>
                <a:spcPts val="0"/>
              </a:spcAft>
              <a:buClr>
                <a:schemeClr val="dk1"/>
              </a:buClr>
              <a:buSzPts val="2800"/>
              <a:buChar char="•"/>
            </a:pPr>
            <a:r>
              <a:rPr lang="en-US" sz="2600">
                <a:latin typeface="Calibri"/>
                <a:ea typeface="Calibri"/>
                <a:cs typeface="Calibri"/>
                <a:sym typeface="Calibri"/>
              </a:rPr>
              <a:t> coconut "postcards" from tropical </a:t>
            </a:r>
            <a:br>
              <a:rPr lang="en-US" sz="2600">
                <a:latin typeface="Calibri"/>
                <a:ea typeface="Calibri"/>
                <a:cs typeface="Calibri"/>
                <a:sym typeface="Calibri"/>
              </a:rPr>
            </a:br>
            <a:r>
              <a:rPr lang="en-US" sz="2600">
                <a:latin typeface="Calibri"/>
                <a:ea typeface="Calibri"/>
                <a:cs typeface="Calibri"/>
                <a:sym typeface="Calibri"/>
              </a:rPr>
              <a:t>islands.</a:t>
            </a:r>
            <a:r>
              <a:rPr lang="en-US">
                <a:latin typeface="Calibri"/>
                <a:ea typeface="Calibri"/>
                <a:cs typeface="Calibri"/>
                <a:sym typeface="Calibri"/>
              </a:rPr>
              <a:t> </a:t>
            </a:r>
            <a:r>
              <a:rPr lang="en-US" sz="1400"/>
              <a:t>(https://en.wikipedia.org/wiki/Postcard)</a:t>
            </a:r>
            <a:endParaRPr sz="3200"/>
          </a:p>
        </p:txBody>
      </p:sp>
      <p:grpSp>
        <p:nvGrpSpPr>
          <p:cNvPr id="116" name="Google Shape;116;p15"/>
          <p:cNvGrpSpPr/>
          <p:nvPr/>
        </p:nvGrpSpPr>
        <p:grpSpPr>
          <a:xfrm>
            <a:off x="60" y="4601497"/>
            <a:ext cx="1014145" cy="2017500"/>
            <a:chOff x="60" y="4601497"/>
            <a:chExt cx="1014145" cy="2017500"/>
          </a:xfrm>
        </p:grpSpPr>
        <p:sp>
          <p:nvSpPr>
            <p:cNvPr id="117" name="Google Shape;117;p15"/>
            <p:cNvSpPr/>
            <p:nvPr/>
          </p:nvSpPr>
          <p:spPr>
            <a:xfrm rot="5400000">
              <a:off x="-501690" y="5103247"/>
              <a:ext cx="2017500" cy="1014000"/>
            </a:xfrm>
            <a:prstGeom prst="triangle">
              <a:avLst>
                <a:gd fmla="val 50000" name="adj"/>
              </a:avLst>
            </a:prstGeom>
            <a:solidFill>
              <a:schemeClr val="accent1">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15"/>
            <p:cNvSpPr/>
            <p:nvPr/>
          </p:nvSpPr>
          <p:spPr>
            <a:xfrm rot="2700000">
              <a:off x="427814" y="5728750"/>
              <a:ext cx="485782" cy="485782"/>
            </a:xfrm>
            <a:prstGeom prst="rect">
              <a:avLst/>
            </a:prstGeom>
            <a:solidFill>
              <a:schemeClr val="accent1">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119" name="Google Shape;119;p15"/>
          <p:cNvGrpSpPr/>
          <p:nvPr/>
        </p:nvGrpSpPr>
        <p:grpSpPr>
          <a:xfrm>
            <a:off x="11219416" y="-43"/>
            <a:ext cx="972623" cy="1935389"/>
            <a:chOff x="10918968" y="713059"/>
            <a:chExt cx="1272900" cy="2532900"/>
          </a:xfrm>
        </p:grpSpPr>
        <p:sp>
          <p:nvSpPr>
            <p:cNvPr id="120" name="Google Shape;120;p15"/>
            <p:cNvSpPr/>
            <p:nvPr/>
          </p:nvSpPr>
          <p:spPr>
            <a:xfrm rot="2700000">
              <a:off x="11052660" y="2120011"/>
              <a:ext cx="645306" cy="645306"/>
            </a:xfrm>
            <a:prstGeom prst="rect">
              <a:avLst/>
            </a:prstGeom>
            <a:solidFill>
              <a:schemeClr val="accent4">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1" name="Google Shape;121;p15"/>
            <p:cNvSpPr/>
            <p:nvPr/>
          </p:nvSpPr>
          <p:spPr>
            <a:xfrm rot="-5400000">
              <a:off x="10288968" y="1343059"/>
              <a:ext cx="2532900" cy="1272900"/>
            </a:xfrm>
            <a:prstGeom prst="triangle">
              <a:avLst>
                <a:gd fmla="val 50000" name="adj"/>
              </a:avLst>
            </a:prstGeom>
            <a:solidFill>
              <a:schemeClr val="accent4">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122" name="Google Shape;122;p15"/>
          <p:cNvPicPr preferRelativeResize="0"/>
          <p:nvPr/>
        </p:nvPicPr>
        <p:blipFill rotWithShape="1">
          <a:blip r:embed="rId3">
            <a:alphaModFix/>
          </a:blip>
          <a:srcRect b="0" l="0" r="0" t="0"/>
          <a:stretch/>
        </p:blipFill>
        <p:spPr>
          <a:xfrm>
            <a:off x="6503502" y="171951"/>
            <a:ext cx="3968149" cy="4841152"/>
          </a:xfrm>
          <a:prstGeom prst="rect">
            <a:avLst/>
          </a:prstGeom>
          <a:noFill/>
          <a:ln cap="flat" cmpd="sng" w="19050">
            <a:solidFill>
              <a:schemeClr val="dk2"/>
            </a:solidFill>
            <a:prstDash val="solid"/>
            <a:round/>
            <a:headEnd len="sm" w="sm" type="none"/>
            <a:tailEnd len="sm" w="sm" type="none"/>
          </a:ln>
        </p:spPr>
      </p:pic>
      <p:pic>
        <p:nvPicPr>
          <p:cNvPr id="123" name="Google Shape;123;p15"/>
          <p:cNvPicPr preferRelativeResize="0"/>
          <p:nvPr/>
        </p:nvPicPr>
        <p:blipFill rotWithShape="1">
          <a:blip r:embed="rId4">
            <a:alphaModFix/>
          </a:blip>
          <a:srcRect b="0" l="0" r="0" t="0"/>
          <a:stretch/>
        </p:blipFill>
        <p:spPr>
          <a:xfrm>
            <a:off x="4045200" y="4230775"/>
            <a:ext cx="3741925" cy="2490100"/>
          </a:xfrm>
          <a:prstGeom prst="rect">
            <a:avLst/>
          </a:prstGeom>
          <a:noFill/>
          <a:ln cap="flat" cmpd="sng" w="19050">
            <a:solidFill>
              <a:schemeClr val="dk2"/>
            </a:solidFill>
            <a:prstDash val="solid"/>
            <a:round/>
            <a:headEnd len="sm" w="sm" type="none"/>
            <a:tailEnd len="sm" w="sm" type="none"/>
          </a:ln>
        </p:spPr>
      </p:pic>
      <p:pic>
        <p:nvPicPr>
          <p:cNvPr id="124" name="Google Shape;124;p15"/>
          <p:cNvPicPr preferRelativeResize="0"/>
          <p:nvPr/>
        </p:nvPicPr>
        <p:blipFill rotWithShape="1">
          <a:blip r:embed="rId5">
            <a:alphaModFix/>
          </a:blip>
          <a:srcRect b="26248" l="19923" r="66717" t="29966"/>
          <a:stretch/>
        </p:blipFill>
        <p:spPr>
          <a:xfrm>
            <a:off x="9592325" y="2731575"/>
            <a:ext cx="2264800" cy="3887501"/>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6"/>
          <p:cNvSpPr txBox="1"/>
          <p:nvPr>
            <p:ph type="title"/>
          </p:nvPr>
        </p:nvSpPr>
        <p:spPr>
          <a:xfrm>
            <a:off x="838200" y="365125"/>
            <a:ext cx="10515600" cy="1325563"/>
          </a:xfrm>
          <a:prstGeom prst="rect">
            <a:avLst/>
          </a:prstGeom>
          <a:solidFill>
            <a:srgbClr val="FBE4D4"/>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1 B. How is a postcard different from a letter? </a:t>
            </a:r>
            <a:endParaRPr/>
          </a:p>
        </p:txBody>
      </p:sp>
      <p:sp>
        <p:nvSpPr>
          <p:cNvPr id="130" name="Google Shape;130;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0"/>
              </a:spcBef>
              <a:spcAft>
                <a:spcPts val="0"/>
              </a:spcAft>
              <a:buSzPts val="1800"/>
              <a:buNone/>
            </a:pPr>
            <a:r>
              <a:rPr lang="en-US" sz="3400"/>
              <a:t>Same:  both send messages through the mail</a:t>
            </a:r>
            <a:endParaRPr sz="3400"/>
          </a:p>
          <a:p>
            <a:pPr indent="0" lvl="0" marL="228600" rtl="0" algn="l">
              <a:lnSpc>
                <a:spcPct val="90000"/>
              </a:lnSpc>
              <a:spcBef>
                <a:spcPts val="0"/>
              </a:spcBef>
              <a:spcAft>
                <a:spcPts val="0"/>
              </a:spcAft>
              <a:buSzPts val="1800"/>
              <a:buNone/>
            </a:pPr>
            <a:r>
              <a:rPr lang="en-US" sz="3400"/>
              <a:t>Different: </a:t>
            </a:r>
            <a:r>
              <a:rPr lang="en-US" sz="3400"/>
              <a:t>You open a letter; you don’t open a postcard! </a:t>
            </a:r>
            <a:endParaRPr sz="3400"/>
          </a:p>
        </p:txBody>
      </p:sp>
      <p:pic>
        <p:nvPicPr>
          <p:cNvPr id="131" name="Google Shape;131;p16"/>
          <p:cNvPicPr preferRelativeResize="0"/>
          <p:nvPr/>
        </p:nvPicPr>
        <p:blipFill rotWithShape="1">
          <a:blip r:embed="rId3">
            <a:alphaModFix/>
          </a:blip>
          <a:srcRect b="0" l="0" r="0" t="0"/>
          <a:stretch/>
        </p:blipFill>
        <p:spPr>
          <a:xfrm>
            <a:off x="6262825" y="2886475"/>
            <a:ext cx="5071549" cy="3570900"/>
          </a:xfrm>
          <a:prstGeom prst="rect">
            <a:avLst/>
          </a:prstGeom>
          <a:noFill/>
          <a:ln>
            <a:noFill/>
          </a:ln>
        </p:spPr>
      </p:pic>
      <p:pic>
        <p:nvPicPr>
          <p:cNvPr id="132" name="Google Shape;132;p16"/>
          <p:cNvPicPr preferRelativeResize="0"/>
          <p:nvPr/>
        </p:nvPicPr>
        <p:blipFill rotWithShape="1">
          <a:blip r:embed="rId4">
            <a:alphaModFix/>
          </a:blip>
          <a:srcRect b="0" l="0" r="0" t="0"/>
          <a:stretch/>
        </p:blipFill>
        <p:spPr>
          <a:xfrm>
            <a:off x="838200" y="2886483"/>
            <a:ext cx="5171925" cy="344794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 name="Shape 136"/>
        <p:cNvGrpSpPr/>
        <p:nvPr/>
      </p:nvGrpSpPr>
      <p:grpSpPr>
        <a:xfrm>
          <a:off x="0" y="0"/>
          <a:ext cx="0" cy="0"/>
          <a:chOff x="0" y="0"/>
          <a:chExt cx="0" cy="0"/>
        </a:xfrm>
      </p:grpSpPr>
      <p:sp>
        <p:nvSpPr>
          <p:cNvPr id="137" name="Google Shape;137;p17"/>
          <p:cNvSpPr txBox="1"/>
          <p:nvPr>
            <p:ph type="title"/>
          </p:nvPr>
        </p:nvSpPr>
        <p:spPr>
          <a:xfrm>
            <a:off x="482604" y="401445"/>
            <a:ext cx="9899181" cy="973246"/>
          </a:xfrm>
          <a:prstGeom prst="rect">
            <a:avLst/>
          </a:prstGeom>
          <a:solidFill>
            <a:srgbClr val="FBE4D4"/>
          </a:solid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lang="en-US" sz="3200"/>
            </a:br>
            <a:r>
              <a:rPr lang="en-US" sz="3200"/>
              <a:t>2. Tell about the Pony Express.</a:t>
            </a:r>
            <a:br>
              <a:rPr lang="en-US" sz="3600"/>
            </a:br>
            <a:endParaRPr sz="3600"/>
          </a:p>
        </p:txBody>
      </p:sp>
      <p:pic>
        <p:nvPicPr>
          <p:cNvPr descr="Map  Description automatically generated" id="138" name="Google Shape;138;p17"/>
          <p:cNvPicPr preferRelativeResize="0"/>
          <p:nvPr/>
        </p:nvPicPr>
        <p:blipFill rotWithShape="1">
          <a:blip r:embed="rId3">
            <a:alphaModFix/>
          </a:blip>
          <a:srcRect b="4907" l="0" r="0" t="5579"/>
          <a:stretch/>
        </p:blipFill>
        <p:spPr>
          <a:xfrm>
            <a:off x="0" y="2966224"/>
            <a:ext cx="12191980" cy="3710603"/>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139" name="Google Shape;139;p17"/>
          <p:cNvSpPr txBox="1"/>
          <p:nvPr>
            <p:ph idx="1" type="body"/>
          </p:nvPr>
        </p:nvSpPr>
        <p:spPr>
          <a:xfrm>
            <a:off x="482604" y="1374692"/>
            <a:ext cx="10367533" cy="1591532"/>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The </a:t>
            </a:r>
            <a:r>
              <a:rPr b="1" lang="en-US" sz="2400"/>
              <a:t>Pony Express</a:t>
            </a:r>
            <a:r>
              <a:rPr lang="en-US" sz="2400"/>
              <a:t> was a mail service delivering messages, newspapers, and mail using relays of horse-mounted riders that operated from April 3, 1860, to October 26, 1861, between Missouri and California in the United States of America.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sp>
        <p:nvSpPr>
          <p:cNvPr id="144" name="Google Shape;144;p18"/>
          <p:cNvSpPr txBox="1"/>
          <p:nvPr>
            <p:ph type="title"/>
          </p:nvPr>
        </p:nvSpPr>
        <p:spPr>
          <a:xfrm>
            <a:off x="482604" y="401445"/>
            <a:ext cx="9899100" cy="973200"/>
          </a:xfrm>
          <a:prstGeom prst="rect">
            <a:avLst/>
          </a:prstGeom>
          <a:solidFill>
            <a:srgbClr val="FBE4D4"/>
          </a:solid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lang="en-US" sz="3200"/>
            </a:br>
            <a:r>
              <a:rPr lang="en-US" sz="3200"/>
              <a:t>How does Mail Travel Now?</a:t>
            </a:r>
            <a:br>
              <a:rPr lang="en-US" sz="3600"/>
            </a:br>
            <a:endParaRPr sz="3600"/>
          </a:p>
        </p:txBody>
      </p:sp>
      <p:sp>
        <p:nvSpPr>
          <p:cNvPr id="145" name="Google Shape;145;p18"/>
          <p:cNvSpPr txBox="1"/>
          <p:nvPr>
            <p:ph idx="1" type="body"/>
          </p:nvPr>
        </p:nvSpPr>
        <p:spPr>
          <a:xfrm>
            <a:off x="482604" y="1374692"/>
            <a:ext cx="10367400" cy="15915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None/>
            </a:pPr>
            <a:r>
              <a:rPr lang="en-US" sz="2400" u="sng">
                <a:solidFill>
                  <a:schemeClr val="hlink"/>
                </a:solidFill>
                <a:hlinkClick r:id="rId3"/>
              </a:rPr>
              <a:t>This video </a:t>
            </a:r>
            <a:r>
              <a:rPr lang="en-US" sz="2400"/>
              <a:t>shows you how it travels!</a:t>
            </a:r>
            <a:br>
              <a:rPr lang="en-US" sz="2400"/>
            </a:br>
            <a:endParaRPr sz="2400"/>
          </a:p>
          <a:p>
            <a:pPr indent="0" lvl="0" marL="0" rtl="0" algn="l">
              <a:lnSpc>
                <a:spcPct val="90000"/>
              </a:lnSpc>
              <a:spcBef>
                <a:spcPts val="0"/>
              </a:spcBef>
              <a:spcAft>
                <a:spcPts val="0"/>
              </a:spcAft>
              <a:buNone/>
            </a:pPr>
            <a:r>
              <a:t/>
            </a:r>
            <a:endParaRPr sz="2400"/>
          </a:p>
          <a:p>
            <a:pPr indent="0" lvl="0" marL="0" rtl="0" algn="l">
              <a:lnSpc>
                <a:spcPct val="90000"/>
              </a:lnSpc>
              <a:spcBef>
                <a:spcPts val="0"/>
              </a:spcBef>
              <a:spcAft>
                <a:spcPts val="0"/>
              </a:spcAft>
              <a:buNone/>
            </a:pPr>
            <a:r>
              <a:t/>
            </a:r>
            <a:endParaRPr sz="2400"/>
          </a:p>
          <a:p>
            <a:pPr indent="0" lvl="0" marL="0" rtl="0" algn="l">
              <a:lnSpc>
                <a:spcPct val="90000"/>
              </a:lnSpc>
              <a:spcBef>
                <a:spcPts val="0"/>
              </a:spcBef>
              <a:spcAft>
                <a:spcPts val="0"/>
              </a:spcAft>
              <a:buNone/>
            </a:pPr>
            <a:r>
              <a:t/>
            </a:r>
            <a:endParaRPr sz="2400"/>
          </a:p>
        </p:txBody>
      </p:sp>
      <p:pic>
        <p:nvPicPr>
          <p:cNvPr id="146" name="Google Shape;146;p18">
            <a:hlinkClick r:id="rId4"/>
          </p:cNvPr>
          <p:cNvPicPr preferRelativeResize="0"/>
          <p:nvPr/>
        </p:nvPicPr>
        <p:blipFill>
          <a:blip r:embed="rId5">
            <a:alphaModFix/>
          </a:blip>
          <a:stretch>
            <a:fillRect/>
          </a:stretch>
        </p:blipFill>
        <p:spPr>
          <a:xfrm>
            <a:off x="2056475" y="2261286"/>
            <a:ext cx="8325225" cy="398936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p19"/>
          <p:cNvSpPr/>
          <p:nvPr/>
        </p:nvSpPr>
        <p:spPr>
          <a:xfrm>
            <a:off x="638175" y="0"/>
            <a:ext cx="3248025" cy="3400426"/>
          </a:xfrm>
          <a:prstGeom prst="flowChartDocument">
            <a:avLst/>
          </a:prstGeom>
          <a:solidFill>
            <a:srgbClr val="5468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2" name="Google Shape;152;p19"/>
          <p:cNvSpPr txBox="1"/>
          <p:nvPr>
            <p:ph type="title"/>
          </p:nvPr>
        </p:nvSpPr>
        <p:spPr>
          <a:xfrm>
            <a:off x="838200" y="171162"/>
            <a:ext cx="3248024" cy="277276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sz="3600">
                <a:solidFill>
                  <a:srgbClr val="FFFFFF"/>
                </a:solidFill>
                <a:latin typeface="Arial"/>
                <a:ea typeface="Arial"/>
                <a:cs typeface="Arial"/>
                <a:sym typeface="Arial"/>
              </a:rPr>
              <a:t>2. Learn and tell someone three or four facts about postcards</a:t>
            </a:r>
            <a:endParaRPr/>
          </a:p>
        </p:txBody>
      </p:sp>
      <p:pic>
        <p:nvPicPr>
          <p:cNvPr id="153" name="Google Shape;153;p19"/>
          <p:cNvPicPr preferRelativeResize="0"/>
          <p:nvPr/>
        </p:nvPicPr>
        <p:blipFill rotWithShape="1">
          <a:blip r:embed="rId3">
            <a:alphaModFix/>
          </a:blip>
          <a:srcRect b="0" l="0" r="0" t="0"/>
          <a:stretch/>
        </p:blipFill>
        <p:spPr>
          <a:xfrm>
            <a:off x="5004036" y="1271238"/>
            <a:ext cx="6551434" cy="4913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2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9" name="Google Shape;159;p20"/>
          <p:cNvSpPr txBox="1"/>
          <p:nvPr>
            <p:ph type="title"/>
          </p:nvPr>
        </p:nvSpPr>
        <p:spPr>
          <a:xfrm>
            <a:off x="630935" y="640080"/>
            <a:ext cx="10849865" cy="1071956"/>
          </a:xfrm>
          <a:prstGeom prst="rect">
            <a:avLst/>
          </a:prstGeom>
          <a:solidFill>
            <a:srgbClr val="C4E0B2"/>
          </a:solid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90000"/>
              <a:buNone/>
            </a:pPr>
            <a:r>
              <a:rPr lang="en-US" sz="4000"/>
              <a:t>FACT -- </a:t>
            </a:r>
            <a:r>
              <a:rPr lang="en-US" sz="4000">
                <a:latin typeface="Calibri"/>
                <a:ea typeface="Calibri"/>
                <a:cs typeface="Calibri"/>
                <a:sym typeface="Calibri"/>
              </a:rPr>
              <a:t>The largest postcard 1,394 meters / 4,000 feet</a:t>
            </a:r>
            <a:br>
              <a:rPr lang="en-US" sz="3200"/>
            </a:br>
            <a:endParaRPr sz="3000"/>
          </a:p>
        </p:txBody>
      </p:sp>
      <p:pic>
        <p:nvPicPr>
          <p:cNvPr descr="Timeline  Description automatically generated" id="160" name="Google Shape;160;p20"/>
          <p:cNvPicPr preferRelativeResize="0"/>
          <p:nvPr/>
        </p:nvPicPr>
        <p:blipFill rotWithShape="1">
          <a:blip r:embed="rId3">
            <a:alphaModFix/>
          </a:blip>
          <a:srcRect b="0" l="0" r="0" t="0"/>
          <a:stretch/>
        </p:blipFill>
        <p:spPr>
          <a:xfrm>
            <a:off x="4541651" y="1812397"/>
            <a:ext cx="5847032" cy="448759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 name="Shape 164"/>
        <p:cNvGrpSpPr/>
        <p:nvPr/>
      </p:nvGrpSpPr>
      <p:grpSpPr>
        <a:xfrm>
          <a:off x="0" y="0"/>
          <a:ext cx="0" cy="0"/>
          <a:chOff x="0" y="0"/>
          <a:chExt cx="0" cy="0"/>
        </a:xfrm>
      </p:grpSpPr>
      <p:sp>
        <p:nvSpPr>
          <p:cNvPr id="165" name="Google Shape;165;p2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6" name="Google Shape;166;p21"/>
          <p:cNvSpPr txBox="1"/>
          <p:nvPr>
            <p:ph type="title"/>
          </p:nvPr>
        </p:nvSpPr>
        <p:spPr>
          <a:xfrm>
            <a:off x="643467" y="321734"/>
            <a:ext cx="10905066" cy="1135737"/>
          </a:xfrm>
          <a:prstGeom prst="rect">
            <a:avLst/>
          </a:prstGeom>
          <a:solidFill>
            <a:srgbClr val="C4E0B2"/>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4000"/>
              <a:t>FACT -- </a:t>
            </a:r>
            <a:r>
              <a:rPr lang="en-US"/>
              <a:t>The most expensive postcard</a:t>
            </a:r>
            <a:endParaRPr sz="3600"/>
          </a:p>
        </p:txBody>
      </p:sp>
      <p:sp>
        <p:nvSpPr>
          <p:cNvPr id="167" name="Google Shape;167;p21"/>
          <p:cNvSpPr txBox="1"/>
          <p:nvPr>
            <p:ph idx="1" type="body"/>
          </p:nvPr>
        </p:nvSpPr>
        <p:spPr>
          <a:xfrm>
            <a:off x="643469" y="1782981"/>
            <a:ext cx="4008384" cy="4393982"/>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US" sz="4000"/>
              <a:t>Penny Peanuts </a:t>
            </a:r>
            <a:endParaRPr/>
          </a:p>
          <a:p>
            <a:pPr indent="0" lvl="0" marL="114300" rtl="0" algn="l">
              <a:lnSpc>
                <a:spcPct val="90000"/>
              </a:lnSpc>
              <a:spcBef>
                <a:spcPts val="1000"/>
              </a:spcBef>
              <a:spcAft>
                <a:spcPts val="0"/>
              </a:spcAft>
              <a:buSzPts val="1800"/>
              <a:buNone/>
            </a:pPr>
            <a:r>
              <a:rPr lang="en-US" sz="4000"/>
              <a:t>(Value £31,759 = $45,000)</a:t>
            </a:r>
            <a:endParaRPr sz="3200"/>
          </a:p>
          <a:p>
            <a:pPr indent="0" lvl="0" marL="114300" rtl="0" algn="l">
              <a:lnSpc>
                <a:spcPct val="90000"/>
              </a:lnSpc>
              <a:spcBef>
                <a:spcPts val="1000"/>
              </a:spcBef>
              <a:spcAft>
                <a:spcPts val="0"/>
              </a:spcAft>
              <a:buSzPts val="1800"/>
              <a:buNone/>
            </a:pPr>
            <a:r>
              <a:t/>
            </a:r>
            <a:endParaRPr sz="3200"/>
          </a:p>
          <a:p>
            <a:pPr indent="0" lvl="0" marL="114300" rtl="0" algn="l">
              <a:lnSpc>
                <a:spcPct val="90000"/>
              </a:lnSpc>
              <a:spcBef>
                <a:spcPts val="1000"/>
              </a:spcBef>
              <a:spcAft>
                <a:spcPts val="0"/>
              </a:spcAft>
              <a:buSzPts val="1800"/>
              <a:buNone/>
            </a:pPr>
            <a:r>
              <a:rPr lang="en-US" sz="4000"/>
              <a:t>(first postcard ever)</a:t>
            </a:r>
            <a:endParaRPr/>
          </a:p>
          <a:p>
            <a:pPr indent="-228600" lvl="0" marL="457200" rtl="0" algn="l">
              <a:lnSpc>
                <a:spcPct val="90000"/>
              </a:lnSpc>
              <a:spcBef>
                <a:spcPts val="1000"/>
              </a:spcBef>
              <a:spcAft>
                <a:spcPts val="0"/>
              </a:spcAft>
              <a:buClr>
                <a:schemeClr val="dk1"/>
              </a:buClr>
              <a:buSzPts val="1800"/>
              <a:buNone/>
            </a:pPr>
            <a:r>
              <a:t/>
            </a:r>
            <a:endParaRPr sz="2000"/>
          </a:p>
        </p:txBody>
      </p:sp>
      <p:grpSp>
        <p:nvGrpSpPr>
          <p:cNvPr id="168" name="Google Shape;168;p21"/>
          <p:cNvGrpSpPr/>
          <p:nvPr/>
        </p:nvGrpSpPr>
        <p:grpSpPr>
          <a:xfrm>
            <a:off x="0" y="4601497"/>
            <a:ext cx="1014061" cy="2017580"/>
            <a:chOff x="0" y="4601497"/>
            <a:chExt cx="1014061" cy="2017580"/>
          </a:xfrm>
        </p:grpSpPr>
        <p:sp>
          <p:nvSpPr>
            <p:cNvPr id="169" name="Google Shape;169;p21"/>
            <p:cNvSpPr/>
            <p:nvPr/>
          </p:nvSpPr>
          <p:spPr>
            <a:xfrm rot="5400000">
              <a:off x="-501760" y="5103257"/>
              <a:ext cx="2017580" cy="1014060"/>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0" name="Google Shape;170;p21"/>
            <p:cNvSpPr/>
            <p:nvPr/>
          </p:nvSpPr>
          <p:spPr>
            <a:xfrm rot="2700000">
              <a:off x="427916" y="5728708"/>
              <a:ext cx="485578" cy="48557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Penny Peanuts" id="171" name="Google Shape;171;p21"/>
          <p:cNvPicPr preferRelativeResize="0"/>
          <p:nvPr/>
        </p:nvPicPr>
        <p:blipFill rotWithShape="1">
          <a:blip r:embed="rId3">
            <a:alphaModFix/>
          </a:blip>
          <a:srcRect b="0" l="0" r="0" t="0"/>
          <a:stretch/>
        </p:blipFill>
        <p:spPr>
          <a:xfrm>
            <a:off x="4393580" y="1446212"/>
            <a:ext cx="7154952" cy="4471844"/>
          </a:xfrm>
          <a:prstGeom prst="rect">
            <a:avLst/>
          </a:prstGeom>
          <a:noFill/>
          <a:ln>
            <a:noFill/>
          </a:ln>
        </p:spPr>
      </p:pic>
      <p:grpSp>
        <p:nvGrpSpPr>
          <p:cNvPr id="172" name="Google Shape;172;p21"/>
          <p:cNvGrpSpPr/>
          <p:nvPr/>
        </p:nvGrpSpPr>
        <p:grpSpPr>
          <a:xfrm>
            <a:off x="11219290" y="1"/>
            <a:ext cx="972709" cy="1935307"/>
            <a:chOff x="10918968" y="713127"/>
            <a:chExt cx="1273032" cy="2532832"/>
          </a:xfrm>
        </p:grpSpPr>
        <p:sp>
          <p:nvSpPr>
            <p:cNvPr id="173" name="Google Shape;173;p21"/>
            <p:cNvSpPr/>
            <p:nvPr/>
          </p:nvSpPr>
          <p:spPr>
            <a:xfrm rot="2700000">
              <a:off x="11052629" y="2120024"/>
              <a:ext cx="645368" cy="645368"/>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4" name="Google Shape;174;p21"/>
            <p:cNvSpPr/>
            <p:nvPr/>
          </p:nvSpPr>
          <p:spPr>
            <a:xfrm rot="-5400000">
              <a:off x="10289068" y="1343027"/>
              <a:ext cx="2532832" cy="1273032"/>
            </a:xfrm>
            <a:prstGeom prst="triangle">
              <a:avLst>
                <a:gd fmla="val 50000" name="adj"/>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