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330" r:id="rId3"/>
    <p:sldId id="327" r:id="rId4"/>
    <p:sldId id="328" r:id="rId5"/>
    <p:sldId id="308" r:id="rId6"/>
    <p:sldId id="319" r:id="rId7"/>
    <p:sldId id="265" r:id="rId8"/>
    <p:sldId id="266" r:id="rId9"/>
    <p:sldId id="268" r:id="rId10"/>
    <p:sldId id="269" r:id="rId11"/>
    <p:sldId id="270" r:id="rId12"/>
    <p:sldId id="271" r:id="rId13"/>
    <p:sldId id="272" r:id="rId14"/>
    <p:sldId id="320" r:id="rId15"/>
    <p:sldId id="273" r:id="rId16"/>
    <p:sldId id="274" r:id="rId17"/>
    <p:sldId id="287" r:id="rId18"/>
    <p:sldId id="288" r:id="rId19"/>
    <p:sldId id="289" r:id="rId20"/>
    <p:sldId id="290" r:id="rId21"/>
    <p:sldId id="291" r:id="rId22"/>
    <p:sldId id="323" r:id="rId23"/>
    <p:sldId id="292" r:id="rId24"/>
    <p:sldId id="324" r:id="rId25"/>
    <p:sldId id="293" r:id="rId26"/>
    <p:sldId id="294" r:id="rId27"/>
    <p:sldId id="297" r:id="rId28"/>
    <p:sldId id="309" r:id="rId29"/>
    <p:sldId id="311" r:id="rId30"/>
    <p:sldId id="312" r:id="rId31"/>
    <p:sldId id="318" r:id="rId32"/>
    <p:sldId id="326" r:id="rId33"/>
    <p:sldId id="313" r:id="rId34"/>
    <p:sldId id="299" r:id="rId35"/>
    <p:sldId id="303" r:id="rId36"/>
    <p:sldId id="304" r:id="rId37"/>
    <p:sldId id="305" r:id="rId38"/>
    <p:sldId id="306" r:id="rId39"/>
    <p:sldId id="307" r:id="rId40"/>
    <p:sldId id="322" r:id="rId41"/>
    <p:sldId id="281" r:id="rId42"/>
    <p:sldId id="282" r:id="rId43"/>
    <p:sldId id="284" r:id="rId44"/>
    <p:sldId id="283" r:id="rId45"/>
    <p:sldId id="285" r:id="rId46"/>
    <p:sldId id="329" r:id="rId47"/>
    <p:sldId id="286" r:id="rId48"/>
    <p:sldId id="278" r:id="rId49"/>
    <p:sldId id="314" r:id="rId50"/>
    <p:sldId id="315" r:id="rId51"/>
    <p:sldId id="317" r:id="rId52"/>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2CD260-2E1A-4FB0-ADEE-1B7AD085965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1EE5BEB-481A-4489-8B6A-F043B339FF21}">
      <dgm:prSet/>
      <dgm:spPr/>
      <dgm:t>
        <a:bodyPr/>
        <a:lstStyle/>
        <a:p>
          <a:pPr>
            <a:lnSpc>
              <a:spcPct val="100000"/>
            </a:lnSpc>
          </a:pPr>
          <a:r>
            <a:rPr lang="en-GB" dirty="0"/>
            <a:t>To be able to explain how the different weather are forms and types of clouds.</a:t>
          </a:r>
          <a:endParaRPr lang="en-US" dirty="0"/>
        </a:p>
      </dgm:t>
    </dgm:pt>
    <dgm:pt modelId="{2665C184-2CD1-4C53-AB85-0E088EFA55CA}" type="parTrans" cxnId="{1C91FCF7-3381-4969-AAA8-A02520F64642}">
      <dgm:prSet/>
      <dgm:spPr/>
      <dgm:t>
        <a:bodyPr/>
        <a:lstStyle/>
        <a:p>
          <a:endParaRPr lang="en-US"/>
        </a:p>
      </dgm:t>
    </dgm:pt>
    <dgm:pt modelId="{9C4C9761-D58A-47AA-A0B3-618F33D10BDE}" type="sibTrans" cxnId="{1C91FCF7-3381-4969-AAA8-A02520F64642}">
      <dgm:prSet/>
      <dgm:spPr/>
      <dgm:t>
        <a:bodyPr/>
        <a:lstStyle/>
        <a:p>
          <a:endParaRPr lang="en-US"/>
        </a:p>
      </dgm:t>
    </dgm:pt>
    <dgm:pt modelId="{89E90902-18E9-46CD-AA0A-7FC08DA8B986}">
      <dgm:prSet/>
      <dgm:spPr/>
      <dgm:t>
        <a:bodyPr/>
        <a:lstStyle/>
        <a:p>
          <a:pPr>
            <a:lnSpc>
              <a:spcPct val="100000"/>
            </a:lnSpc>
          </a:pPr>
          <a:r>
            <a:rPr lang="en-GB" dirty="0"/>
            <a:t>To look at what causes </a:t>
          </a:r>
          <a:r>
            <a:rPr lang="en-GB" b="1" dirty="0"/>
            <a:t>lightning </a:t>
          </a:r>
          <a:r>
            <a:rPr lang="en-GB" dirty="0"/>
            <a:t>and </a:t>
          </a:r>
          <a:r>
            <a:rPr lang="en-GB" b="1" dirty="0"/>
            <a:t>thunder.</a:t>
          </a:r>
          <a:endParaRPr lang="en-US" dirty="0"/>
        </a:p>
      </dgm:t>
    </dgm:pt>
    <dgm:pt modelId="{59078B12-7C57-465F-9C26-FD174A13D824}" type="parTrans" cxnId="{9647375D-7379-443E-85DE-734C1457187D}">
      <dgm:prSet/>
      <dgm:spPr/>
      <dgm:t>
        <a:bodyPr/>
        <a:lstStyle/>
        <a:p>
          <a:endParaRPr lang="en-US"/>
        </a:p>
      </dgm:t>
    </dgm:pt>
    <dgm:pt modelId="{963C2486-DEA3-49F4-AB2F-AD4AF91D3602}" type="sibTrans" cxnId="{9647375D-7379-443E-85DE-734C1457187D}">
      <dgm:prSet/>
      <dgm:spPr/>
      <dgm:t>
        <a:bodyPr/>
        <a:lstStyle/>
        <a:p>
          <a:endParaRPr lang="en-US"/>
        </a:p>
      </dgm:t>
    </dgm:pt>
    <dgm:pt modelId="{5079A046-F130-4B92-8E77-0D5041E74AB3}">
      <dgm:prSet/>
      <dgm:spPr/>
      <dgm:t>
        <a:bodyPr/>
        <a:lstStyle/>
        <a:p>
          <a:pPr>
            <a:lnSpc>
              <a:spcPct val="100000"/>
            </a:lnSpc>
          </a:pPr>
          <a:r>
            <a:rPr lang="en-GB" dirty="0"/>
            <a:t>To understand a </a:t>
          </a:r>
          <a:r>
            <a:rPr lang="en-GB" b="1" dirty="0"/>
            <a:t>Convection</a:t>
          </a:r>
          <a:r>
            <a:rPr lang="en-GB" dirty="0"/>
            <a:t> and its relation to winds.</a:t>
          </a:r>
          <a:endParaRPr lang="en-US" dirty="0"/>
        </a:p>
      </dgm:t>
    </dgm:pt>
    <dgm:pt modelId="{B9C13347-4C51-4026-A58C-5C356581B46D}" type="parTrans" cxnId="{90F64A37-1331-4C98-A8D3-5D48ADE6D14A}">
      <dgm:prSet/>
      <dgm:spPr/>
      <dgm:t>
        <a:bodyPr/>
        <a:lstStyle/>
        <a:p>
          <a:endParaRPr lang="en-US"/>
        </a:p>
      </dgm:t>
    </dgm:pt>
    <dgm:pt modelId="{CF75E315-A3A4-4BB6-9E24-CE30B0172EE4}" type="sibTrans" cxnId="{90F64A37-1331-4C98-A8D3-5D48ADE6D14A}">
      <dgm:prSet/>
      <dgm:spPr/>
      <dgm:t>
        <a:bodyPr/>
        <a:lstStyle/>
        <a:p>
          <a:endParaRPr lang="en-US"/>
        </a:p>
      </dgm:t>
    </dgm:pt>
    <dgm:pt modelId="{C98D5015-4AAF-4C1E-8BFB-AC3D33C60BC4}">
      <dgm:prSet/>
      <dgm:spPr/>
      <dgm:t>
        <a:bodyPr/>
        <a:lstStyle/>
        <a:p>
          <a:pPr>
            <a:lnSpc>
              <a:spcPct val="100000"/>
            </a:lnSpc>
          </a:pPr>
          <a:r>
            <a:rPr lang="en-GB" dirty="0"/>
            <a:t>To be able to explain how weather radar, Satellites, and computers are used in weather forecasting.</a:t>
          </a:r>
          <a:endParaRPr lang="en-US" dirty="0"/>
        </a:p>
      </dgm:t>
    </dgm:pt>
    <dgm:pt modelId="{31FA3E63-EC20-4427-A591-A0A3D5070B72}" type="parTrans" cxnId="{65A5DC5E-3BA7-4AD6-8587-B38B35739BDC}">
      <dgm:prSet/>
      <dgm:spPr/>
      <dgm:t>
        <a:bodyPr/>
        <a:lstStyle/>
        <a:p>
          <a:endParaRPr lang="en-US"/>
        </a:p>
      </dgm:t>
    </dgm:pt>
    <dgm:pt modelId="{AF938F57-ADFA-4F5E-94B7-24C4DADF009D}" type="sibTrans" cxnId="{65A5DC5E-3BA7-4AD6-8587-B38B35739BDC}">
      <dgm:prSet/>
      <dgm:spPr/>
      <dgm:t>
        <a:bodyPr/>
        <a:lstStyle/>
        <a:p>
          <a:endParaRPr lang="en-US"/>
        </a:p>
      </dgm:t>
    </dgm:pt>
    <dgm:pt modelId="{AD740870-E185-49B3-9BD1-8E976D8D0DAA}">
      <dgm:prSet/>
      <dgm:spPr/>
      <dgm:t>
        <a:bodyPr/>
        <a:lstStyle/>
        <a:p>
          <a:pPr>
            <a:lnSpc>
              <a:spcPct val="100000"/>
            </a:lnSpc>
          </a:pPr>
          <a:r>
            <a:rPr lang="en-GB" dirty="0"/>
            <a:t>To know how </a:t>
          </a:r>
          <a:r>
            <a:rPr lang="en-GB" b="1" dirty="0"/>
            <a:t>Jet Stream </a:t>
          </a:r>
          <a:r>
            <a:rPr lang="en-GB" dirty="0"/>
            <a:t>and </a:t>
          </a:r>
          <a:r>
            <a:rPr lang="en-GB" b="1" dirty="0"/>
            <a:t>Volcano eruption </a:t>
          </a:r>
          <a:r>
            <a:rPr lang="en-GB" dirty="0"/>
            <a:t>can affect our weather.</a:t>
          </a:r>
          <a:endParaRPr lang="en-US" dirty="0"/>
        </a:p>
      </dgm:t>
    </dgm:pt>
    <dgm:pt modelId="{9B0FCA1F-478B-4A93-BFA7-688CA42917F2}" type="parTrans" cxnId="{0B904BEE-55DF-4215-83CC-7C8A627BFFCD}">
      <dgm:prSet/>
      <dgm:spPr/>
      <dgm:t>
        <a:bodyPr/>
        <a:lstStyle/>
        <a:p>
          <a:endParaRPr lang="en-US"/>
        </a:p>
      </dgm:t>
    </dgm:pt>
    <dgm:pt modelId="{64A2A756-6E02-4638-80AB-01B1983D317D}" type="sibTrans" cxnId="{0B904BEE-55DF-4215-83CC-7C8A627BFFCD}">
      <dgm:prSet/>
      <dgm:spPr/>
      <dgm:t>
        <a:bodyPr/>
        <a:lstStyle/>
        <a:p>
          <a:endParaRPr lang="en-US"/>
        </a:p>
      </dgm:t>
    </dgm:pt>
    <dgm:pt modelId="{0CF7C2CE-59C9-41FA-B2D6-F6E7B27908D0}" type="pres">
      <dgm:prSet presAssocID="{B92CD260-2E1A-4FB0-ADEE-1B7AD085965B}" presName="root" presStyleCnt="0">
        <dgm:presLayoutVars>
          <dgm:dir/>
          <dgm:resizeHandles val="exact"/>
        </dgm:presLayoutVars>
      </dgm:prSet>
      <dgm:spPr/>
    </dgm:pt>
    <dgm:pt modelId="{09CFE463-F691-4109-B8DE-38AF92E01B5F}" type="pres">
      <dgm:prSet presAssocID="{11EE5BEB-481A-4489-8B6A-F043B339FF21}" presName="compNode" presStyleCnt="0"/>
      <dgm:spPr/>
    </dgm:pt>
    <dgm:pt modelId="{E9D95307-4F75-4A58-A6C5-BA02BAD6B4DB}" type="pres">
      <dgm:prSet presAssocID="{11EE5BEB-481A-4489-8B6A-F043B339FF21}" presName="bgRect" presStyleLbl="bgShp" presStyleIdx="0" presStyleCnt="5"/>
      <dgm:spPr/>
    </dgm:pt>
    <dgm:pt modelId="{2C18480E-8BC7-47A6-9A9A-D66DC2DEC778}" type="pres">
      <dgm:prSet presAssocID="{11EE5BEB-481A-4489-8B6A-F043B339FF21}" presName="iconRect" presStyleLbl="node1" presStyleIdx="0" presStyleCnt="5" custLinFactNeighborX="5897" custLinFactNeighborY="-196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tial Sun"/>
        </a:ext>
      </dgm:extLst>
    </dgm:pt>
    <dgm:pt modelId="{4E0DAE79-3C8A-49A7-B819-9530A85E29D6}" type="pres">
      <dgm:prSet presAssocID="{11EE5BEB-481A-4489-8B6A-F043B339FF21}" presName="spaceRect" presStyleCnt="0"/>
      <dgm:spPr/>
    </dgm:pt>
    <dgm:pt modelId="{66E600EC-1FF3-46DC-9EC0-8D615A4BC427}" type="pres">
      <dgm:prSet presAssocID="{11EE5BEB-481A-4489-8B6A-F043B339FF21}" presName="parTx" presStyleLbl="revTx" presStyleIdx="0" presStyleCnt="5">
        <dgm:presLayoutVars>
          <dgm:chMax val="0"/>
          <dgm:chPref val="0"/>
        </dgm:presLayoutVars>
      </dgm:prSet>
      <dgm:spPr/>
    </dgm:pt>
    <dgm:pt modelId="{6FC9EA0A-91C3-484D-AF7D-5081317AB8B7}" type="pres">
      <dgm:prSet presAssocID="{9C4C9761-D58A-47AA-A0B3-618F33D10BDE}" presName="sibTrans" presStyleCnt="0"/>
      <dgm:spPr/>
    </dgm:pt>
    <dgm:pt modelId="{39A25F66-958E-4E35-A314-39D0EAB4906E}" type="pres">
      <dgm:prSet presAssocID="{89E90902-18E9-46CD-AA0A-7FC08DA8B986}" presName="compNode" presStyleCnt="0"/>
      <dgm:spPr/>
    </dgm:pt>
    <dgm:pt modelId="{1178B1CC-8C66-4831-837A-B4ED8E388EE7}" type="pres">
      <dgm:prSet presAssocID="{89E90902-18E9-46CD-AA0A-7FC08DA8B986}" presName="bgRect" presStyleLbl="bgShp" presStyleIdx="1" presStyleCnt="5"/>
      <dgm:spPr/>
    </dgm:pt>
    <dgm:pt modelId="{F50C2C8D-21CD-4FAB-83E3-E85ECC24144F}" type="pres">
      <dgm:prSet presAssocID="{89E90902-18E9-46CD-AA0A-7FC08DA8B98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ning"/>
        </a:ext>
      </dgm:extLst>
    </dgm:pt>
    <dgm:pt modelId="{D0424303-B434-48CE-B1B8-7D4A22611AAB}" type="pres">
      <dgm:prSet presAssocID="{89E90902-18E9-46CD-AA0A-7FC08DA8B986}" presName="spaceRect" presStyleCnt="0"/>
      <dgm:spPr/>
    </dgm:pt>
    <dgm:pt modelId="{B443D8AD-EE6A-4F69-A2E9-61116D3E58C2}" type="pres">
      <dgm:prSet presAssocID="{89E90902-18E9-46CD-AA0A-7FC08DA8B986}" presName="parTx" presStyleLbl="revTx" presStyleIdx="1" presStyleCnt="5">
        <dgm:presLayoutVars>
          <dgm:chMax val="0"/>
          <dgm:chPref val="0"/>
        </dgm:presLayoutVars>
      </dgm:prSet>
      <dgm:spPr/>
    </dgm:pt>
    <dgm:pt modelId="{8B993C87-3AEB-4033-BAFF-B7DEB355033F}" type="pres">
      <dgm:prSet presAssocID="{963C2486-DEA3-49F4-AB2F-AD4AF91D3602}" presName="sibTrans" presStyleCnt="0"/>
      <dgm:spPr/>
    </dgm:pt>
    <dgm:pt modelId="{7AE26067-1092-4CBF-8129-799E79CCD484}" type="pres">
      <dgm:prSet presAssocID="{5079A046-F130-4B92-8E77-0D5041E74AB3}" presName="compNode" presStyleCnt="0"/>
      <dgm:spPr/>
    </dgm:pt>
    <dgm:pt modelId="{42B383B7-71F2-44C5-B7D0-71BAEA7A5F36}" type="pres">
      <dgm:prSet presAssocID="{5079A046-F130-4B92-8E77-0D5041E74AB3}" presName="bgRect" presStyleLbl="bgShp" presStyleIdx="2" presStyleCnt="5"/>
      <dgm:spPr/>
    </dgm:pt>
    <dgm:pt modelId="{87A791CD-4042-4A35-AB9C-207E8DE279E7}" type="pres">
      <dgm:prSet presAssocID="{5079A046-F130-4B92-8E77-0D5041E74AB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iny scene"/>
        </a:ext>
      </dgm:extLst>
    </dgm:pt>
    <dgm:pt modelId="{D1CAD96E-1A42-4050-A119-4A4F9A2B9190}" type="pres">
      <dgm:prSet presAssocID="{5079A046-F130-4B92-8E77-0D5041E74AB3}" presName="spaceRect" presStyleCnt="0"/>
      <dgm:spPr/>
    </dgm:pt>
    <dgm:pt modelId="{001002BE-889D-4FBD-A6D3-2185F2357EE5}" type="pres">
      <dgm:prSet presAssocID="{5079A046-F130-4B92-8E77-0D5041E74AB3}" presName="parTx" presStyleLbl="revTx" presStyleIdx="2" presStyleCnt="5">
        <dgm:presLayoutVars>
          <dgm:chMax val="0"/>
          <dgm:chPref val="0"/>
        </dgm:presLayoutVars>
      </dgm:prSet>
      <dgm:spPr/>
    </dgm:pt>
    <dgm:pt modelId="{E78BF860-BC48-4031-AF51-907B31ABC8FE}" type="pres">
      <dgm:prSet presAssocID="{CF75E315-A3A4-4BB6-9E24-CE30B0172EE4}" presName="sibTrans" presStyleCnt="0"/>
      <dgm:spPr/>
    </dgm:pt>
    <dgm:pt modelId="{710C4929-3412-4176-B4A6-186049BB7393}" type="pres">
      <dgm:prSet presAssocID="{C98D5015-4AAF-4C1E-8BFB-AC3D33C60BC4}" presName="compNode" presStyleCnt="0"/>
      <dgm:spPr/>
    </dgm:pt>
    <dgm:pt modelId="{8B322B57-36B0-4E5F-9A8F-2DF1CB1FEF3C}" type="pres">
      <dgm:prSet presAssocID="{C98D5015-4AAF-4C1E-8BFB-AC3D33C60BC4}" presName="bgRect" presStyleLbl="bgShp" presStyleIdx="3" presStyleCnt="5"/>
      <dgm:spPr/>
    </dgm:pt>
    <dgm:pt modelId="{0003FD68-4100-49AD-B722-373639FAB351}" type="pres">
      <dgm:prSet presAssocID="{C98D5015-4AAF-4C1E-8BFB-AC3D33C60BC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atellite"/>
        </a:ext>
      </dgm:extLst>
    </dgm:pt>
    <dgm:pt modelId="{86E0198C-C351-4E2E-99E8-020C83A58362}" type="pres">
      <dgm:prSet presAssocID="{C98D5015-4AAF-4C1E-8BFB-AC3D33C60BC4}" presName="spaceRect" presStyleCnt="0"/>
      <dgm:spPr/>
    </dgm:pt>
    <dgm:pt modelId="{F13C2BAD-B0B1-467A-8F63-BFF89502273B}" type="pres">
      <dgm:prSet presAssocID="{C98D5015-4AAF-4C1E-8BFB-AC3D33C60BC4}" presName="parTx" presStyleLbl="revTx" presStyleIdx="3" presStyleCnt="5">
        <dgm:presLayoutVars>
          <dgm:chMax val="0"/>
          <dgm:chPref val="0"/>
        </dgm:presLayoutVars>
      </dgm:prSet>
      <dgm:spPr/>
    </dgm:pt>
    <dgm:pt modelId="{C07C9191-992C-42B5-A028-1519162BF8E5}" type="pres">
      <dgm:prSet presAssocID="{AF938F57-ADFA-4F5E-94B7-24C4DADF009D}" presName="sibTrans" presStyleCnt="0"/>
      <dgm:spPr/>
    </dgm:pt>
    <dgm:pt modelId="{5204A67E-CF39-4308-A9F8-69BEDED88AE5}" type="pres">
      <dgm:prSet presAssocID="{AD740870-E185-49B3-9BD1-8E976D8D0DAA}" presName="compNode" presStyleCnt="0"/>
      <dgm:spPr/>
    </dgm:pt>
    <dgm:pt modelId="{268292E4-130E-4847-82AE-30A54AAFA951}" type="pres">
      <dgm:prSet presAssocID="{AD740870-E185-49B3-9BD1-8E976D8D0DAA}" presName="bgRect" presStyleLbl="bgShp" presStyleIdx="4" presStyleCnt="5"/>
      <dgm:spPr/>
    </dgm:pt>
    <dgm:pt modelId="{351D6D50-DDED-4930-B431-2DF7B826AD05}" type="pres">
      <dgm:prSet presAssocID="{AD740870-E185-49B3-9BD1-8E976D8D0DA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nyon scene"/>
        </a:ext>
      </dgm:extLst>
    </dgm:pt>
    <dgm:pt modelId="{B26CF047-0151-4658-B088-29AE25527325}" type="pres">
      <dgm:prSet presAssocID="{AD740870-E185-49B3-9BD1-8E976D8D0DAA}" presName="spaceRect" presStyleCnt="0"/>
      <dgm:spPr/>
    </dgm:pt>
    <dgm:pt modelId="{1AE69523-C3CC-4F66-950A-9AB1991EB64E}" type="pres">
      <dgm:prSet presAssocID="{AD740870-E185-49B3-9BD1-8E976D8D0DAA}" presName="parTx" presStyleLbl="revTx" presStyleIdx="4" presStyleCnt="5">
        <dgm:presLayoutVars>
          <dgm:chMax val="0"/>
          <dgm:chPref val="0"/>
        </dgm:presLayoutVars>
      </dgm:prSet>
      <dgm:spPr/>
    </dgm:pt>
  </dgm:ptLst>
  <dgm:cxnLst>
    <dgm:cxn modelId="{D4BDCC07-10FC-4758-BB0B-606C0315B310}" type="presOf" srcId="{B92CD260-2E1A-4FB0-ADEE-1B7AD085965B}" destId="{0CF7C2CE-59C9-41FA-B2D6-F6E7B27908D0}" srcOrd="0" destOrd="0" presId="urn:microsoft.com/office/officeart/2018/2/layout/IconVerticalSolidList"/>
    <dgm:cxn modelId="{35122029-4D96-42AC-B792-1355DFA75B25}" type="presOf" srcId="{5079A046-F130-4B92-8E77-0D5041E74AB3}" destId="{001002BE-889D-4FBD-A6D3-2185F2357EE5}" srcOrd="0" destOrd="0" presId="urn:microsoft.com/office/officeart/2018/2/layout/IconVerticalSolidList"/>
    <dgm:cxn modelId="{90F64A37-1331-4C98-A8D3-5D48ADE6D14A}" srcId="{B92CD260-2E1A-4FB0-ADEE-1B7AD085965B}" destId="{5079A046-F130-4B92-8E77-0D5041E74AB3}" srcOrd="2" destOrd="0" parTransId="{B9C13347-4C51-4026-A58C-5C356581B46D}" sibTransId="{CF75E315-A3A4-4BB6-9E24-CE30B0172EE4}"/>
    <dgm:cxn modelId="{9647375D-7379-443E-85DE-734C1457187D}" srcId="{B92CD260-2E1A-4FB0-ADEE-1B7AD085965B}" destId="{89E90902-18E9-46CD-AA0A-7FC08DA8B986}" srcOrd="1" destOrd="0" parTransId="{59078B12-7C57-465F-9C26-FD174A13D824}" sibTransId="{963C2486-DEA3-49F4-AB2F-AD4AF91D3602}"/>
    <dgm:cxn modelId="{65A5DC5E-3BA7-4AD6-8587-B38B35739BDC}" srcId="{B92CD260-2E1A-4FB0-ADEE-1B7AD085965B}" destId="{C98D5015-4AAF-4C1E-8BFB-AC3D33C60BC4}" srcOrd="3" destOrd="0" parTransId="{31FA3E63-EC20-4427-A591-A0A3D5070B72}" sibTransId="{AF938F57-ADFA-4F5E-94B7-24C4DADF009D}"/>
    <dgm:cxn modelId="{0A225062-2BEF-4581-9433-34EE9CD43263}" type="presOf" srcId="{11EE5BEB-481A-4489-8B6A-F043B339FF21}" destId="{66E600EC-1FF3-46DC-9EC0-8D615A4BC427}" srcOrd="0" destOrd="0" presId="urn:microsoft.com/office/officeart/2018/2/layout/IconVerticalSolidList"/>
    <dgm:cxn modelId="{B61161DB-EE58-4DCB-BD94-7793D2603FD3}" type="presOf" srcId="{C98D5015-4AAF-4C1E-8BFB-AC3D33C60BC4}" destId="{F13C2BAD-B0B1-467A-8F63-BFF89502273B}" srcOrd="0" destOrd="0" presId="urn:microsoft.com/office/officeart/2018/2/layout/IconVerticalSolidList"/>
    <dgm:cxn modelId="{0B904BEE-55DF-4215-83CC-7C8A627BFFCD}" srcId="{B92CD260-2E1A-4FB0-ADEE-1B7AD085965B}" destId="{AD740870-E185-49B3-9BD1-8E976D8D0DAA}" srcOrd="4" destOrd="0" parTransId="{9B0FCA1F-478B-4A93-BFA7-688CA42917F2}" sibTransId="{64A2A756-6E02-4638-80AB-01B1983D317D}"/>
    <dgm:cxn modelId="{AD09F7EF-324E-4255-B87A-38EEE7A53419}" type="presOf" srcId="{AD740870-E185-49B3-9BD1-8E976D8D0DAA}" destId="{1AE69523-C3CC-4F66-950A-9AB1991EB64E}" srcOrd="0" destOrd="0" presId="urn:microsoft.com/office/officeart/2018/2/layout/IconVerticalSolidList"/>
    <dgm:cxn modelId="{286209F7-15C6-48C0-9D7A-C866C01A6218}" type="presOf" srcId="{89E90902-18E9-46CD-AA0A-7FC08DA8B986}" destId="{B443D8AD-EE6A-4F69-A2E9-61116D3E58C2}" srcOrd="0" destOrd="0" presId="urn:microsoft.com/office/officeart/2018/2/layout/IconVerticalSolidList"/>
    <dgm:cxn modelId="{1C91FCF7-3381-4969-AAA8-A02520F64642}" srcId="{B92CD260-2E1A-4FB0-ADEE-1B7AD085965B}" destId="{11EE5BEB-481A-4489-8B6A-F043B339FF21}" srcOrd="0" destOrd="0" parTransId="{2665C184-2CD1-4C53-AB85-0E088EFA55CA}" sibTransId="{9C4C9761-D58A-47AA-A0B3-618F33D10BDE}"/>
    <dgm:cxn modelId="{F652DA76-CAEB-422A-9438-E81161D78F0A}" type="presParOf" srcId="{0CF7C2CE-59C9-41FA-B2D6-F6E7B27908D0}" destId="{09CFE463-F691-4109-B8DE-38AF92E01B5F}" srcOrd="0" destOrd="0" presId="urn:microsoft.com/office/officeart/2018/2/layout/IconVerticalSolidList"/>
    <dgm:cxn modelId="{3CD99C61-DA21-4A2E-9D77-2CE4A467B58C}" type="presParOf" srcId="{09CFE463-F691-4109-B8DE-38AF92E01B5F}" destId="{E9D95307-4F75-4A58-A6C5-BA02BAD6B4DB}" srcOrd="0" destOrd="0" presId="urn:microsoft.com/office/officeart/2018/2/layout/IconVerticalSolidList"/>
    <dgm:cxn modelId="{DA1F1445-0B17-42B3-B01E-DF3C5623E275}" type="presParOf" srcId="{09CFE463-F691-4109-B8DE-38AF92E01B5F}" destId="{2C18480E-8BC7-47A6-9A9A-D66DC2DEC778}" srcOrd="1" destOrd="0" presId="urn:microsoft.com/office/officeart/2018/2/layout/IconVerticalSolidList"/>
    <dgm:cxn modelId="{2168DCF9-6203-448D-AD16-B4C73E6467A9}" type="presParOf" srcId="{09CFE463-F691-4109-B8DE-38AF92E01B5F}" destId="{4E0DAE79-3C8A-49A7-B819-9530A85E29D6}" srcOrd="2" destOrd="0" presId="urn:microsoft.com/office/officeart/2018/2/layout/IconVerticalSolidList"/>
    <dgm:cxn modelId="{7E94567E-42C8-47F5-86DF-0B0255541248}" type="presParOf" srcId="{09CFE463-F691-4109-B8DE-38AF92E01B5F}" destId="{66E600EC-1FF3-46DC-9EC0-8D615A4BC427}" srcOrd="3" destOrd="0" presId="urn:microsoft.com/office/officeart/2018/2/layout/IconVerticalSolidList"/>
    <dgm:cxn modelId="{8284445A-E778-4094-83A9-7E1F9AD32547}" type="presParOf" srcId="{0CF7C2CE-59C9-41FA-B2D6-F6E7B27908D0}" destId="{6FC9EA0A-91C3-484D-AF7D-5081317AB8B7}" srcOrd="1" destOrd="0" presId="urn:microsoft.com/office/officeart/2018/2/layout/IconVerticalSolidList"/>
    <dgm:cxn modelId="{B2D3E4BA-4A56-43AE-9156-89D3A2BCF5FE}" type="presParOf" srcId="{0CF7C2CE-59C9-41FA-B2D6-F6E7B27908D0}" destId="{39A25F66-958E-4E35-A314-39D0EAB4906E}" srcOrd="2" destOrd="0" presId="urn:microsoft.com/office/officeart/2018/2/layout/IconVerticalSolidList"/>
    <dgm:cxn modelId="{C94352CF-5817-4C55-86E9-DD84C8F2AFF9}" type="presParOf" srcId="{39A25F66-958E-4E35-A314-39D0EAB4906E}" destId="{1178B1CC-8C66-4831-837A-B4ED8E388EE7}" srcOrd="0" destOrd="0" presId="urn:microsoft.com/office/officeart/2018/2/layout/IconVerticalSolidList"/>
    <dgm:cxn modelId="{26C2E484-0F6B-4FEC-A862-502B5B40F87A}" type="presParOf" srcId="{39A25F66-958E-4E35-A314-39D0EAB4906E}" destId="{F50C2C8D-21CD-4FAB-83E3-E85ECC24144F}" srcOrd="1" destOrd="0" presId="urn:microsoft.com/office/officeart/2018/2/layout/IconVerticalSolidList"/>
    <dgm:cxn modelId="{884EB671-D0E4-4456-9C33-739BEAE02D9E}" type="presParOf" srcId="{39A25F66-958E-4E35-A314-39D0EAB4906E}" destId="{D0424303-B434-48CE-B1B8-7D4A22611AAB}" srcOrd="2" destOrd="0" presId="urn:microsoft.com/office/officeart/2018/2/layout/IconVerticalSolidList"/>
    <dgm:cxn modelId="{073A9A31-122A-4151-A590-BB1463AF2F82}" type="presParOf" srcId="{39A25F66-958E-4E35-A314-39D0EAB4906E}" destId="{B443D8AD-EE6A-4F69-A2E9-61116D3E58C2}" srcOrd="3" destOrd="0" presId="urn:microsoft.com/office/officeart/2018/2/layout/IconVerticalSolidList"/>
    <dgm:cxn modelId="{6D38CFF9-1B76-44FE-9CA9-6697294CD4DE}" type="presParOf" srcId="{0CF7C2CE-59C9-41FA-B2D6-F6E7B27908D0}" destId="{8B993C87-3AEB-4033-BAFF-B7DEB355033F}" srcOrd="3" destOrd="0" presId="urn:microsoft.com/office/officeart/2018/2/layout/IconVerticalSolidList"/>
    <dgm:cxn modelId="{DCDD85E5-4F30-49E8-9BDD-A80BD8002B8E}" type="presParOf" srcId="{0CF7C2CE-59C9-41FA-B2D6-F6E7B27908D0}" destId="{7AE26067-1092-4CBF-8129-799E79CCD484}" srcOrd="4" destOrd="0" presId="urn:microsoft.com/office/officeart/2018/2/layout/IconVerticalSolidList"/>
    <dgm:cxn modelId="{71048425-0F5A-4060-99BE-7046E0FC6818}" type="presParOf" srcId="{7AE26067-1092-4CBF-8129-799E79CCD484}" destId="{42B383B7-71F2-44C5-B7D0-71BAEA7A5F36}" srcOrd="0" destOrd="0" presId="urn:microsoft.com/office/officeart/2018/2/layout/IconVerticalSolidList"/>
    <dgm:cxn modelId="{7317A181-0226-4473-ABEA-5C17AE78201F}" type="presParOf" srcId="{7AE26067-1092-4CBF-8129-799E79CCD484}" destId="{87A791CD-4042-4A35-AB9C-207E8DE279E7}" srcOrd="1" destOrd="0" presId="urn:microsoft.com/office/officeart/2018/2/layout/IconVerticalSolidList"/>
    <dgm:cxn modelId="{4979CE46-F8BD-489A-85EA-E123D89E6E66}" type="presParOf" srcId="{7AE26067-1092-4CBF-8129-799E79CCD484}" destId="{D1CAD96E-1A42-4050-A119-4A4F9A2B9190}" srcOrd="2" destOrd="0" presId="urn:microsoft.com/office/officeart/2018/2/layout/IconVerticalSolidList"/>
    <dgm:cxn modelId="{397EB9EE-27F5-42FD-BF8E-B9B7DCDAE8E7}" type="presParOf" srcId="{7AE26067-1092-4CBF-8129-799E79CCD484}" destId="{001002BE-889D-4FBD-A6D3-2185F2357EE5}" srcOrd="3" destOrd="0" presId="urn:microsoft.com/office/officeart/2018/2/layout/IconVerticalSolidList"/>
    <dgm:cxn modelId="{07A347FB-E510-4C7F-AF56-5E95EF0C4FBC}" type="presParOf" srcId="{0CF7C2CE-59C9-41FA-B2D6-F6E7B27908D0}" destId="{E78BF860-BC48-4031-AF51-907B31ABC8FE}" srcOrd="5" destOrd="0" presId="urn:microsoft.com/office/officeart/2018/2/layout/IconVerticalSolidList"/>
    <dgm:cxn modelId="{B061A7AF-757A-4DBC-AC72-0007E2523DAB}" type="presParOf" srcId="{0CF7C2CE-59C9-41FA-B2D6-F6E7B27908D0}" destId="{710C4929-3412-4176-B4A6-186049BB7393}" srcOrd="6" destOrd="0" presId="urn:microsoft.com/office/officeart/2018/2/layout/IconVerticalSolidList"/>
    <dgm:cxn modelId="{24CFA89B-652A-4A8A-99BA-C0DC1BA84FD9}" type="presParOf" srcId="{710C4929-3412-4176-B4A6-186049BB7393}" destId="{8B322B57-36B0-4E5F-9A8F-2DF1CB1FEF3C}" srcOrd="0" destOrd="0" presId="urn:microsoft.com/office/officeart/2018/2/layout/IconVerticalSolidList"/>
    <dgm:cxn modelId="{75BB8820-2037-4027-B4B7-5C77C8F16681}" type="presParOf" srcId="{710C4929-3412-4176-B4A6-186049BB7393}" destId="{0003FD68-4100-49AD-B722-373639FAB351}" srcOrd="1" destOrd="0" presId="urn:microsoft.com/office/officeart/2018/2/layout/IconVerticalSolidList"/>
    <dgm:cxn modelId="{D577AFC2-283F-497F-8D43-3A68F7CB668E}" type="presParOf" srcId="{710C4929-3412-4176-B4A6-186049BB7393}" destId="{86E0198C-C351-4E2E-99E8-020C83A58362}" srcOrd="2" destOrd="0" presId="urn:microsoft.com/office/officeart/2018/2/layout/IconVerticalSolidList"/>
    <dgm:cxn modelId="{56FAA1B3-C501-40E0-8CA1-DF6EAB52102B}" type="presParOf" srcId="{710C4929-3412-4176-B4A6-186049BB7393}" destId="{F13C2BAD-B0B1-467A-8F63-BFF89502273B}" srcOrd="3" destOrd="0" presId="urn:microsoft.com/office/officeart/2018/2/layout/IconVerticalSolidList"/>
    <dgm:cxn modelId="{E0C76E69-2BCB-409F-9B26-8A87B98E7C63}" type="presParOf" srcId="{0CF7C2CE-59C9-41FA-B2D6-F6E7B27908D0}" destId="{C07C9191-992C-42B5-A028-1519162BF8E5}" srcOrd="7" destOrd="0" presId="urn:microsoft.com/office/officeart/2018/2/layout/IconVerticalSolidList"/>
    <dgm:cxn modelId="{CAA0DEC3-0463-421A-B34F-CD5524C4AB22}" type="presParOf" srcId="{0CF7C2CE-59C9-41FA-B2D6-F6E7B27908D0}" destId="{5204A67E-CF39-4308-A9F8-69BEDED88AE5}" srcOrd="8" destOrd="0" presId="urn:microsoft.com/office/officeart/2018/2/layout/IconVerticalSolidList"/>
    <dgm:cxn modelId="{97A9679B-A441-4AA3-AFC7-8846DECA7932}" type="presParOf" srcId="{5204A67E-CF39-4308-A9F8-69BEDED88AE5}" destId="{268292E4-130E-4847-82AE-30A54AAFA951}" srcOrd="0" destOrd="0" presId="urn:microsoft.com/office/officeart/2018/2/layout/IconVerticalSolidList"/>
    <dgm:cxn modelId="{B8059B5E-E7D9-4A29-B3B2-DC1A6F393A4B}" type="presParOf" srcId="{5204A67E-CF39-4308-A9F8-69BEDED88AE5}" destId="{351D6D50-DDED-4930-B431-2DF7B826AD05}" srcOrd="1" destOrd="0" presId="urn:microsoft.com/office/officeart/2018/2/layout/IconVerticalSolidList"/>
    <dgm:cxn modelId="{C354BB9C-F2D4-42E6-914E-F70F86401404}" type="presParOf" srcId="{5204A67E-CF39-4308-A9F8-69BEDED88AE5}" destId="{B26CF047-0151-4658-B088-29AE25527325}" srcOrd="2" destOrd="0" presId="urn:microsoft.com/office/officeart/2018/2/layout/IconVerticalSolidList"/>
    <dgm:cxn modelId="{0672223F-BA24-44E2-A97D-A6004BB37FF0}" type="presParOf" srcId="{5204A67E-CF39-4308-A9F8-69BEDED88AE5}" destId="{1AE69523-C3CC-4F66-950A-9AB1991EB64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6D896F-AA8C-4B94-9D91-E00BCF9C05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C950AE4-B034-4312-A337-B6750AE22A2C}">
      <dgm:prSet/>
      <dgm:spPr/>
      <dgm:t>
        <a:bodyPr/>
        <a:lstStyle/>
        <a:p>
          <a:r>
            <a:rPr lang="en-GB" dirty="0"/>
            <a:t>The UK</a:t>
          </a:r>
          <a:r>
            <a:rPr lang="en-GB" b="0" i="0" dirty="0"/>
            <a:t> is on a latitude similar to Canada and Southern Russia but don’t experience such extremes of weather, so why is that?</a:t>
          </a:r>
          <a:endParaRPr lang="en-US" dirty="0"/>
        </a:p>
      </dgm:t>
    </dgm:pt>
    <dgm:pt modelId="{CC64E621-AEFC-4F39-A3F4-204E5AE06A92}" type="parTrans" cxnId="{F0BB0122-B4D5-4713-B8C3-B5E677B3CC45}">
      <dgm:prSet/>
      <dgm:spPr/>
      <dgm:t>
        <a:bodyPr/>
        <a:lstStyle/>
        <a:p>
          <a:endParaRPr lang="en-US"/>
        </a:p>
      </dgm:t>
    </dgm:pt>
    <dgm:pt modelId="{46E63CB8-79B9-4614-9DC4-EE4E23FA7986}" type="sibTrans" cxnId="{F0BB0122-B4D5-4713-B8C3-B5E677B3CC45}">
      <dgm:prSet/>
      <dgm:spPr/>
      <dgm:t>
        <a:bodyPr/>
        <a:lstStyle/>
        <a:p>
          <a:endParaRPr lang="en-US"/>
        </a:p>
      </dgm:t>
    </dgm:pt>
    <dgm:pt modelId="{4E75467C-1010-48EE-B781-B54D982D2BC9}">
      <dgm:prSet/>
      <dgm:spPr/>
      <dgm:t>
        <a:bodyPr/>
        <a:lstStyle/>
        <a:p>
          <a:r>
            <a:rPr lang="en-GB" b="0" i="0"/>
            <a:t>The geographical siting of the United Kingdom is influenced by many factors that will determine if it is to be hot or cold, wet or dry and many variations in between.</a:t>
          </a:r>
          <a:endParaRPr lang="en-US"/>
        </a:p>
      </dgm:t>
    </dgm:pt>
    <dgm:pt modelId="{E05E6C5E-ECC6-43C2-B908-A2E5CA85BF8D}" type="parTrans" cxnId="{A8E60EFF-08DD-425F-82CF-F2977EAB7E10}">
      <dgm:prSet/>
      <dgm:spPr/>
      <dgm:t>
        <a:bodyPr/>
        <a:lstStyle/>
        <a:p>
          <a:endParaRPr lang="en-US"/>
        </a:p>
      </dgm:t>
    </dgm:pt>
    <dgm:pt modelId="{8D874978-5FD6-4D18-BCAE-04C99BED45D1}" type="sibTrans" cxnId="{A8E60EFF-08DD-425F-82CF-F2977EAB7E10}">
      <dgm:prSet/>
      <dgm:spPr/>
      <dgm:t>
        <a:bodyPr/>
        <a:lstStyle/>
        <a:p>
          <a:endParaRPr lang="en-US"/>
        </a:p>
      </dgm:t>
    </dgm:pt>
    <dgm:pt modelId="{310A1B28-D0C1-4771-A0AF-4BAC27E4009A}">
      <dgm:prSet/>
      <dgm:spPr/>
      <dgm:t>
        <a:bodyPr/>
        <a:lstStyle/>
        <a:p>
          <a:r>
            <a:rPr lang="en-GB" b="0" i="0"/>
            <a:t>Where weather comes from in the UK is determined by the country’s position in the world with a large area of the Atlantic Ocean to the west, the very cold Arctic to the north, a large land mass to the east and south.</a:t>
          </a:r>
          <a:endParaRPr lang="en-US"/>
        </a:p>
      </dgm:t>
    </dgm:pt>
    <dgm:pt modelId="{DA362BFD-5D83-4A2F-B3EF-2DB5625DEC8F}" type="parTrans" cxnId="{A7CAC09B-F618-4956-83EB-8FDBE4E78092}">
      <dgm:prSet/>
      <dgm:spPr/>
      <dgm:t>
        <a:bodyPr/>
        <a:lstStyle/>
        <a:p>
          <a:endParaRPr lang="en-US"/>
        </a:p>
      </dgm:t>
    </dgm:pt>
    <dgm:pt modelId="{CF833423-DD39-46A7-87D2-D4682991DB64}" type="sibTrans" cxnId="{A7CAC09B-F618-4956-83EB-8FDBE4E78092}">
      <dgm:prSet/>
      <dgm:spPr/>
      <dgm:t>
        <a:bodyPr/>
        <a:lstStyle/>
        <a:p>
          <a:endParaRPr lang="en-US"/>
        </a:p>
      </dgm:t>
    </dgm:pt>
    <dgm:pt modelId="{E15EE5DF-59D6-4DCC-B0FE-A472C51CD644}">
      <dgm:prSet/>
      <dgm:spPr/>
      <dgm:t>
        <a:bodyPr/>
        <a:lstStyle/>
        <a:p>
          <a:r>
            <a:rPr lang="en-GB" b="0" i="0"/>
            <a:t>When wind arrives in the UK from the north it will be cold as it originates from the vast area of ice and snow in the Arctic.</a:t>
          </a:r>
          <a:endParaRPr lang="en-US"/>
        </a:p>
      </dgm:t>
    </dgm:pt>
    <dgm:pt modelId="{B23B52A5-C651-4A07-847E-BDAECCF41155}" type="parTrans" cxnId="{1F6217C4-33B6-421C-AC3C-31E946EE5967}">
      <dgm:prSet/>
      <dgm:spPr/>
      <dgm:t>
        <a:bodyPr/>
        <a:lstStyle/>
        <a:p>
          <a:endParaRPr lang="en-US"/>
        </a:p>
      </dgm:t>
    </dgm:pt>
    <dgm:pt modelId="{7D3395BE-FADA-404B-9672-78A4DE78C25A}" type="sibTrans" cxnId="{1F6217C4-33B6-421C-AC3C-31E946EE5967}">
      <dgm:prSet/>
      <dgm:spPr/>
      <dgm:t>
        <a:bodyPr/>
        <a:lstStyle/>
        <a:p>
          <a:endParaRPr lang="en-US"/>
        </a:p>
      </dgm:t>
    </dgm:pt>
    <dgm:pt modelId="{7A624D11-1621-4643-9477-6A3E57DE6A5E}">
      <dgm:prSet/>
      <dgm:spPr/>
      <dgm:t>
        <a:bodyPr/>
        <a:lstStyle/>
        <a:p>
          <a:r>
            <a:rPr lang="en-GB" b="0" i="0" dirty="0"/>
            <a:t>Winds from the east to the UK will have travelled over a large landmass that in summer gets very hot and during winter very cold. This thus dictates what weather will be experienced </a:t>
          </a:r>
          <a:r>
            <a:rPr lang="en-GB" dirty="0"/>
            <a:t>in the UK.</a:t>
          </a:r>
          <a:endParaRPr lang="en-US" dirty="0"/>
        </a:p>
      </dgm:t>
    </dgm:pt>
    <dgm:pt modelId="{86763015-12DE-467D-8462-3EEF43473D12}" type="parTrans" cxnId="{03594C96-1B0C-4F0E-91D4-D860C747C0D7}">
      <dgm:prSet/>
      <dgm:spPr/>
      <dgm:t>
        <a:bodyPr/>
        <a:lstStyle/>
        <a:p>
          <a:endParaRPr lang="en-US"/>
        </a:p>
      </dgm:t>
    </dgm:pt>
    <dgm:pt modelId="{6EC0B192-563F-4EBA-BE62-D913AA933DDE}" type="sibTrans" cxnId="{03594C96-1B0C-4F0E-91D4-D860C747C0D7}">
      <dgm:prSet/>
      <dgm:spPr/>
      <dgm:t>
        <a:bodyPr/>
        <a:lstStyle/>
        <a:p>
          <a:endParaRPr lang="en-US"/>
        </a:p>
      </dgm:t>
    </dgm:pt>
    <dgm:pt modelId="{A6AAAD24-694D-4843-AC90-C2197B3EB9C8}" type="pres">
      <dgm:prSet presAssocID="{B76D896F-AA8C-4B94-9D91-E00BCF9C0588}" presName="linear" presStyleCnt="0">
        <dgm:presLayoutVars>
          <dgm:animLvl val="lvl"/>
          <dgm:resizeHandles val="exact"/>
        </dgm:presLayoutVars>
      </dgm:prSet>
      <dgm:spPr/>
    </dgm:pt>
    <dgm:pt modelId="{CA1C53D5-6FE3-4940-8C95-00FF7B0A1ADA}" type="pres">
      <dgm:prSet presAssocID="{1C950AE4-B034-4312-A337-B6750AE22A2C}" presName="parentText" presStyleLbl="node1" presStyleIdx="0" presStyleCnt="5">
        <dgm:presLayoutVars>
          <dgm:chMax val="0"/>
          <dgm:bulletEnabled val="1"/>
        </dgm:presLayoutVars>
      </dgm:prSet>
      <dgm:spPr/>
    </dgm:pt>
    <dgm:pt modelId="{257589B1-3E3C-41A2-B63E-CE96EB202E69}" type="pres">
      <dgm:prSet presAssocID="{46E63CB8-79B9-4614-9DC4-EE4E23FA7986}" presName="spacer" presStyleCnt="0"/>
      <dgm:spPr/>
    </dgm:pt>
    <dgm:pt modelId="{61BEF43D-45B8-4F33-992D-87A113E18E4F}" type="pres">
      <dgm:prSet presAssocID="{4E75467C-1010-48EE-B781-B54D982D2BC9}" presName="parentText" presStyleLbl="node1" presStyleIdx="1" presStyleCnt="5">
        <dgm:presLayoutVars>
          <dgm:chMax val="0"/>
          <dgm:bulletEnabled val="1"/>
        </dgm:presLayoutVars>
      </dgm:prSet>
      <dgm:spPr/>
    </dgm:pt>
    <dgm:pt modelId="{9E7E7115-EBB7-427C-971B-7908BDE13098}" type="pres">
      <dgm:prSet presAssocID="{8D874978-5FD6-4D18-BCAE-04C99BED45D1}" presName="spacer" presStyleCnt="0"/>
      <dgm:spPr/>
    </dgm:pt>
    <dgm:pt modelId="{EC9F0D38-80E1-4FA1-B832-6654008BA7F7}" type="pres">
      <dgm:prSet presAssocID="{310A1B28-D0C1-4771-A0AF-4BAC27E4009A}" presName="parentText" presStyleLbl="node1" presStyleIdx="2" presStyleCnt="5">
        <dgm:presLayoutVars>
          <dgm:chMax val="0"/>
          <dgm:bulletEnabled val="1"/>
        </dgm:presLayoutVars>
      </dgm:prSet>
      <dgm:spPr/>
    </dgm:pt>
    <dgm:pt modelId="{24956DC6-4439-4EC8-94CD-3C0F0EA63057}" type="pres">
      <dgm:prSet presAssocID="{CF833423-DD39-46A7-87D2-D4682991DB64}" presName="spacer" presStyleCnt="0"/>
      <dgm:spPr/>
    </dgm:pt>
    <dgm:pt modelId="{ACFF62F8-3C74-49F6-975E-E34122A36E3D}" type="pres">
      <dgm:prSet presAssocID="{E15EE5DF-59D6-4DCC-B0FE-A472C51CD644}" presName="parentText" presStyleLbl="node1" presStyleIdx="3" presStyleCnt="5">
        <dgm:presLayoutVars>
          <dgm:chMax val="0"/>
          <dgm:bulletEnabled val="1"/>
        </dgm:presLayoutVars>
      </dgm:prSet>
      <dgm:spPr/>
    </dgm:pt>
    <dgm:pt modelId="{F2DCB95A-5069-40D7-8615-FB76A93C8191}" type="pres">
      <dgm:prSet presAssocID="{7D3395BE-FADA-404B-9672-78A4DE78C25A}" presName="spacer" presStyleCnt="0"/>
      <dgm:spPr/>
    </dgm:pt>
    <dgm:pt modelId="{6B834E0F-1E42-47F2-880D-BB9499E37458}" type="pres">
      <dgm:prSet presAssocID="{7A624D11-1621-4643-9477-6A3E57DE6A5E}" presName="parentText" presStyleLbl="node1" presStyleIdx="4" presStyleCnt="5">
        <dgm:presLayoutVars>
          <dgm:chMax val="0"/>
          <dgm:bulletEnabled val="1"/>
        </dgm:presLayoutVars>
      </dgm:prSet>
      <dgm:spPr/>
    </dgm:pt>
  </dgm:ptLst>
  <dgm:cxnLst>
    <dgm:cxn modelId="{F0BB0122-B4D5-4713-B8C3-B5E677B3CC45}" srcId="{B76D896F-AA8C-4B94-9D91-E00BCF9C0588}" destId="{1C950AE4-B034-4312-A337-B6750AE22A2C}" srcOrd="0" destOrd="0" parTransId="{CC64E621-AEFC-4F39-A3F4-204E5AE06A92}" sibTransId="{46E63CB8-79B9-4614-9DC4-EE4E23FA7986}"/>
    <dgm:cxn modelId="{0BBCA724-BC5E-41E3-B30E-35041C19D351}" type="presOf" srcId="{1C950AE4-B034-4312-A337-B6750AE22A2C}" destId="{CA1C53D5-6FE3-4940-8C95-00FF7B0A1ADA}" srcOrd="0" destOrd="0" presId="urn:microsoft.com/office/officeart/2005/8/layout/vList2"/>
    <dgm:cxn modelId="{E419638B-D162-4F92-A50B-B7066B27F449}" type="presOf" srcId="{E15EE5DF-59D6-4DCC-B0FE-A472C51CD644}" destId="{ACFF62F8-3C74-49F6-975E-E34122A36E3D}" srcOrd="0" destOrd="0" presId="urn:microsoft.com/office/officeart/2005/8/layout/vList2"/>
    <dgm:cxn modelId="{03594C96-1B0C-4F0E-91D4-D860C747C0D7}" srcId="{B76D896F-AA8C-4B94-9D91-E00BCF9C0588}" destId="{7A624D11-1621-4643-9477-6A3E57DE6A5E}" srcOrd="4" destOrd="0" parTransId="{86763015-12DE-467D-8462-3EEF43473D12}" sibTransId="{6EC0B192-563F-4EBA-BE62-D913AA933DDE}"/>
    <dgm:cxn modelId="{A7CAC09B-F618-4956-83EB-8FDBE4E78092}" srcId="{B76D896F-AA8C-4B94-9D91-E00BCF9C0588}" destId="{310A1B28-D0C1-4771-A0AF-4BAC27E4009A}" srcOrd="2" destOrd="0" parTransId="{DA362BFD-5D83-4A2F-B3EF-2DB5625DEC8F}" sibTransId="{CF833423-DD39-46A7-87D2-D4682991DB64}"/>
    <dgm:cxn modelId="{32B7EFAA-DAA6-41B0-B026-86EE52520285}" type="presOf" srcId="{7A624D11-1621-4643-9477-6A3E57DE6A5E}" destId="{6B834E0F-1E42-47F2-880D-BB9499E37458}" srcOrd="0" destOrd="0" presId="urn:microsoft.com/office/officeart/2005/8/layout/vList2"/>
    <dgm:cxn modelId="{CE72C2C2-2F90-4FF9-9CB3-3AE21BCF0AF9}" type="presOf" srcId="{310A1B28-D0C1-4771-A0AF-4BAC27E4009A}" destId="{EC9F0D38-80E1-4FA1-B832-6654008BA7F7}" srcOrd="0" destOrd="0" presId="urn:microsoft.com/office/officeart/2005/8/layout/vList2"/>
    <dgm:cxn modelId="{1F6217C4-33B6-421C-AC3C-31E946EE5967}" srcId="{B76D896F-AA8C-4B94-9D91-E00BCF9C0588}" destId="{E15EE5DF-59D6-4DCC-B0FE-A472C51CD644}" srcOrd="3" destOrd="0" parTransId="{B23B52A5-C651-4A07-847E-BDAECCF41155}" sibTransId="{7D3395BE-FADA-404B-9672-78A4DE78C25A}"/>
    <dgm:cxn modelId="{BE42B1C4-F8AB-4314-9A1A-4C5F7E75B54F}" type="presOf" srcId="{B76D896F-AA8C-4B94-9D91-E00BCF9C0588}" destId="{A6AAAD24-694D-4843-AC90-C2197B3EB9C8}" srcOrd="0" destOrd="0" presId="urn:microsoft.com/office/officeart/2005/8/layout/vList2"/>
    <dgm:cxn modelId="{D8871FE8-1BA2-49A6-9171-371BDD0DCD60}" type="presOf" srcId="{4E75467C-1010-48EE-B781-B54D982D2BC9}" destId="{61BEF43D-45B8-4F33-992D-87A113E18E4F}" srcOrd="0" destOrd="0" presId="urn:microsoft.com/office/officeart/2005/8/layout/vList2"/>
    <dgm:cxn modelId="{A8E60EFF-08DD-425F-82CF-F2977EAB7E10}" srcId="{B76D896F-AA8C-4B94-9D91-E00BCF9C0588}" destId="{4E75467C-1010-48EE-B781-B54D982D2BC9}" srcOrd="1" destOrd="0" parTransId="{E05E6C5E-ECC6-43C2-B908-A2E5CA85BF8D}" sibTransId="{8D874978-5FD6-4D18-BCAE-04C99BED45D1}"/>
    <dgm:cxn modelId="{51B4D753-7142-4660-96CB-2B70541641C1}" type="presParOf" srcId="{A6AAAD24-694D-4843-AC90-C2197B3EB9C8}" destId="{CA1C53D5-6FE3-4940-8C95-00FF7B0A1ADA}" srcOrd="0" destOrd="0" presId="urn:microsoft.com/office/officeart/2005/8/layout/vList2"/>
    <dgm:cxn modelId="{A6B2AEE5-A234-4FA0-A5BF-333DBABC7096}" type="presParOf" srcId="{A6AAAD24-694D-4843-AC90-C2197B3EB9C8}" destId="{257589B1-3E3C-41A2-B63E-CE96EB202E69}" srcOrd="1" destOrd="0" presId="urn:microsoft.com/office/officeart/2005/8/layout/vList2"/>
    <dgm:cxn modelId="{060947E9-A48F-40E6-BA1E-20347480598F}" type="presParOf" srcId="{A6AAAD24-694D-4843-AC90-C2197B3EB9C8}" destId="{61BEF43D-45B8-4F33-992D-87A113E18E4F}" srcOrd="2" destOrd="0" presId="urn:microsoft.com/office/officeart/2005/8/layout/vList2"/>
    <dgm:cxn modelId="{BA370F0E-D930-4247-944B-11BD0D2E7757}" type="presParOf" srcId="{A6AAAD24-694D-4843-AC90-C2197B3EB9C8}" destId="{9E7E7115-EBB7-427C-971B-7908BDE13098}" srcOrd="3" destOrd="0" presId="urn:microsoft.com/office/officeart/2005/8/layout/vList2"/>
    <dgm:cxn modelId="{761321BB-D48A-439C-882D-F31F32FE8106}" type="presParOf" srcId="{A6AAAD24-694D-4843-AC90-C2197B3EB9C8}" destId="{EC9F0D38-80E1-4FA1-B832-6654008BA7F7}" srcOrd="4" destOrd="0" presId="urn:microsoft.com/office/officeart/2005/8/layout/vList2"/>
    <dgm:cxn modelId="{5BC4A7F2-8F8B-4C1C-94B1-9C8A154314DF}" type="presParOf" srcId="{A6AAAD24-694D-4843-AC90-C2197B3EB9C8}" destId="{24956DC6-4439-4EC8-94CD-3C0F0EA63057}" srcOrd="5" destOrd="0" presId="urn:microsoft.com/office/officeart/2005/8/layout/vList2"/>
    <dgm:cxn modelId="{1919FC75-B30B-49D1-B406-50DAA38CE016}" type="presParOf" srcId="{A6AAAD24-694D-4843-AC90-C2197B3EB9C8}" destId="{ACFF62F8-3C74-49F6-975E-E34122A36E3D}" srcOrd="6" destOrd="0" presId="urn:microsoft.com/office/officeart/2005/8/layout/vList2"/>
    <dgm:cxn modelId="{907CDBC1-F9F8-4AF4-9F34-7B155463F0E7}" type="presParOf" srcId="{A6AAAD24-694D-4843-AC90-C2197B3EB9C8}" destId="{F2DCB95A-5069-40D7-8615-FB76A93C8191}" srcOrd="7" destOrd="0" presId="urn:microsoft.com/office/officeart/2005/8/layout/vList2"/>
    <dgm:cxn modelId="{DA31455D-13B8-4C08-93A5-740880BCAF79}" type="presParOf" srcId="{A6AAAD24-694D-4843-AC90-C2197B3EB9C8}" destId="{6B834E0F-1E42-47F2-880D-BB9499E3745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B922E9-0D82-47B3-B37A-A89492F184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5ABCCB-D9AC-49E3-8705-2F59BA3AA1E8}">
      <dgm:prSet/>
      <dgm:spPr/>
      <dgm:t>
        <a:bodyPr/>
        <a:lstStyle/>
        <a:p>
          <a:r>
            <a:rPr lang="en-GB" b="1"/>
            <a:t>Intracloud lightning, sheet lightning, anvil crawlers </a:t>
          </a:r>
          <a:r>
            <a:rPr lang="en-GB"/>
            <a:t>- </a:t>
          </a:r>
          <a:r>
            <a:rPr lang="en-GB" b="0" i="0">
              <a:effectLst/>
            </a:rPr>
            <a:t>Intracloud lightning is the most common type of lightning, and occurs completely </a:t>
          </a:r>
          <a:r>
            <a:rPr lang="en-GB" b="1" i="0">
              <a:effectLst/>
            </a:rPr>
            <a:t>inside</a:t>
          </a:r>
          <a:r>
            <a:rPr lang="en-GB" b="0" i="0">
              <a:effectLst/>
            </a:rPr>
            <a:t> one cumulonimbus cloud; it is termed sheet lightning because the bolt is not seen, instead one sees the whole cloud light up from inside. </a:t>
          </a:r>
          <a:endParaRPr lang="en-GB" b="0" i="0" dirty="0">
            <a:effectLst/>
          </a:endParaRPr>
        </a:p>
      </dgm:t>
    </dgm:pt>
    <dgm:pt modelId="{7B07B51C-2F37-41F5-8E1D-0CC47BB025F8}" type="parTrans" cxnId="{63B00F5D-3360-411E-9526-B5A4951EB976}">
      <dgm:prSet/>
      <dgm:spPr/>
      <dgm:t>
        <a:bodyPr/>
        <a:lstStyle/>
        <a:p>
          <a:endParaRPr lang="en-GB"/>
        </a:p>
      </dgm:t>
    </dgm:pt>
    <dgm:pt modelId="{1FF88853-2B4C-4846-ADAE-97BA76D6B0E2}" type="sibTrans" cxnId="{63B00F5D-3360-411E-9526-B5A4951EB976}">
      <dgm:prSet/>
      <dgm:spPr/>
      <dgm:t>
        <a:bodyPr/>
        <a:lstStyle/>
        <a:p>
          <a:endParaRPr lang="en-GB"/>
        </a:p>
      </dgm:t>
    </dgm:pt>
    <dgm:pt modelId="{480538E6-A15E-44FF-BF31-8548BA2A52AE}">
      <dgm:prSet/>
      <dgm:spPr/>
      <dgm:t>
        <a:bodyPr/>
        <a:lstStyle/>
        <a:p>
          <a:r>
            <a:rPr lang="en-GB" b="1"/>
            <a:t>Cloud-to-ground lightning, anvil-to-ground lightning</a:t>
          </a:r>
          <a:r>
            <a:rPr lang="en-GB"/>
            <a:t>: - </a:t>
          </a:r>
          <a:r>
            <a:rPr lang="en-GB" b="0" i="0">
              <a:effectLst/>
            </a:rPr>
            <a:t>Cloud-to-ground lightning is a great lightning discharge</a:t>
          </a:r>
          <a:r>
            <a:rPr lang="en-GB" b="1" i="0">
              <a:effectLst/>
            </a:rPr>
            <a:t> between </a:t>
          </a:r>
          <a:r>
            <a:rPr lang="en-GB" b="0" i="0">
              <a:effectLst/>
            </a:rPr>
            <a:t>a cumulonimbus cloud and the ground initiated by the downward-moving leader stroke. This is the second most common type of lightning.</a:t>
          </a:r>
          <a:endParaRPr lang="en-GB" b="0" i="0" dirty="0">
            <a:effectLst/>
          </a:endParaRPr>
        </a:p>
      </dgm:t>
    </dgm:pt>
    <dgm:pt modelId="{1DD6E83D-9D09-476D-8E78-6A9465AAE96A}" type="parTrans" cxnId="{65A8257A-F147-4792-A91E-2DC80EE62E9F}">
      <dgm:prSet/>
      <dgm:spPr/>
      <dgm:t>
        <a:bodyPr/>
        <a:lstStyle/>
        <a:p>
          <a:endParaRPr lang="en-GB"/>
        </a:p>
      </dgm:t>
    </dgm:pt>
    <dgm:pt modelId="{E39E96F2-98D2-472C-8DD9-D9344C960439}" type="sibTrans" cxnId="{65A8257A-F147-4792-A91E-2DC80EE62E9F}">
      <dgm:prSet/>
      <dgm:spPr/>
      <dgm:t>
        <a:bodyPr/>
        <a:lstStyle/>
        <a:p>
          <a:endParaRPr lang="en-GB"/>
        </a:p>
      </dgm:t>
    </dgm:pt>
    <dgm:pt modelId="{479F03EA-B876-4D7B-8213-2160DB413330}">
      <dgm:prSet/>
      <dgm:spPr/>
      <dgm:t>
        <a:bodyPr/>
        <a:lstStyle/>
        <a:p>
          <a:r>
            <a:rPr lang="en-GB" b="1"/>
            <a:t>Cloud-to-cloud lightning: - </a:t>
          </a:r>
          <a:r>
            <a:rPr lang="en-GB"/>
            <a:t>Cloud-to-cloud or intercloud lightning is a somewhat rare type of discharge lightning </a:t>
          </a:r>
          <a:r>
            <a:rPr lang="en-GB" b="1"/>
            <a:t>between two or more </a:t>
          </a:r>
          <a:r>
            <a:rPr lang="en-GB"/>
            <a:t>completely separate cumulonimbus clouds.</a:t>
          </a:r>
          <a:endParaRPr lang="en-GB" dirty="0"/>
        </a:p>
      </dgm:t>
    </dgm:pt>
    <dgm:pt modelId="{B1232916-FBFA-4899-9A0B-4F79B2E426CC}" type="parTrans" cxnId="{9CAE02DC-DC60-4244-BB53-7EBCA1DDB581}">
      <dgm:prSet/>
      <dgm:spPr/>
      <dgm:t>
        <a:bodyPr/>
        <a:lstStyle/>
        <a:p>
          <a:endParaRPr lang="en-GB"/>
        </a:p>
      </dgm:t>
    </dgm:pt>
    <dgm:pt modelId="{8BAC60F6-68E2-467E-A6FB-63A564E440F8}" type="sibTrans" cxnId="{9CAE02DC-DC60-4244-BB53-7EBCA1DDB581}">
      <dgm:prSet/>
      <dgm:spPr/>
      <dgm:t>
        <a:bodyPr/>
        <a:lstStyle/>
        <a:p>
          <a:endParaRPr lang="en-GB"/>
        </a:p>
      </dgm:t>
    </dgm:pt>
    <dgm:pt modelId="{5C8F1A43-8000-4630-BC2D-D17FBF9616F2}" type="pres">
      <dgm:prSet presAssocID="{45B922E9-0D82-47B3-B37A-A89492F18466}" presName="linear" presStyleCnt="0">
        <dgm:presLayoutVars>
          <dgm:animLvl val="lvl"/>
          <dgm:resizeHandles val="exact"/>
        </dgm:presLayoutVars>
      </dgm:prSet>
      <dgm:spPr/>
    </dgm:pt>
    <dgm:pt modelId="{AF78F175-8FFB-4512-B941-D197B091E4D5}" type="pres">
      <dgm:prSet presAssocID="{335ABCCB-D9AC-49E3-8705-2F59BA3AA1E8}" presName="parentText" presStyleLbl="node1" presStyleIdx="0" presStyleCnt="3">
        <dgm:presLayoutVars>
          <dgm:chMax val="0"/>
          <dgm:bulletEnabled val="1"/>
        </dgm:presLayoutVars>
      </dgm:prSet>
      <dgm:spPr/>
    </dgm:pt>
    <dgm:pt modelId="{D093FD44-280B-4BF6-83C0-D3816C1DBA8C}" type="pres">
      <dgm:prSet presAssocID="{1FF88853-2B4C-4846-ADAE-97BA76D6B0E2}" presName="spacer" presStyleCnt="0"/>
      <dgm:spPr/>
    </dgm:pt>
    <dgm:pt modelId="{A3A48FA5-53F9-4A7C-8B6B-E36FC3678957}" type="pres">
      <dgm:prSet presAssocID="{480538E6-A15E-44FF-BF31-8548BA2A52AE}" presName="parentText" presStyleLbl="node1" presStyleIdx="1" presStyleCnt="3">
        <dgm:presLayoutVars>
          <dgm:chMax val="0"/>
          <dgm:bulletEnabled val="1"/>
        </dgm:presLayoutVars>
      </dgm:prSet>
      <dgm:spPr/>
    </dgm:pt>
    <dgm:pt modelId="{0C15E97F-E68D-46C0-8788-DB917FD71429}" type="pres">
      <dgm:prSet presAssocID="{E39E96F2-98D2-472C-8DD9-D9344C960439}" presName="spacer" presStyleCnt="0"/>
      <dgm:spPr/>
    </dgm:pt>
    <dgm:pt modelId="{2575364D-5EBC-4F84-A92C-9923DADE1891}" type="pres">
      <dgm:prSet presAssocID="{479F03EA-B876-4D7B-8213-2160DB413330}" presName="parentText" presStyleLbl="node1" presStyleIdx="2" presStyleCnt="3">
        <dgm:presLayoutVars>
          <dgm:chMax val="0"/>
          <dgm:bulletEnabled val="1"/>
        </dgm:presLayoutVars>
      </dgm:prSet>
      <dgm:spPr/>
    </dgm:pt>
  </dgm:ptLst>
  <dgm:cxnLst>
    <dgm:cxn modelId="{63B00F5D-3360-411E-9526-B5A4951EB976}" srcId="{45B922E9-0D82-47B3-B37A-A89492F18466}" destId="{335ABCCB-D9AC-49E3-8705-2F59BA3AA1E8}" srcOrd="0" destOrd="0" parTransId="{7B07B51C-2F37-41F5-8E1D-0CC47BB025F8}" sibTransId="{1FF88853-2B4C-4846-ADAE-97BA76D6B0E2}"/>
    <dgm:cxn modelId="{0E2BB85E-4CF3-4B0E-8312-1D8F0DE96C33}" type="presOf" srcId="{335ABCCB-D9AC-49E3-8705-2F59BA3AA1E8}" destId="{AF78F175-8FFB-4512-B941-D197B091E4D5}" srcOrd="0" destOrd="0" presId="urn:microsoft.com/office/officeart/2005/8/layout/vList2"/>
    <dgm:cxn modelId="{65A8257A-F147-4792-A91E-2DC80EE62E9F}" srcId="{45B922E9-0D82-47B3-B37A-A89492F18466}" destId="{480538E6-A15E-44FF-BF31-8548BA2A52AE}" srcOrd="1" destOrd="0" parTransId="{1DD6E83D-9D09-476D-8E78-6A9465AAE96A}" sibTransId="{E39E96F2-98D2-472C-8DD9-D9344C960439}"/>
    <dgm:cxn modelId="{921E0CAF-3E1C-4DD2-BB79-D49FA9634880}" type="presOf" srcId="{480538E6-A15E-44FF-BF31-8548BA2A52AE}" destId="{A3A48FA5-53F9-4A7C-8B6B-E36FC3678957}" srcOrd="0" destOrd="0" presId="urn:microsoft.com/office/officeart/2005/8/layout/vList2"/>
    <dgm:cxn modelId="{A0B9ACB2-9A8B-4995-A255-79D36EBEB251}" type="presOf" srcId="{479F03EA-B876-4D7B-8213-2160DB413330}" destId="{2575364D-5EBC-4F84-A92C-9923DADE1891}" srcOrd="0" destOrd="0" presId="urn:microsoft.com/office/officeart/2005/8/layout/vList2"/>
    <dgm:cxn modelId="{9CAE02DC-DC60-4244-BB53-7EBCA1DDB581}" srcId="{45B922E9-0D82-47B3-B37A-A89492F18466}" destId="{479F03EA-B876-4D7B-8213-2160DB413330}" srcOrd="2" destOrd="0" parTransId="{B1232916-FBFA-4899-9A0B-4F79B2E426CC}" sibTransId="{8BAC60F6-68E2-467E-A6FB-63A564E440F8}"/>
    <dgm:cxn modelId="{964B14ED-CDD3-409C-B99C-6B7118B29AED}" type="presOf" srcId="{45B922E9-0D82-47B3-B37A-A89492F18466}" destId="{5C8F1A43-8000-4630-BC2D-D17FBF9616F2}" srcOrd="0" destOrd="0" presId="urn:microsoft.com/office/officeart/2005/8/layout/vList2"/>
    <dgm:cxn modelId="{7343D2B5-E336-46FC-B5BE-725665036BBA}" type="presParOf" srcId="{5C8F1A43-8000-4630-BC2D-D17FBF9616F2}" destId="{AF78F175-8FFB-4512-B941-D197B091E4D5}" srcOrd="0" destOrd="0" presId="urn:microsoft.com/office/officeart/2005/8/layout/vList2"/>
    <dgm:cxn modelId="{2AB25369-7CD0-44AC-9564-31BB79616209}" type="presParOf" srcId="{5C8F1A43-8000-4630-BC2D-D17FBF9616F2}" destId="{D093FD44-280B-4BF6-83C0-D3816C1DBA8C}" srcOrd="1" destOrd="0" presId="urn:microsoft.com/office/officeart/2005/8/layout/vList2"/>
    <dgm:cxn modelId="{63E8931B-4250-47B5-A5BD-0947BA3FE995}" type="presParOf" srcId="{5C8F1A43-8000-4630-BC2D-D17FBF9616F2}" destId="{A3A48FA5-53F9-4A7C-8B6B-E36FC3678957}" srcOrd="2" destOrd="0" presId="urn:microsoft.com/office/officeart/2005/8/layout/vList2"/>
    <dgm:cxn modelId="{729FA640-9642-4128-863B-94AD2C16D11B}" type="presParOf" srcId="{5C8F1A43-8000-4630-BC2D-D17FBF9616F2}" destId="{0C15E97F-E68D-46C0-8788-DB917FD71429}" srcOrd="3" destOrd="0" presId="urn:microsoft.com/office/officeart/2005/8/layout/vList2"/>
    <dgm:cxn modelId="{419FADA7-F719-41F0-B2E5-24F4B045FE92}" type="presParOf" srcId="{5C8F1A43-8000-4630-BC2D-D17FBF9616F2}" destId="{2575364D-5EBC-4F84-A92C-9923DADE189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B922E9-0D82-47B3-B37A-A89492F184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3BE91C4-277C-4DBC-A874-C82B56797528}">
      <dgm:prSet/>
      <dgm:spPr/>
      <dgm:t>
        <a:bodyPr/>
        <a:lstStyle/>
        <a:p>
          <a:r>
            <a:rPr lang="en-GB" b="1" i="0" dirty="0"/>
            <a:t>Ground-to-cloud lightning - </a:t>
          </a:r>
          <a:r>
            <a:rPr lang="en-GB" i="0" dirty="0"/>
            <a:t>Ground-to-cloud lightning is a lightning discharge between the ground and a cumulonimbus cloud from an upward-moving leader stroke. These thunderstorm clouds are formed wherever there is enough upward motion, instability in the vertical, and moisture to produce a deep cloud that reaches up to levels somewhat colder than freezing. These conditions are most often met in summer.</a:t>
          </a:r>
          <a:endParaRPr lang="en-US" dirty="0"/>
        </a:p>
      </dgm:t>
    </dgm:pt>
    <dgm:pt modelId="{8EE970B6-81C7-413C-AAB9-3BE6400F75A9}" type="parTrans" cxnId="{DBA1F7E4-A5B6-4F8E-92E5-E1F55C556EA4}">
      <dgm:prSet/>
      <dgm:spPr/>
      <dgm:t>
        <a:bodyPr/>
        <a:lstStyle/>
        <a:p>
          <a:endParaRPr lang="en-US"/>
        </a:p>
      </dgm:t>
    </dgm:pt>
    <dgm:pt modelId="{C4C27837-52FC-4036-8B70-A5588014D4FD}" type="sibTrans" cxnId="{DBA1F7E4-A5B6-4F8E-92E5-E1F55C556EA4}">
      <dgm:prSet/>
      <dgm:spPr/>
      <dgm:t>
        <a:bodyPr/>
        <a:lstStyle/>
        <a:p>
          <a:endParaRPr lang="en-US"/>
        </a:p>
      </dgm:t>
    </dgm:pt>
    <dgm:pt modelId="{494E827C-1F9F-4784-8D3D-71B6A853FED3}">
      <dgm:prSet/>
      <dgm:spPr/>
      <dgm:t>
        <a:bodyPr/>
        <a:lstStyle/>
        <a:p>
          <a:r>
            <a:rPr lang="en-GB" b="1" i="0"/>
            <a:t>Heat lightning or summer lightning: -  </a:t>
          </a:r>
          <a:r>
            <a:rPr lang="en-GB"/>
            <a:t>Heat lightning (or, in the UK, "summer lightning") is nothing more than the faint flashes of lightning on the horizon or other clouds from distant thunderstorms. Heat lightning was named because it often occurs on hot summer nights. Heat lightning can be an early warning sign that thunderstorms are approaching.</a:t>
          </a:r>
          <a:endParaRPr lang="en-US"/>
        </a:p>
      </dgm:t>
    </dgm:pt>
    <dgm:pt modelId="{9E9E808D-C88C-4E61-ABE9-427BF72DEDC9}" type="parTrans" cxnId="{90B1E29F-F086-41DB-96CA-481C65E8D825}">
      <dgm:prSet/>
      <dgm:spPr/>
      <dgm:t>
        <a:bodyPr/>
        <a:lstStyle/>
        <a:p>
          <a:endParaRPr lang="en-US"/>
        </a:p>
      </dgm:t>
    </dgm:pt>
    <dgm:pt modelId="{28FDAA2B-2905-4C27-8233-C94701122BCD}" type="sibTrans" cxnId="{90B1E29F-F086-41DB-96CA-481C65E8D825}">
      <dgm:prSet/>
      <dgm:spPr/>
      <dgm:t>
        <a:bodyPr/>
        <a:lstStyle/>
        <a:p>
          <a:endParaRPr lang="en-US"/>
        </a:p>
      </dgm:t>
    </dgm:pt>
    <dgm:pt modelId="{65337CBC-9235-4FEE-8E6E-482DB8724594}">
      <dgm:prSet/>
      <dgm:spPr/>
      <dgm:t>
        <a:bodyPr/>
        <a:lstStyle/>
        <a:p>
          <a:r>
            <a:rPr lang="en-GB" b="1" i="0"/>
            <a:t>Ball lightning:- </a:t>
          </a:r>
          <a:r>
            <a:rPr lang="en-GB" b="0" i="0"/>
            <a:t>Ball lightning is described as a floating, illuminated ball that occurs during thunderstorms. They can be fast moving, slow moving or nearly stationary. Some make hissing or crackling noises or no noise at all.</a:t>
          </a:r>
          <a:endParaRPr lang="en-US"/>
        </a:p>
      </dgm:t>
    </dgm:pt>
    <dgm:pt modelId="{061D9D3D-0358-4B4F-80A1-0E9FECD6CAFF}" type="parTrans" cxnId="{75942A7D-0545-4379-B6D1-F2D0A1BC1A28}">
      <dgm:prSet/>
      <dgm:spPr/>
      <dgm:t>
        <a:bodyPr/>
        <a:lstStyle/>
        <a:p>
          <a:endParaRPr lang="en-US"/>
        </a:p>
      </dgm:t>
    </dgm:pt>
    <dgm:pt modelId="{47CC38CF-D1F2-4226-BDE2-C567AB3B40F1}" type="sibTrans" cxnId="{75942A7D-0545-4379-B6D1-F2D0A1BC1A28}">
      <dgm:prSet/>
      <dgm:spPr/>
      <dgm:t>
        <a:bodyPr/>
        <a:lstStyle/>
        <a:p>
          <a:endParaRPr lang="en-US"/>
        </a:p>
      </dgm:t>
    </dgm:pt>
    <dgm:pt modelId="{5C8F1A43-8000-4630-BC2D-D17FBF9616F2}" type="pres">
      <dgm:prSet presAssocID="{45B922E9-0D82-47B3-B37A-A89492F18466}" presName="linear" presStyleCnt="0">
        <dgm:presLayoutVars>
          <dgm:animLvl val="lvl"/>
          <dgm:resizeHandles val="exact"/>
        </dgm:presLayoutVars>
      </dgm:prSet>
      <dgm:spPr/>
    </dgm:pt>
    <dgm:pt modelId="{1ACF3819-1097-4AA3-ADE0-91D5EFDB69DC}" type="pres">
      <dgm:prSet presAssocID="{83BE91C4-277C-4DBC-A874-C82B56797528}" presName="parentText" presStyleLbl="node1" presStyleIdx="0" presStyleCnt="3" custScaleX="98754" custScaleY="106862" custLinFactNeighborX="477" custLinFactNeighborY="-66146">
        <dgm:presLayoutVars>
          <dgm:chMax val="0"/>
          <dgm:bulletEnabled val="1"/>
        </dgm:presLayoutVars>
      </dgm:prSet>
      <dgm:spPr/>
    </dgm:pt>
    <dgm:pt modelId="{5FA2694E-0EB3-4800-893B-965C98D58E35}" type="pres">
      <dgm:prSet presAssocID="{C4C27837-52FC-4036-8B70-A5588014D4FD}" presName="spacer" presStyleCnt="0"/>
      <dgm:spPr/>
    </dgm:pt>
    <dgm:pt modelId="{6DE6C74F-31D5-4BAE-80C7-A3E996F58DD8}" type="pres">
      <dgm:prSet presAssocID="{494E827C-1F9F-4784-8D3D-71B6A853FED3}" presName="parentText" presStyleLbl="node1" presStyleIdx="1" presStyleCnt="3">
        <dgm:presLayoutVars>
          <dgm:chMax val="0"/>
          <dgm:bulletEnabled val="1"/>
        </dgm:presLayoutVars>
      </dgm:prSet>
      <dgm:spPr/>
    </dgm:pt>
    <dgm:pt modelId="{109F71B1-3225-4113-A5E3-C5F8CC86E0AB}" type="pres">
      <dgm:prSet presAssocID="{28FDAA2B-2905-4C27-8233-C94701122BCD}" presName="spacer" presStyleCnt="0"/>
      <dgm:spPr/>
    </dgm:pt>
    <dgm:pt modelId="{300C2E5A-530E-4DFC-88BE-EE7C11B564D6}" type="pres">
      <dgm:prSet presAssocID="{65337CBC-9235-4FEE-8E6E-482DB8724594}" presName="parentText" presStyleLbl="node1" presStyleIdx="2" presStyleCnt="3">
        <dgm:presLayoutVars>
          <dgm:chMax val="0"/>
          <dgm:bulletEnabled val="1"/>
        </dgm:presLayoutVars>
      </dgm:prSet>
      <dgm:spPr/>
    </dgm:pt>
  </dgm:ptLst>
  <dgm:cxnLst>
    <dgm:cxn modelId="{5ADA9569-C724-48F7-9428-E6CCE5A42C81}" type="presOf" srcId="{494E827C-1F9F-4784-8D3D-71B6A853FED3}" destId="{6DE6C74F-31D5-4BAE-80C7-A3E996F58DD8}" srcOrd="0" destOrd="0" presId="urn:microsoft.com/office/officeart/2005/8/layout/vList2"/>
    <dgm:cxn modelId="{75942A7D-0545-4379-B6D1-F2D0A1BC1A28}" srcId="{45B922E9-0D82-47B3-B37A-A89492F18466}" destId="{65337CBC-9235-4FEE-8E6E-482DB8724594}" srcOrd="2" destOrd="0" parTransId="{061D9D3D-0358-4B4F-80A1-0E9FECD6CAFF}" sibTransId="{47CC38CF-D1F2-4226-BDE2-C567AB3B40F1}"/>
    <dgm:cxn modelId="{90B1E29F-F086-41DB-96CA-481C65E8D825}" srcId="{45B922E9-0D82-47B3-B37A-A89492F18466}" destId="{494E827C-1F9F-4784-8D3D-71B6A853FED3}" srcOrd="1" destOrd="0" parTransId="{9E9E808D-C88C-4E61-ABE9-427BF72DEDC9}" sibTransId="{28FDAA2B-2905-4C27-8233-C94701122BCD}"/>
    <dgm:cxn modelId="{22FE0FC2-B962-4A50-92AA-31989857A5AC}" type="presOf" srcId="{65337CBC-9235-4FEE-8E6E-482DB8724594}" destId="{300C2E5A-530E-4DFC-88BE-EE7C11B564D6}" srcOrd="0" destOrd="0" presId="urn:microsoft.com/office/officeart/2005/8/layout/vList2"/>
    <dgm:cxn modelId="{DBA1F7E4-A5B6-4F8E-92E5-E1F55C556EA4}" srcId="{45B922E9-0D82-47B3-B37A-A89492F18466}" destId="{83BE91C4-277C-4DBC-A874-C82B56797528}" srcOrd="0" destOrd="0" parTransId="{8EE970B6-81C7-413C-AAB9-3BE6400F75A9}" sibTransId="{C4C27837-52FC-4036-8B70-A5588014D4FD}"/>
    <dgm:cxn modelId="{964B14ED-CDD3-409C-B99C-6B7118B29AED}" type="presOf" srcId="{45B922E9-0D82-47B3-B37A-A89492F18466}" destId="{5C8F1A43-8000-4630-BC2D-D17FBF9616F2}" srcOrd="0" destOrd="0" presId="urn:microsoft.com/office/officeart/2005/8/layout/vList2"/>
    <dgm:cxn modelId="{E994E8EF-CC4E-4857-931F-43752F456F4D}" type="presOf" srcId="{83BE91C4-277C-4DBC-A874-C82B56797528}" destId="{1ACF3819-1097-4AA3-ADE0-91D5EFDB69DC}" srcOrd="0" destOrd="0" presId="urn:microsoft.com/office/officeart/2005/8/layout/vList2"/>
    <dgm:cxn modelId="{FA2B7335-2D3C-4D28-B7DA-262B53328A2B}" type="presParOf" srcId="{5C8F1A43-8000-4630-BC2D-D17FBF9616F2}" destId="{1ACF3819-1097-4AA3-ADE0-91D5EFDB69DC}" srcOrd="0" destOrd="0" presId="urn:microsoft.com/office/officeart/2005/8/layout/vList2"/>
    <dgm:cxn modelId="{30AC2407-DDAF-408E-B0AD-3E5C31F52452}" type="presParOf" srcId="{5C8F1A43-8000-4630-BC2D-D17FBF9616F2}" destId="{5FA2694E-0EB3-4800-893B-965C98D58E35}" srcOrd="1" destOrd="0" presId="urn:microsoft.com/office/officeart/2005/8/layout/vList2"/>
    <dgm:cxn modelId="{9EC854AB-A0A5-452D-BBDC-EEB54752B72D}" type="presParOf" srcId="{5C8F1A43-8000-4630-BC2D-D17FBF9616F2}" destId="{6DE6C74F-31D5-4BAE-80C7-A3E996F58DD8}" srcOrd="2" destOrd="0" presId="urn:microsoft.com/office/officeart/2005/8/layout/vList2"/>
    <dgm:cxn modelId="{A106EED6-4C72-4A23-B6EF-D93138F5C816}" type="presParOf" srcId="{5C8F1A43-8000-4630-BC2D-D17FBF9616F2}" destId="{109F71B1-3225-4113-A5E3-C5F8CC86E0AB}" srcOrd="3" destOrd="0" presId="urn:microsoft.com/office/officeart/2005/8/layout/vList2"/>
    <dgm:cxn modelId="{AE8B15E3-8B31-495F-B96E-C5D2AF98FF3E}" type="presParOf" srcId="{5C8F1A43-8000-4630-BC2D-D17FBF9616F2}" destId="{300C2E5A-530E-4DFC-88BE-EE7C11B564D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95307-4F75-4A58-A6C5-BA02BAD6B4DB}">
      <dsp:nvSpPr>
        <dsp:cNvPr id="0" name=""/>
        <dsp:cNvSpPr/>
      </dsp:nvSpPr>
      <dsp:spPr>
        <a:xfrm>
          <a:off x="0" y="4903"/>
          <a:ext cx="6520053" cy="10445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18480E-8BC7-47A6-9A9A-D66DC2DEC778}">
      <dsp:nvSpPr>
        <dsp:cNvPr id="0" name=""/>
        <dsp:cNvSpPr/>
      </dsp:nvSpPr>
      <dsp:spPr>
        <a:xfrm>
          <a:off x="349847" y="228628"/>
          <a:ext cx="574490" cy="5744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E600EC-1FF3-46DC-9EC0-8D615A4BC427}">
      <dsp:nvSpPr>
        <dsp:cNvPr id="0" name=""/>
        <dsp:cNvSpPr/>
      </dsp:nvSpPr>
      <dsp:spPr>
        <a:xfrm>
          <a:off x="1206429" y="4903"/>
          <a:ext cx="5313623" cy="104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46" tIns="110546" rIns="110546" bIns="110546" numCol="1" spcCol="1270" anchor="ctr" anchorCtr="0">
          <a:noAutofit/>
        </a:bodyPr>
        <a:lstStyle/>
        <a:p>
          <a:pPr marL="0" lvl="0" indent="0" algn="l" defTabSz="844550">
            <a:lnSpc>
              <a:spcPct val="100000"/>
            </a:lnSpc>
            <a:spcBef>
              <a:spcPct val="0"/>
            </a:spcBef>
            <a:spcAft>
              <a:spcPct val="35000"/>
            </a:spcAft>
            <a:buNone/>
          </a:pPr>
          <a:r>
            <a:rPr lang="en-GB" sz="1900" kern="1200" dirty="0"/>
            <a:t>To be able to explain how the different weather are forms and types of clouds.</a:t>
          </a:r>
          <a:endParaRPr lang="en-US" sz="1900" kern="1200" dirty="0"/>
        </a:p>
      </dsp:txBody>
      <dsp:txXfrm>
        <a:off x="1206429" y="4903"/>
        <a:ext cx="5313623" cy="1044527"/>
      </dsp:txXfrm>
    </dsp:sp>
    <dsp:sp modelId="{1178B1CC-8C66-4831-837A-B4ED8E388EE7}">
      <dsp:nvSpPr>
        <dsp:cNvPr id="0" name=""/>
        <dsp:cNvSpPr/>
      </dsp:nvSpPr>
      <dsp:spPr>
        <a:xfrm>
          <a:off x="0" y="1310563"/>
          <a:ext cx="6520053" cy="10445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C2C8D-21CD-4FAB-83E3-E85ECC24144F}">
      <dsp:nvSpPr>
        <dsp:cNvPr id="0" name=""/>
        <dsp:cNvSpPr/>
      </dsp:nvSpPr>
      <dsp:spPr>
        <a:xfrm>
          <a:off x="315969" y="1545582"/>
          <a:ext cx="574490" cy="5744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43D8AD-EE6A-4F69-A2E9-61116D3E58C2}">
      <dsp:nvSpPr>
        <dsp:cNvPr id="0" name=""/>
        <dsp:cNvSpPr/>
      </dsp:nvSpPr>
      <dsp:spPr>
        <a:xfrm>
          <a:off x="1206429" y="1310563"/>
          <a:ext cx="5313623" cy="104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46" tIns="110546" rIns="110546" bIns="110546" numCol="1" spcCol="1270" anchor="ctr" anchorCtr="0">
          <a:noAutofit/>
        </a:bodyPr>
        <a:lstStyle/>
        <a:p>
          <a:pPr marL="0" lvl="0" indent="0" algn="l" defTabSz="844550">
            <a:lnSpc>
              <a:spcPct val="100000"/>
            </a:lnSpc>
            <a:spcBef>
              <a:spcPct val="0"/>
            </a:spcBef>
            <a:spcAft>
              <a:spcPct val="35000"/>
            </a:spcAft>
            <a:buNone/>
          </a:pPr>
          <a:r>
            <a:rPr lang="en-GB" sz="1900" kern="1200" dirty="0"/>
            <a:t>To look at what causes </a:t>
          </a:r>
          <a:r>
            <a:rPr lang="en-GB" sz="1900" b="1" kern="1200" dirty="0"/>
            <a:t>lightning </a:t>
          </a:r>
          <a:r>
            <a:rPr lang="en-GB" sz="1900" kern="1200" dirty="0"/>
            <a:t>and </a:t>
          </a:r>
          <a:r>
            <a:rPr lang="en-GB" sz="1900" b="1" kern="1200" dirty="0"/>
            <a:t>thunder.</a:t>
          </a:r>
          <a:endParaRPr lang="en-US" sz="1900" kern="1200" dirty="0"/>
        </a:p>
      </dsp:txBody>
      <dsp:txXfrm>
        <a:off x="1206429" y="1310563"/>
        <a:ext cx="5313623" cy="1044527"/>
      </dsp:txXfrm>
    </dsp:sp>
    <dsp:sp modelId="{42B383B7-71F2-44C5-B7D0-71BAEA7A5F36}">
      <dsp:nvSpPr>
        <dsp:cNvPr id="0" name=""/>
        <dsp:cNvSpPr/>
      </dsp:nvSpPr>
      <dsp:spPr>
        <a:xfrm>
          <a:off x="0" y="2616223"/>
          <a:ext cx="6520053" cy="10445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791CD-4042-4A35-AB9C-207E8DE279E7}">
      <dsp:nvSpPr>
        <dsp:cNvPr id="0" name=""/>
        <dsp:cNvSpPr/>
      </dsp:nvSpPr>
      <dsp:spPr>
        <a:xfrm>
          <a:off x="315969" y="2851241"/>
          <a:ext cx="574490" cy="5744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1002BE-889D-4FBD-A6D3-2185F2357EE5}">
      <dsp:nvSpPr>
        <dsp:cNvPr id="0" name=""/>
        <dsp:cNvSpPr/>
      </dsp:nvSpPr>
      <dsp:spPr>
        <a:xfrm>
          <a:off x="1206429" y="2616223"/>
          <a:ext cx="5313623" cy="104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46" tIns="110546" rIns="110546" bIns="110546" numCol="1" spcCol="1270" anchor="ctr" anchorCtr="0">
          <a:noAutofit/>
        </a:bodyPr>
        <a:lstStyle/>
        <a:p>
          <a:pPr marL="0" lvl="0" indent="0" algn="l" defTabSz="844550">
            <a:lnSpc>
              <a:spcPct val="100000"/>
            </a:lnSpc>
            <a:spcBef>
              <a:spcPct val="0"/>
            </a:spcBef>
            <a:spcAft>
              <a:spcPct val="35000"/>
            </a:spcAft>
            <a:buNone/>
          </a:pPr>
          <a:r>
            <a:rPr lang="en-GB" sz="1900" kern="1200" dirty="0"/>
            <a:t>To understand a </a:t>
          </a:r>
          <a:r>
            <a:rPr lang="en-GB" sz="1900" b="1" kern="1200" dirty="0"/>
            <a:t>Convection</a:t>
          </a:r>
          <a:r>
            <a:rPr lang="en-GB" sz="1900" kern="1200" dirty="0"/>
            <a:t> and its relation to winds.</a:t>
          </a:r>
          <a:endParaRPr lang="en-US" sz="1900" kern="1200" dirty="0"/>
        </a:p>
      </dsp:txBody>
      <dsp:txXfrm>
        <a:off x="1206429" y="2616223"/>
        <a:ext cx="5313623" cy="1044527"/>
      </dsp:txXfrm>
    </dsp:sp>
    <dsp:sp modelId="{8B322B57-36B0-4E5F-9A8F-2DF1CB1FEF3C}">
      <dsp:nvSpPr>
        <dsp:cNvPr id="0" name=""/>
        <dsp:cNvSpPr/>
      </dsp:nvSpPr>
      <dsp:spPr>
        <a:xfrm>
          <a:off x="0" y="3921882"/>
          <a:ext cx="6520053" cy="10445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03FD68-4100-49AD-B722-373639FAB351}">
      <dsp:nvSpPr>
        <dsp:cNvPr id="0" name=""/>
        <dsp:cNvSpPr/>
      </dsp:nvSpPr>
      <dsp:spPr>
        <a:xfrm>
          <a:off x="315969" y="4156901"/>
          <a:ext cx="574490" cy="5744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3C2BAD-B0B1-467A-8F63-BFF89502273B}">
      <dsp:nvSpPr>
        <dsp:cNvPr id="0" name=""/>
        <dsp:cNvSpPr/>
      </dsp:nvSpPr>
      <dsp:spPr>
        <a:xfrm>
          <a:off x="1206429" y="3921882"/>
          <a:ext cx="5313623" cy="104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46" tIns="110546" rIns="110546" bIns="110546" numCol="1" spcCol="1270" anchor="ctr" anchorCtr="0">
          <a:noAutofit/>
        </a:bodyPr>
        <a:lstStyle/>
        <a:p>
          <a:pPr marL="0" lvl="0" indent="0" algn="l" defTabSz="844550">
            <a:lnSpc>
              <a:spcPct val="100000"/>
            </a:lnSpc>
            <a:spcBef>
              <a:spcPct val="0"/>
            </a:spcBef>
            <a:spcAft>
              <a:spcPct val="35000"/>
            </a:spcAft>
            <a:buNone/>
          </a:pPr>
          <a:r>
            <a:rPr lang="en-GB" sz="1900" kern="1200" dirty="0"/>
            <a:t>To be able to explain how weather radar, Satellites, and computers are used in weather forecasting.</a:t>
          </a:r>
          <a:endParaRPr lang="en-US" sz="1900" kern="1200" dirty="0"/>
        </a:p>
      </dsp:txBody>
      <dsp:txXfrm>
        <a:off x="1206429" y="3921882"/>
        <a:ext cx="5313623" cy="1044527"/>
      </dsp:txXfrm>
    </dsp:sp>
    <dsp:sp modelId="{268292E4-130E-4847-82AE-30A54AAFA951}">
      <dsp:nvSpPr>
        <dsp:cNvPr id="0" name=""/>
        <dsp:cNvSpPr/>
      </dsp:nvSpPr>
      <dsp:spPr>
        <a:xfrm>
          <a:off x="0" y="5227542"/>
          <a:ext cx="6520053" cy="10445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D6D50-DDED-4930-B431-2DF7B826AD05}">
      <dsp:nvSpPr>
        <dsp:cNvPr id="0" name=""/>
        <dsp:cNvSpPr/>
      </dsp:nvSpPr>
      <dsp:spPr>
        <a:xfrm>
          <a:off x="315969" y="5462561"/>
          <a:ext cx="574490" cy="5744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69523-C3CC-4F66-950A-9AB1991EB64E}">
      <dsp:nvSpPr>
        <dsp:cNvPr id="0" name=""/>
        <dsp:cNvSpPr/>
      </dsp:nvSpPr>
      <dsp:spPr>
        <a:xfrm>
          <a:off x="1206429" y="5227542"/>
          <a:ext cx="5313623" cy="104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46" tIns="110546" rIns="110546" bIns="110546" numCol="1" spcCol="1270" anchor="ctr" anchorCtr="0">
          <a:noAutofit/>
        </a:bodyPr>
        <a:lstStyle/>
        <a:p>
          <a:pPr marL="0" lvl="0" indent="0" algn="l" defTabSz="844550">
            <a:lnSpc>
              <a:spcPct val="100000"/>
            </a:lnSpc>
            <a:spcBef>
              <a:spcPct val="0"/>
            </a:spcBef>
            <a:spcAft>
              <a:spcPct val="35000"/>
            </a:spcAft>
            <a:buNone/>
          </a:pPr>
          <a:r>
            <a:rPr lang="en-GB" sz="1900" kern="1200" dirty="0"/>
            <a:t>To know how </a:t>
          </a:r>
          <a:r>
            <a:rPr lang="en-GB" sz="1900" b="1" kern="1200" dirty="0"/>
            <a:t>Jet Stream </a:t>
          </a:r>
          <a:r>
            <a:rPr lang="en-GB" sz="1900" kern="1200" dirty="0"/>
            <a:t>and </a:t>
          </a:r>
          <a:r>
            <a:rPr lang="en-GB" sz="1900" b="1" kern="1200" dirty="0"/>
            <a:t>Volcano eruption </a:t>
          </a:r>
          <a:r>
            <a:rPr lang="en-GB" sz="1900" kern="1200" dirty="0"/>
            <a:t>can affect our weather.</a:t>
          </a:r>
          <a:endParaRPr lang="en-US" sz="1900" kern="1200" dirty="0"/>
        </a:p>
      </dsp:txBody>
      <dsp:txXfrm>
        <a:off x="1206429" y="5227542"/>
        <a:ext cx="5313623" cy="1044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C53D5-6FE3-4940-8C95-00FF7B0A1ADA}">
      <dsp:nvSpPr>
        <dsp:cNvPr id="0" name=""/>
        <dsp:cNvSpPr/>
      </dsp:nvSpPr>
      <dsp:spPr>
        <a:xfrm>
          <a:off x="0" y="757765"/>
          <a:ext cx="6590140" cy="842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The UK</a:t>
          </a:r>
          <a:r>
            <a:rPr lang="en-GB" sz="1600" b="0" i="0" kern="1200" dirty="0"/>
            <a:t> is on a latitude similar to Canada and Southern Russia but don’t experience such extremes of weather, so why is that?</a:t>
          </a:r>
          <a:endParaRPr lang="en-US" sz="1600" kern="1200" dirty="0"/>
        </a:p>
      </dsp:txBody>
      <dsp:txXfrm>
        <a:off x="41123" y="798888"/>
        <a:ext cx="6507894" cy="760154"/>
      </dsp:txXfrm>
    </dsp:sp>
    <dsp:sp modelId="{61BEF43D-45B8-4F33-992D-87A113E18E4F}">
      <dsp:nvSpPr>
        <dsp:cNvPr id="0" name=""/>
        <dsp:cNvSpPr/>
      </dsp:nvSpPr>
      <dsp:spPr>
        <a:xfrm>
          <a:off x="0" y="1646245"/>
          <a:ext cx="6590140" cy="842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The geographical siting of the United Kingdom is influenced by many factors that will determine if it is to be hot or cold, wet or dry and many variations in between.</a:t>
          </a:r>
          <a:endParaRPr lang="en-US" sz="1600" kern="1200"/>
        </a:p>
      </dsp:txBody>
      <dsp:txXfrm>
        <a:off x="41123" y="1687368"/>
        <a:ext cx="6507894" cy="760154"/>
      </dsp:txXfrm>
    </dsp:sp>
    <dsp:sp modelId="{EC9F0D38-80E1-4FA1-B832-6654008BA7F7}">
      <dsp:nvSpPr>
        <dsp:cNvPr id="0" name=""/>
        <dsp:cNvSpPr/>
      </dsp:nvSpPr>
      <dsp:spPr>
        <a:xfrm>
          <a:off x="0" y="2534725"/>
          <a:ext cx="6590140" cy="842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Where weather comes from in the UK is determined by the country’s position in the world with a large area of the Atlantic Ocean to the west, the very cold Arctic to the north, a large land mass to the east and south.</a:t>
          </a:r>
          <a:endParaRPr lang="en-US" sz="1600" kern="1200"/>
        </a:p>
      </dsp:txBody>
      <dsp:txXfrm>
        <a:off x="41123" y="2575848"/>
        <a:ext cx="6507894" cy="760154"/>
      </dsp:txXfrm>
    </dsp:sp>
    <dsp:sp modelId="{ACFF62F8-3C74-49F6-975E-E34122A36E3D}">
      <dsp:nvSpPr>
        <dsp:cNvPr id="0" name=""/>
        <dsp:cNvSpPr/>
      </dsp:nvSpPr>
      <dsp:spPr>
        <a:xfrm>
          <a:off x="0" y="3423205"/>
          <a:ext cx="6590140" cy="842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When wind arrives in the UK from the north it will be cold as it originates from the vast area of ice and snow in the Arctic.</a:t>
          </a:r>
          <a:endParaRPr lang="en-US" sz="1600" kern="1200"/>
        </a:p>
      </dsp:txBody>
      <dsp:txXfrm>
        <a:off x="41123" y="3464328"/>
        <a:ext cx="6507894" cy="760154"/>
      </dsp:txXfrm>
    </dsp:sp>
    <dsp:sp modelId="{6B834E0F-1E42-47F2-880D-BB9499E37458}">
      <dsp:nvSpPr>
        <dsp:cNvPr id="0" name=""/>
        <dsp:cNvSpPr/>
      </dsp:nvSpPr>
      <dsp:spPr>
        <a:xfrm>
          <a:off x="0" y="4311685"/>
          <a:ext cx="6590140" cy="842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dirty="0"/>
            <a:t>Winds from the east to the UK will have travelled over a large landmass that in summer gets very hot and during winter very cold. This thus dictates what weather will be experienced </a:t>
          </a:r>
          <a:r>
            <a:rPr lang="en-GB" sz="1600" kern="1200" dirty="0"/>
            <a:t>in the UK.</a:t>
          </a:r>
          <a:endParaRPr lang="en-US" sz="1600" kern="1200" dirty="0"/>
        </a:p>
      </dsp:txBody>
      <dsp:txXfrm>
        <a:off x="41123" y="4352808"/>
        <a:ext cx="6507894" cy="760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8F175-8FFB-4512-B941-D197B091E4D5}">
      <dsp:nvSpPr>
        <dsp:cNvPr id="0" name=""/>
        <dsp:cNvSpPr/>
      </dsp:nvSpPr>
      <dsp:spPr>
        <a:xfrm>
          <a:off x="0" y="471487"/>
          <a:ext cx="6633634" cy="16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Intracloud lightning, sheet lightning, anvil crawlers </a:t>
          </a:r>
          <a:r>
            <a:rPr lang="en-GB" sz="2000" kern="1200"/>
            <a:t>- </a:t>
          </a:r>
          <a:r>
            <a:rPr lang="en-GB" sz="2000" b="0" i="0" kern="1200">
              <a:effectLst/>
            </a:rPr>
            <a:t>Intracloud lightning is the most common type of lightning, and occurs completely </a:t>
          </a:r>
          <a:r>
            <a:rPr lang="en-GB" sz="2000" b="1" i="0" kern="1200">
              <a:effectLst/>
            </a:rPr>
            <a:t>inside</a:t>
          </a:r>
          <a:r>
            <a:rPr lang="en-GB" sz="2000" b="0" i="0" kern="1200">
              <a:effectLst/>
            </a:rPr>
            <a:t> one cumulonimbus cloud; it is termed sheet lightning because the bolt is not seen, instead one sees the whole cloud light up from inside. </a:t>
          </a:r>
          <a:endParaRPr lang="en-GB" sz="2000" b="0" i="0" kern="1200" dirty="0">
            <a:effectLst/>
          </a:endParaRPr>
        </a:p>
      </dsp:txBody>
      <dsp:txXfrm>
        <a:off x="79961" y="551448"/>
        <a:ext cx="6473712" cy="1478078"/>
      </dsp:txXfrm>
    </dsp:sp>
    <dsp:sp modelId="{A3A48FA5-53F9-4A7C-8B6B-E36FC3678957}">
      <dsp:nvSpPr>
        <dsp:cNvPr id="0" name=""/>
        <dsp:cNvSpPr/>
      </dsp:nvSpPr>
      <dsp:spPr>
        <a:xfrm>
          <a:off x="0" y="2167087"/>
          <a:ext cx="6633634" cy="16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Cloud-to-ground lightning, anvil-to-ground lightning</a:t>
          </a:r>
          <a:r>
            <a:rPr lang="en-GB" sz="2000" kern="1200"/>
            <a:t>: - </a:t>
          </a:r>
          <a:r>
            <a:rPr lang="en-GB" sz="2000" b="0" i="0" kern="1200">
              <a:effectLst/>
            </a:rPr>
            <a:t>Cloud-to-ground lightning is a great lightning discharge</a:t>
          </a:r>
          <a:r>
            <a:rPr lang="en-GB" sz="2000" b="1" i="0" kern="1200">
              <a:effectLst/>
            </a:rPr>
            <a:t> between </a:t>
          </a:r>
          <a:r>
            <a:rPr lang="en-GB" sz="2000" b="0" i="0" kern="1200">
              <a:effectLst/>
            </a:rPr>
            <a:t>a cumulonimbus cloud and the ground initiated by the downward-moving leader stroke. This is the second most common type of lightning.</a:t>
          </a:r>
          <a:endParaRPr lang="en-GB" sz="2000" b="0" i="0" kern="1200" dirty="0">
            <a:effectLst/>
          </a:endParaRPr>
        </a:p>
      </dsp:txBody>
      <dsp:txXfrm>
        <a:off x="79961" y="2247048"/>
        <a:ext cx="6473712" cy="1478078"/>
      </dsp:txXfrm>
    </dsp:sp>
    <dsp:sp modelId="{2575364D-5EBC-4F84-A92C-9923DADE1891}">
      <dsp:nvSpPr>
        <dsp:cNvPr id="0" name=""/>
        <dsp:cNvSpPr/>
      </dsp:nvSpPr>
      <dsp:spPr>
        <a:xfrm>
          <a:off x="0" y="3862687"/>
          <a:ext cx="6633634" cy="16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Cloud-to-cloud lightning: - </a:t>
          </a:r>
          <a:r>
            <a:rPr lang="en-GB" sz="2000" kern="1200"/>
            <a:t>Cloud-to-cloud or intercloud lightning is a somewhat rare type of discharge lightning </a:t>
          </a:r>
          <a:r>
            <a:rPr lang="en-GB" sz="2000" b="1" kern="1200"/>
            <a:t>between two or more </a:t>
          </a:r>
          <a:r>
            <a:rPr lang="en-GB" sz="2000" kern="1200"/>
            <a:t>completely separate cumulonimbus clouds.</a:t>
          </a:r>
          <a:endParaRPr lang="en-GB" sz="2000" kern="1200" dirty="0"/>
        </a:p>
      </dsp:txBody>
      <dsp:txXfrm>
        <a:off x="79961" y="3942648"/>
        <a:ext cx="6473712" cy="1478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F3819-1097-4AA3-ADE0-91D5EFDB69DC}">
      <dsp:nvSpPr>
        <dsp:cNvPr id="0" name=""/>
        <dsp:cNvSpPr/>
      </dsp:nvSpPr>
      <dsp:spPr>
        <a:xfrm>
          <a:off x="68010" y="88696"/>
          <a:ext cx="6105770" cy="18804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Ground-to-cloud lightning - </a:t>
          </a:r>
          <a:r>
            <a:rPr lang="en-GB" sz="1600" i="0" kern="1200" dirty="0"/>
            <a:t>Ground-to-cloud lightning is a lightning discharge between the ground and a cumulonimbus cloud from an upward-moving leader stroke. These thunderstorm clouds are formed wherever there is enough upward motion, instability in the vertical, and moisture to produce a deep cloud that reaches up to levels somewhat colder than freezing. These conditions are most often met in summer.</a:t>
          </a:r>
          <a:endParaRPr lang="en-US" sz="1600" kern="1200" dirty="0"/>
        </a:p>
      </dsp:txBody>
      <dsp:txXfrm>
        <a:off x="159805" y="180491"/>
        <a:ext cx="5922180" cy="1696839"/>
      </dsp:txXfrm>
    </dsp:sp>
    <dsp:sp modelId="{6DE6C74F-31D5-4BAE-80C7-A3E996F58DD8}">
      <dsp:nvSpPr>
        <dsp:cNvPr id="0" name=""/>
        <dsp:cNvSpPr/>
      </dsp:nvSpPr>
      <dsp:spPr>
        <a:xfrm>
          <a:off x="0" y="2045686"/>
          <a:ext cx="6182808" cy="17596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a:t>Heat lightning or summer lightning: -  </a:t>
          </a:r>
          <a:r>
            <a:rPr lang="en-GB" sz="1600" kern="1200"/>
            <a:t>Heat lightning (or, in the UK, "summer lightning") is nothing more than the faint flashes of lightning on the horizon or other clouds from distant thunderstorms. Heat lightning was named because it often occurs on hot summer nights. Heat lightning can be an early warning sign that thunderstorms are approaching.</a:t>
          </a:r>
          <a:endParaRPr lang="en-US" sz="1600" kern="1200"/>
        </a:p>
      </dsp:txBody>
      <dsp:txXfrm>
        <a:off x="85900" y="2131586"/>
        <a:ext cx="6011008" cy="1587880"/>
      </dsp:txXfrm>
    </dsp:sp>
    <dsp:sp modelId="{300C2E5A-530E-4DFC-88BE-EE7C11B564D6}">
      <dsp:nvSpPr>
        <dsp:cNvPr id="0" name=""/>
        <dsp:cNvSpPr/>
      </dsp:nvSpPr>
      <dsp:spPr>
        <a:xfrm>
          <a:off x="0" y="3851446"/>
          <a:ext cx="6182808" cy="17596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a:t>Ball lightning:- </a:t>
          </a:r>
          <a:r>
            <a:rPr lang="en-GB" sz="1600" b="0" i="0" kern="1200"/>
            <a:t>Ball lightning is described as a floating, illuminated ball that occurs during thunderstorms. They can be fast moving, slow moving or nearly stationary. Some make hissing or crackling noises or no noise at all.</a:t>
          </a:r>
          <a:endParaRPr lang="en-US" sz="1600" kern="1200"/>
        </a:p>
      </dsp:txBody>
      <dsp:txXfrm>
        <a:off x="85900" y="3937346"/>
        <a:ext cx="6011008" cy="15878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4/3/2021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4/3/2021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4/3/2021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4/3/2021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4/3/2021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4/3/2021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4/3/2021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4/3/2021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4/3/2021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4/3/2021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4/3/2021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4/3/2021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ommons.wikimedia.org/wiki/File:Sunny_weather_in_Beni_Mellal,_Morocco.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gTyz8ejb07c?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4.xml"/><Relationship Id="rId1" Type="http://schemas.openxmlformats.org/officeDocument/2006/relationships/video" Target="https://www.youtube.com/embed/fkFiIhDR_nc?start=8&amp;feature=oemb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4.xml"/><Relationship Id="rId1" Type="http://schemas.openxmlformats.org/officeDocument/2006/relationships/video" Target="https://www.youtube.com/embed/OyZHZhYDWNk?feature=oembe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4.xml"/><Relationship Id="rId1" Type="http://schemas.openxmlformats.org/officeDocument/2006/relationships/video" Target="https://www.youtube.com/embed/QAqeFSa60TE?feature=oembed"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ideo" Target="https://www.youtube.com/embed/9IoYzv8mz5s?feature=oembe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6446929" y="653352"/>
            <a:ext cx="6119779" cy="2442186"/>
          </a:xfrm>
        </p:spPr>
        <p:txBody>
          <a:bodyPr>
            <a:noAutofit/>
          </a:bodyPr>
          <a:lstStyle/>
          <a:p>
            <a:r>
              <a:rPr lang="en-GB" sz="4800" dirty="0"/>
              <a:t>Weather </a:t>
            </a:r>
            <a:r>
              <a:rPr lang="en-GB" sz="4800" b="0" i="0" dirty="0">
                <a:effectLst/>
              </a:rPr>
              <a:t>Honour – Pathfinder Honour</a:t>
            </a:r>
            <a:br>
              <a:rPr lang="en-GB" sz="4800" b="0" i="0" dirty="0">
                <a:effectLst/>
              </a:rPr>
            </a:br>
            <a:r>
              <a:rPr lang="en-GB" sz="4800" b="0" i="0" dirty="0">
                <a:effectLst/>
              </a:rPr>
              <a:t>Nature</a:t>
            </a:r>
            <a:endParaRPr lang="en-US" sz="4800" dirty="0"/>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5EAD7ED-5F37-4B9E-8D80-519434D62FA4}"/>
              </a:ext>
            </a:extLst>
          </p:cNvPr>
          <p:cNvPicPr>
            <a:picLocks noChangeAspect="1"/>
          </p:cNvPicPr>
          <p:nvPr/>
        </p:nvPicPr>
        <p:blipFill>
          <a:blip r:embed="rId2"/>
          <a:stretch>
            <a:fillRect/>
          </a:stretch>
        </p:blipFill>
        <p:spPr>
          <a:xfrm>
            <a:off x="8995975" y="2420101"/>
            <a:ext cx="2715554" cy="3784548"/>
          </a:xfrm>
          <a:prstGeom prst="rect">
            <a:avLst/>
          </a:prstGeom>
        </p:spPr>
      </p:pic>
      <p:pic>
        <p:nvPicPr>
          <p:cNvPr id="5" name="Picture 4">
            <a:extLst>
              <a:ext uri="{FF2B5EF4-FFF2-40B4-BE49-F238E27FC236}">
                <a16:creationId xmlns:a16="http://schemas.microsoft.com/office/drawing/2014/main" id="{282CF6DD-7FE8-4063-9551-1B7BBCE92AB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163154" y="222354"/>
            <a:ext cx="6283775" cy="6413292"/>
          </a:xfrm>
          <a:prstGeom prst="rect">
            <a:avLst/>
          </a:prstGeom>
        </p:spPr>
      </p:pic>
      <p:sp>
        <p:nvSpPr>
          <p:cNvPr id="7" name="Title 1">
            <a:extLst>
              <a:ext uri="{FF2B5EF4-FFF2-40B4-BE49-F238E27FC236}">
                <a16:creationId xmlns:a16="http://schemas.microsoft.com/office/drawing/2014/main" id="{AD467350-1362-4BCE-A700-F7339744D263}"/>
              </a:ext>
            </a:extLst>
          </p:cNvPr>
          <p:cNvSpPr txBox="1">
            <a:spLocks/>
          </p:cNvSpPr>
          <p:nvPr/>
        </p:nvSpPr>
        <p:spPr>
          <a:xfrm>
            <a:off x="6467891" y="1931250"/>
            <a:ext cx="4433592" cy="18312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r>
              <a:rPr lang="en-GB" sz="1100" b="1" dirty="0">
                <a:solidFill>
                  <a:srgbClr val="0070C0"/>
                </a:solidFill>
              </a:rPr>
              <a:t>Presented by – MG Harriet Owusu-Afriyie</a:t>
            </a:r>
          </a:p>
          <a:p>
            <a:r>
              <a:rPr lang="en-GB" sz="1100" b="1" dirty="0">
                <a:solidFill>
                  <a:srgbClr val="0070C0"/>
                </a:solidFill>
              </a:rPr>
              <a:t>3</a:t>
            </a:r>
            <a:r>
              <a:rPr lang="en-GB" sz="1100" b="1" baseline="30000" dirty="0">
                <a:solidFill>
                  <a:srgbClr val="0070C0"/>
                </a:solidFill>
              </a:rPr>
              <a:t>rd</a:t>
            </a:r>
            <a:r>
              <a:rPr lang="en-GB" sz="1100" b="1" dirty="0">
                <a:solidFill>
                  <a:srgbClr val="0070C0"/>
                </a:solidFill>
              </a:rPr>
              <a:t> April 2021</a:t>
            </a:r>
            <a:endParaRPr lang="en-US" sz="1100" b="1" dirty="0">
              <a:solidFill>
                <a:srgbClr val="0070C0"/>
              </a:solidFill>
            </a:endParaRP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9D5E-78CE-4768-8ADF-AD779F012B61}"/>
              </a:ext>
            </a:extLst>
          </p:cNvPr>
          <p:cNvSpPr>
            <a:spLocks noGrp="1"/>
          </p:cNvSpPr>
          <p:nvPr>
            <p:ph type="title"/>
          </p:nvPr>
        </p:nvSpPr>
        <p:spPr>
          <a:xfrm>
            <a:off x="171452" y="786383"/>
            <a:ext cx="3989582" cy="2093975"/>
          </a:xfrm>
        </p:spPr>
        <p:txBody>
          <a:bodyPr anchor="b">
            <a:normAutofit/>
          </a:bodyPr>
          <a:lstStyle/>
          <a:p>
            <a:r>
              <a:rPr lang="en-GB" dirty="0"/>
              <a:t>Dew</a:t>
            </a:r>
          </a:p>
        </p:txBody>
      </p:sp>
      <p:pic>
        <p:nvPicPr>
          <p:cNvPr id="5" name="Content Placeholder 4">
            <a:extLst>
              <a:ext uri="{FF2B5EF4-FFF2-40B4-BE49-F238E27FC236}">
                <a16:creationId xmlns:a16="http://schemas.microsoft.com/office/drawing/2014/main" id="{5DCE87A5-C83D-4B34-B5BC-4730E1B03517}"/>
              </a:ext>
            </a:extLst>
          </p:cNvPr>
          <p:cNvPicPr>
            <a:picLocks noGrp="1" noChangeAspect="1"/>
          </p:cNvPicPr>
          <p:nvPr>
            <p:ph idx="1"/>
          </p:nvPr>
        </p:nvPicPr>
        <p:blipFill rotWithShape="1">
          <a:blip r:embed="rId2"/>
          <a:srcRect l="6002" r="10133" b="2"/>
          <a:stretch/>
        </p:blipFill>
        <p:spPr>
          <a:xfrm>
            <a:off x="5458984" y="812799"/>
            <a:ext cx="5928344" cy="5294757"/>
          </a:xfrm>
          <a:prstGeom prst="rect">
            <a:avLst/>
          </a:prstGeom>
          <a:noFill/>
        </p:spPr>
      </p:pic>
      <p:sp>
        <p:nvSpPr>
          <p:cNvPr id="4" name="Content Placeholder 3">
            <a:extLst>
              <a:ext uri="{FF2B5EF4-FFF2-40B4-BE49-F238E27FC236}">
                <a16:creationId xmlns:a16="http://schemas.microsoft.com/office/drawing/2014/main" id="{58C046F7-D865-4EDA-BE87-D5FD3B9F62C2}"/>
              </a:ext>
            </a:extLst>
          </p:cNvPr>
          <p:cNvSpPr>
            <a:spLocks noGrp="1"/>
          </p:cNvSpPr>
          <p:nvPr>
            <p:ph type="body" sz="half" idx="2"/>
          </p:nvPr>
        </p:nvSpPr>
        <p:spPr>
          <a:xfrm>
            <a:off x="171451" y="3043050"/>
            <a:ext cx="4314824" cy="3064505"/>
          </a:xfrm>
        </p:spPr>
        <p:txBody>
          <a:bodyPr>
            <a:normAutofit/>
          </a:bodyPr>
          <a:lstStyle/>
          <a:p>
            <a:r>
              <a:rPr lang="en-GB" sz="2800" b="0" i="0" dirty="0">
                <a:effectLst/>
                <a:latin typeface="+mj-lt"/>
              </a:rPr>
              <a:t>Dew is water in the form of droplets that appears on thin, exposed objects in the morning or evening. </a:t>
            </a:r>
            <a:endParaRPr lang="en-GB" sz="2800" dirty="0">
              <a:latin typeface="+mj-lt"/>
            </a:endParaRPr>
          </a:p>
        </p:txBody>
      </p:sp>
    </p:spTree>
    <p:extLst>
      <p:ext uri="{BB962C8B-B14F-4D97-AF65-F5344CB8AC3E}">
        <p14:creationId xmlns:p14="http://schemas.microsoft.com/office/powerpoint/2010/main" val="263602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70F2-3478-4C07-AC16-D0699B8F64C0}"/>
              </a:ext>
            </a:extLst>
          </p:cNvPr>
          <p:cNvSpPr>
            <a:spLocks noGrp="1"/>
          </p:cNvSpPr>
          <p:nvPr>
            <p:ph type="title"/>
          </p:nvPr>
        </p:nvSpPr>
        <p:spPr>
          <a:xfrm>
            <a:off x="1097280" y="286603"/>
            <a:ext cx="10058400" cy="1450757"/>
          </a:xfrm>
        </p:spPr>
        <p:txBody>
          <a:bodyPr anchor="b">
            <a:normAutofit/>
          </a:bodyPr>
          <a:lstStyle/>
          <a:p>
            <a:r>
              <a:rPr lang="en-GB" dirty="0"/>
              <a:t>Snow</a:t>
            </a:r>
          </a:p>
        </p:txBody>
      </p:sp>
      <p:pic>
        <p:nvPicPr>
          <p:cNvPr id="5" name="Content Placeholder 4">
            <a:extLst>
              <a:ext uri="{FF2B5EF4-FFF2-40B4-BE49-F238E27FC236}">
                <a16:creationId xmlns:a16="http://schemas.microsoft.com/office/drawing/2014/main" id="{973818C2-4479-4732-A7D6-CAFA63EB812A}"/>
              </a:ext>
            </a:extLst>
          </p:cNvPr>
          <p:cNvPicPr>
            <a:picLocks noGrp="1" noChangeAspect="1"/>
          </p:cNvPicPr>
          <p:nvPr>
            <p:ph sz="half" idx="1"/>
          </p:nvPr>
        </p:nvPicPr>
        <p:blipFill rotWithShape="1">
          <a:blip r:embed="rId2"/>
          <a:srcRect r="17626"/>
          <a:stretch/>
        </p:blipFill>
        <p:spPr>
          <a:xfrm>
            <a:off x="1097280" y="2120900"/>
            <a:ext cx="4639736" cy="3748193"/>
          </a:xfrm>
          <a:prstGeom prst="rect">
            <a:avLst/>
          </a:prstGeom>
          <a:noFill/>
        </p:spPr>
      </p:pic>
      <p:sp>
        <p:nvSpPr>
          <p:cNvPr id="4" name="Content Placeholder 3">
            <a:extLst>
              <a:ext uri="{FF2B5EF4-FFF2-40B4-BE49-F238E27FC236}">
                <a16:creationId xmlns:a16="http://schemas.microsoft.com/office/drawing/2014/main" id="{5CEA9DD0-9EB6-4C2C-A0E4-2402A3E214B3}"/>
              </a:ext>
            </a:extLst>
          </p:cNvPr>
          <p:cNvSpPr>
            <a:spLocks noGrp="1"/>
          </p:cNvSpPr>
          <p:nvPr>
            <p:ph sz="half" idx="2"/>
          </p:nvPr>
        </p:nvSpPr>
        <p:spPr>
          <a:xfrm>
            <a:off x="5857875" y="2120900"/>
            <a:ext cx="5705475" cy="3748194"/>
          </a:xfrm>
        </p:spPr>
        <p:txBody>
          <a:bodyPr>
            <a:noAutofit/>
          </a:bodyPr>
          <a:lstStyle/>
          <a:p>
            <a:r>
              <a:rPr lang="en-GB" sz="2400" b="1" dirty="0">
                <a:solidFill>
                  <a:schemeClr val="tx1"/>
                </a:solidFill>
                <a:latin typeface="+mj-lt"/>
              </a:rPr>
              <a:t>Snow</a:t>
            </a:r>
            <a:r>
              <a:rPr lang="en-GB" sz="2400" dirty="0">
                <a:solidFill>
                  <a:schemeClr val="tx1"/>
                </a:solidFill>
                <a:latin typeface="+mj-lt"/>
              </a:rPr>
              <a:t> - </a:t>
            </a:r>
            <a:r>
              <a:rPr lang="en-GB" sz="2400" b="0" i="0" dirty="0">
                <a:solidFill>
                  <a:schemeClr val="tx1"/>
                </a:solidFill>
                <a:effectLst/>
                <a:latin typeface="+mj-lt"/>
              </a:rPr>
              <a:t>Snow is precipitation in the form of crystalline water ice, consisting of a multitude of snowflakes. </a:t>
            </a:r>
          </a:p>
          <a:p>
            <a:r>
              <a:rPr lang="en-GB" sz="2400" b="0" i="0" dirty="0">
                <a:solidFill>
                  <a:schemeClr val="tx1"/>
                </a:solidFill>
                <a:effectLst/>
                <a:latin typeface="+mj-lt"/>
              </a:rPr>
              <a:t>Snow is commonly formed when water vapor undergoes deposition high in the atmosphere at a temperature of less than 0 °C (32 °F). </a:t>
            </a:r>
            <a:endParaRPr lang="en-GB" sz="2400" dirty="0">
              <a:solidFill>
                <a:schemeClr val="tx1"/>
              </a:solidFill>
              <a:latin typeface="+mj-lt"/>
            </a:endParaRPr>
          </a:p>
        </p:txBody>
      </p:sp>
    </p:spTree>
    <p:extLst>
      <p:ext uri="{BB962C8B-B14F-4D97-AF65-F5344CB8AC3E}">
        <p14:creationId xmlns:p14="http://schemas.microsoft.com/office/powerpoint/2010/main" val="325785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0089-5576-4687-9D69-400FBA05806A}"/>
              </a:ext>
            </a:extLst>
          </p:cNvPr>
          <p:cNvSpPr>
            <a:spLocks noGrp="1"/>
          </p:cNvSpPr>
          <p:nvPr>
            <p:ph type="title"/>
          </p:nvPr>
        </p:nvSpPr>
        <p:spPr>
          <a:xfrm>
            <a:off x="1097280" y="286603"/>
            <a:ext cx="10058400" cy="1450757"/>
          </a:xfrm>
        </p:spPr>
        <p:txBody>
          <a:bodyPr anchor="b">
            <a:normAutofit/>
          </a:bodyPr>
          <a:lstStyle/>
          <a:p>
            <a:r>
              <a:rPr lang="en-GB" b="1" i="0">
                <a:effectLst/>
              </a:rPr>
              <a:t> Sleet</a:t>
            </a:r>
            <a:br>
              <a:rPr lang="en-GB" b="1" i="0">
                <a:effectLst/>
              </a:rPr>
            </a:br>
            <a:endParaRPr lang="en-GB" dirty="0"/>
          </a:p>
        </p:txBody>
      </p:sp>
      <p:sp>
        <p:nvSpPr>
          <p:cNvPr id="10" name="Content Placeholder 3">
            <a:extLst>
              <a:ext uri="{FF2B5EF4-FFF2-40B4-BE49-F238E27FC236}">
                <a16:creationId xmlns:a16="http://schemas.microsoft.com/office/drawing/2014/main" id="{63E93372-B8D7-4FC9-9F0A-E651427EDFC5}"/>
              </a:ext>
            </a:extLst>
          </p:cNvPr>
          <p:cNvSpPr>
            <a:spLocks noGrp="1"/>
          </p:cNvSpPr>
          <p:nvPr>
            <p:ph sz="half" idx="1"/>
          </p:nvPr>
        </p:nvSpPr>
        <p:spPr>
          <a:xfrm>
            <a:off x="762000" y="2120900"/>
            <a:ext cx="4975016" cy="3748193"/>
          </a:xfrm>
        </p:spPr>
        <p:txBody>
          <a:bodyPr>
            <a:normAutofit/>
          </a:bodyPr>
          <a:lstStyle/>
          <a:p>
            <a:r>
              <a:rPr lang="en-GB" sz="2400" dirty="0">
                <a:solidFill>
                  <a:schemeClr val="tx1"/>
                </a:solidFill>
                <a:latin typeface="+mj-lt"/>
              </a:rPr>
              <a:t>Sleet refers to snow that has partially melted on its fall to the ground, due to surrounding air that is sufficiently warm to partially melt it while falling, but not warm enough to fully melt it into rain. </a:t>
            </a:r>
            <a:endParaRPr lang="en-US" sz="2400" dirty="0">
              <a:solidFill>
                <a:schemeClr val="tx1"/>
              </a:solidFill>
              <a:latin typeface="+mj-lt"/>
            </a:endParaRPr>
          </a:p>
        </p:txBody>
      </p:sp>
      <p:pic>
        <p:nvPicPr>
          <p:cNvPr id="5" name="Content Placeholder 4" descr="Water droplets on a surface&#10;&#10;Description automatically generated with low confidence">
            <a:extLst>
              <a:ext uri="{FF2B5EF4-FFF2-40B4-BE49-F238E27FC236}">
                <a16:creationId xmlns:a16="http://schemas.microsoft.com/office/drawing/2014/main" id="{92FC4E08-C15B-49E2-A2C1-C210D1B2FEA4}"/>
              </a:ext>
            </a:extLst>
          </p:cNvPr>
          <p:cNvPicPr>
            <a:picLocks noGrp="1" noChangeAspect="1"/>
          </p:cNvPicPr>
          <p:nvPr>
            <p:ph sz="half" idx="2"/>
          </p:nvPr>
        </p:nvPicPr>
        <p:blipFill rotWithShape="1">
          <a:blip r:embed="rId2"/>
          <a:srcRect l="7633" r="30476" b="2"/>
          <a:stretch/>
        </p:blipFill>
        <p:spPr>
          <a:xfrm>
            <a:off x="6515944" y="2120900"/>
            <a:ext cx="4639736" cy="3748194"/>
          </a:xfrm>
          <a:prstGeom prst="rect">
            <a:avLst/>
          </a:prstGeom>
          <a:noFill/>
        </p:spPr>
      </p:pic>
    </p:spTree>
    <p:extLst>
      <p:ext uri="{BB962C8B-B14F-4D97-AF65-F5344CB8AC3E}">
        <p14:creationId xmlns:p14="http://schemas.microsoft.com/office/powerpoint/2010/main" val="207448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D222-142B-4D7E-A39C-4EF4613BD82B}"/>
              </a:ext>
            </a:extLst>
          </p:cNvPr>
          <p:cNvSpPr>
            <a:spLocks noGrp="1"/>
          </p:cNvSpPr>
          <p:nvPr>
            <p:ph type="title"/>
          </p:nvPr>
        </p:nvSpPr>
        <p:spPr>
          <a:xfrm>
            <a:off x="1097280" y="286603"/>
            <a:ext cx="10058400" cy="1450757"/>
          </a:xfrm>
        </p:spPr>
        <p:txBody>
          <a:bodyPr anchor="b">
            <a:normAutofit/>
          </a:bodyPr>
          <a:lstStyle/>
          <a:p>
            <a:r>
              <a:rPr lang="en-GB" dirty="0"/>
              <a:t>Hail</a:t>
            </a:r>
          </a:p>
        </p:txBody>
      </p:sp>
      <p:sp>
        <p:nvSpPr>
          <p:cNvPr id="4" name="Content Placeholder 3">
            <a:extLst>
              <a:ext uri="{FF2B5EF4-FFF2-40B4-BE49-F238E27FC236}">
                <a16:creationId xmlns:a16="http://schemas.microsoft.com/office/drawing/2014/main" id="{1FCA9B06-7935-48E0-B256-58105CA2EBC0}"/>
              </a:ext>
            </a:extLst>
          </p:cNvPr>
          <p:cNvSpPr>
            <a:spLocks noGrp="1"/>
          </p:cNvSpPr>
          <p:nvPr>
            <p:ph sz="half" idx="1"/>
          </p:nvPr>
        </p:nvSpPr>
        <p:spPr>
          <a:xfrm>
            <a:off x="514350" y="2120900"/>
            <a:ext cx="5222666" cy="3748193"/>
          </a:xfrm>
        </p:spPr>
        <p:txBody>
          <a:bodyPr>
            <a:normAutofit/>
          </a:bodyPr>
          <a:lstStyle/>
          <a:p>
            <a:r>
              <a:rPr lang="en-GB" sz="2400" dirty="0">
                <a:latin typeface="+mj-lt"/>
              </a:rPr>
              <a:t>Hail - </a:t>
            </a:r>
            <a:r>
              <a:rPr lang="en-GB" sz="2400" b="0" i="0" dirty="0">
                <a:effectLst/>
                <a:latin typeface="+mj-lt"/>
              </a:rPr>
              <a:t>Hail forms on condensation nuclei such as dust, insects, or ice crystals, when super cooled water freezes on contact. Hailstones are usually from the size of a pea to the size of a golf ball.</a:t>
            </a:r>
            <a:endParaRPr lang="en-GB" sz="2400" dirty="0">
              <a:latin typeface="+mj-lt"/>
            </a:endParaRPr>
          </a:p>
        </p:txBody>
      </p:sp>
      <p:pic>
        <p:nvPicPr>
          <p:cNvPr id="5" name="Content Placeholder 4">
            <a:extLst>
              <a:ext uri="{FF2B5EF4-FFF2-40B4-BE49-F238E27FC236}">
                <a16:creationId xmlns:a16="http://schemas.microsoft.com/office/drawing/2014/main" id="{3FD8E40D-EE67-48D5-B79F-3B5B06D23D6E}"/>
              </a:ext>
            </a:extLst>
          </p:cNvPr>
          <p:cNvPicPr>
            <a:picLocks noGrp="1" noChangeAspect="1"/>
          </p:cNvPicPr>
          <p:nvPr>
            <p:ph sz="half" idx="2"/>
          </p:nvPr>
        </p:nvPicPr>
        <p:blipFill rotWithShape="1">
          <a:blip r:embed="rId2"/>
          <a:srcRect l="9946" r="15096" b="-1"/>
          <a:stretch/>
        </p:blipFill>
        <p:spPr>
          <a:xfrm>
            <a:off x="6515944" y="2120900"/>
            <a:ext cx="4639736" cy="3748194"/>
          </a:xfrm>
          <a:prstGeom prst="rect">
            <a:avLst/>
          </a:prstGeom>
          <a:noFill/>
        </p:spPr>
      </p:pic>
    </p:spTree>
    <p:extLst>
      <p:ext uri="{BB962C8B-B14F-4D97-AF65-F5344CB8AC3E}">
        <p14:creationId xmlns:p14="http://schemas.microsoft.com/office/powerpoint/2010/main" val="169797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E146-4EB0-48CB-B36E-704141DB36B9}"/>
              </a:ext>
            </a:extLst>
          </p:cNvPr>
          <p:cNvSpPr>
            <a:spLocks noGrp="1"/>
          </p:cNvSpPr>
          <p:nvPr>
            <p:ph type="title"/>
          </p:nvPr>
        </p:nvSpPr>
        <p:spPr/>
        <p:txBody>
          <a:bodyPr/>
          <a:lstStyle/>
          <a:p>
            <a:r>
              <a:rPr lang="en-GB" dirty="0"/>
              <a:t>What is Hail?</a:t>
            </a:r>
          </a:p>
        </p:txBody>
      </p:sp>
      <p:pic>
        <p:nvPicPr>
          <p:cNvPr id="4" name="Online Media 3" title="🌨 What is hail? 🌨 Explained for kids by Professor Henry Hailstone">
            <a:hlinkClick r:id="" action="ppaction://media"/>
            <a:extLst>
              <a:ext uri="{FF2B5EF4-FFF2-40B4-BE49-F238E27FC236}">
                <a16:creationId xmlns:a16="http://schemas.microsoft.com/office/drawing/2014/main" id="{7A3E7A0A-FDAE-4564-BA6D-12E9AA883C17}"/>
              </a:ext>
            </a:extLst>
          </p:cNvPr>
          <p:cNvPicPr>
            <a:picLocks noGrp="1" noRot="1" noChangeAspect="1"/>
          </p:cNvPicPr>
          <p:nvPr>
            <p:ph idx="1"/>
            <a:videoFile r:link="rId1"/>
          </p:nvPr>
        </p:nvPicPr>
        <p:blipFill>
          <a:blip r:embed="rId3"/>
          <a:stretch>
            <a:fillRect/>
          </a:stretch>
        </p:blipFill>
        <p:spPr>
          <a:xfrm>
            <a:off x="1200150" y="1933575"/>
            <a:ext cx="5695950" cy="3868738"/>
          </a:xfrm>
          <a:prstGeom prst="rect">
            <a:avLst/>
          </a:prstGeom>
        </p:spPr>
      </p:pic>
    </p:spTree>
    <p:extLst>
      <p:ext uri="{BB962C8B-B14F-4D97-AF65-F5344CB8AC3E}">
        <p14:creationId xmlns:p14="http://schemas.microsoft.com/office/powerpoint/2010/main" val="276412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0C4FF-C309-4E34-8107-9F49322FE00C}"/>
              </a:ext>
            </a:extLst>
          </p:cNvPr>
          <p:cNvSpPr>
            <a:spLocks noGrp="1"/>
          </p:cNvSpPr>
          <p:nvPr>
            <p:ph type="title"/>
          </p:nvPr>
        </p:nvSpPr>
        <p:spPr>
          <a:xfrm>
            <a:off x="1097280" y="286603"/>
            <a:ext cx="10058400" cy="1450757"/>
          </a:xfrm>
        </p:spPr>
        <p:txBody>
          <a:bodyPr anchor="b">
            <a:normAutofit/>
          </a:bodyPr>
          <a:lstStyle/>
          <a:p>
            <a:r>
              <a:rPr lang="en-GB" dirty="0"/>
              <a:t>Frost</a:t>
            </a:r>
          </a:p>
        </p:txBody>
      </p:sp>
      <p:sp>
        <p:nvSpPr>
          <p:cNvPr id="4" name="Content Placeholder 3">
            <a:extLst>
              <a:ext uri="{FF2B5EF4-FFF2-40B4-BE49-F238E27FC236}">
                <a16:creationId xmlns:a16="http://schemas.microsoft.com/office/drawing/2014/main" id="{1C949144-5D41-4616-BE6F-9B2631D6018F}"/>
              </a:ext>
            </a:extLst>
          </p:cNvPr>
          <p:cNvSpPr>
            <a:spLocks noGrp="1"/>
          </p:cNvSpPr>
          <p:nvPr>
            <p:ph sz="half" idx="1"/>
          </p:nvPr>
        </p:nvSpPr>
        <p:spPr>
          <a:xfrm>
            <a:off x="1097280" y="2120900"/>
            <a:ext cx="4639736" cy="3748193"/>
          </a:xfrm>
        </p:spPr>
        <p:txBody>
          <a:bodyPr>
            <a:normAutofit/>
          </a:bodyPr>
          <a:lstStyle/>
          <a:p>
            <a:r>
              <a:rPr lang="en-GB" sz="2400" dirty="0">
                <a:latin typeface="+mj-lt"/>
              </a:rPr>
              <a:t>Frost is a thin layer of ice on a solid surface, which forms from water vapor in an above-freezing atmosphere coming in contact with a solid surface whose temperature is below freezing.</a:t>
            </a:r>
          </a:p>
        </p:txBody>
      </p:sp>
      <p:pic>
        <p:nvPicPr>
          <p:cNvPr id="5" name="Content Placeholder 4">
            <a:extLst>
              <a:ext uri="{FF2B5EF4-FFF2-40B4-BE49-F238E27FC236}">
                <a16:creationId xmlns:a16="http://schemas.microsoft.com/office/drawing/2014/main" id="{AA625F0B-ED65-473B-ADB1-858700206687}"/>
              </a:ext>
            </a:extLst>
          </p:cNvPr>
          <p:cNvPicPr>
            <a:picLocks noGrp="1" noChangeAspect="1"/>
          </p:cNvPicPr>
          <p:nvPr>
            <p:ph sz="half" idx="2"/>
          </p:nvPr>
        </p:nvPicPr>
        <p:blipFill rotWithShape="1">
          <a:blip r:embed="rId2"/>
          <a:srcRect l="18886" r="3965" b="-1"/>
          <a:stretch/>
        </p:blipFill>
        <p:spPr>
          <a:xfrm>
            <a:off x="6515944" y="2120900"/>
            <a:ext cx="4639736" cy="3748194"/>
          </a:xfrm>
          <a:prstGeom prst="rect">
            <a:avLst/>
          </a:prstGeom>
          <a:noFill/>
        </p:spPr>
      </p:pic>
    </p:spTree>
    <p:extLst>
      <p:ext uri="{BB962C8B-B14F-4D97-AF65-F5344CB8AC3E}">
        <p14:creationId xmlns:p14="http://schemas.microsoft.com/office/powerpoint/2010/main" val="38118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963FD-1F43-476F-BDC9-99714ACF7E58}"/>
              </a:ext>
            </a:extLst>
          </p:cNvPr>
          <p:cNvSpPr>
            <a:spLocks noGrp="1"/>
          </p:cNvSpPr>
          <p:nvPr>
            <p:ph type="title"/>
          </p:nvPr>
        </p:nvSpPr>
        <p:spPr/>
        <p:txBody>
          <a:bodyPr>
            <a:noAutofit/>
          </a:bodyPr>
          <a:lstStyle/>
          <a:p>
            <a:br>
              <a:rPr lang="en-GB" sz="1600" dirty="0"/>
            </a:br>
            <a:r>
              <a:rPr lang="en-GB" sz="2400" b="1" u="sng" dirty="0"/>
              <a:t>Requirement 2: </a:t>
            </a:r>
            <a:r>
              <a:rPr lang="en-GB" sz="2400" dirty="0"/>
              <a:t>Identify either in the sky or from pictures the following types of clouds: cirrus, cumulus, stratus, nimbus. What kind of weather is associated with each.</a:t>
            </a:r>
            <a:endParaRPr lang="en-GB" sz="1600" dirty="0"/>
          </a:p>
        </p:txBody>
      </p:sp>
      <p:pic>
        <p:nvPicPr>
          <p:cNvPr id="5" name="Content Placeholder 4">
            <a:extLst>
              <a:ext uri="{FF2B5EF4-FFF2-40B4-BE49-F238E27FC236}">
                <a16:creationId xmlns:a16="http://schemas.microsoft.com/office/drawing/2014/main" id="{2D6A2CD2-BD8C-405A-A922-DE11DD459136}"/>
              </a:ext>
            </a:extLst>
          </p:cNvPr>
          <p:cNvPicPr>
            <a:picLocks noGrp="1" noChangeAspect="1"/>
          </p:cNvPicPr>
          <p:nvPr>
            <p:ph sz="half" idx="1"/>
          </p:nvPr>
        </p:nvPicPr>
        <p:blipFill>
          <a:blip r:embed="rId2"/>
          <a:stretch>
            <a:fillRect/>
          </a:stretch>
        </p:blipFill>
        <p:spPr>
          <a:xfrm>
            <a:off x="1445418" y="2120899"/>
            <a:ext cx="2269332" cy="1016847"/>
          </a:xfrm>
          <a:prstGeom prst="rect">
            <a:avLst/>
          </a:prstGeom>
        </p:spPr>
      </p:pic>
      <p:sp>
        <p:nvSpPr>
          <p:cNvPr id="4" name="Content Placeholder 3">
            <a:extLst>
              <a:ext uri="{FF2B5EF4-FFF2-40B4-BE49-F238E27FC236}">
                <a16:creationId xmlns:a16="http://schemas.microsoft.com/office/drawing/2014/main" id="{B4B20325-EE93-4E6E-9DEF-8A8689988CF4}"/>
              </a:ext>
            </a:extLst>
          </p:cNvPr>
          <p:cNvSpPr>
            <a:spLocks noGrp="1"/>
          </p:cNvSpPr>
          <p:nvPr>
            <p:ph sz="half" idx="2"/>
          </p:nvPr>
        </p:nvSpPr>
        <p:spPr>
          <a:xfrm>
            <a:off x="3810002" y="2120899"/>
            <a:ext cx="7677148" cy="4213226"/>
          </a:xfrm>
        </p:spPr>
        <p:txBody>
          <a:bodyPr>
            <a:noAutofit/>
          </a:bodyPr>
          <a:lstStyle/>
          <a:p>
            <a:pPr marL="0" indent="0">
              <a:buNone/>
            </a:pPr>
            <a:r>
              <a:rPr lang="en-GB" sz="1800" b="0" i="0" dirty="0">
                <a:solidFill>
                  <a:schemeClr val="tx1"/>
                </a:solidFill>
                <a:effectLst/>
                <a:latin typeface="+mj-lt"/>
              </a:rPr>
              <a:t>Cirrus clouds are at the highest altitudes. They often appear thin and wispy. They are associated with fair weather</a:t>
            </a:r>
            <a:endParaRPr lang="en-GB" sz="1800" dirty="0">
              <a:solidFill>
                <a:schemeClr val="tx1"/>
              </a:solidFill>
              <a:latin typeface="+mj-lt"/>
            </a:endParaRPr>
          </a:p>
          <a:p>
            <a:pPr marL="0" indent="0">
              <a:buNone/>
            </a:pPr>
            <a:endParaRPr lang="en-GB" sz="1800" dirty="0">
              <a:solidFill>
                <a:schemeClr val="tx1"/>
              </a:solidFill>
              <a:latin typeface="+mj-lt"/>
            </a:endParaRPr>
          </a:p>
          <a:p>
            <a:pPr marL="0" indent="0">
              <a:buNone/>
            </a:pPr>
            <a:r>
              <a:rPr lang="en-GB" sz="1800" dirty="0">
                <a:solidFill>
                  <a:schemeClr val="tx1"/>
                </a:solidFill>
                <a:latin typeface="+mj-lt"/>
              </a:rPr>
              <a:t>Cumulus - </a:t>
            </a:r>
            <a:r>
              <a:rPr lang="en-GB" sz="1800" b="0" i="0" dirty="0">
                <a:solidFill>
                  <a:schemeClr val="tx1"/>
                </a:solidFill>
                <a:effectLst/>
                <a:latin typeface="+mj-lt"/>
              </a:rPr>
              <a:t>Cumulus clouds are usually puffy and often have very distinct edges and usually a noticeable vertical development</a:t>
            </a:r>
            <a:endParaRPr lang="en-GB" sz="1800" dirty="0">
              <a:solidFill>
                <a:schemeClr val="tx1"/>
              </a:solidFill>
              <a:latin typeface="+mj-lt"/>
            </a:endParaRPr>
          </a:p>
          <a:p>
            <a:pPr marL="0" indent="0">
              <a:buNone/>
            </a:pPr>
            <a:r>
              <a:rPr lang="en-GB" sz="1800" dirty="0">
                <a:solidFill>
                  <a:schemeClr val="tx1"/>
                </a:solidFill>
                <a:latin typeface="+mj-lt"/>
              </a:rPr>
              <a:t>Stratus - S</a:t>
            </a:r>
            <a:r>
              <a:rPr lang="en-GB" sz="1800" b="0" i="0" dirty="0">
                <a:solidFill>
                  <a:schemeClr val="tx1"/>
                </a:solidFill>
                <a:effectLst/>
                <a:latin typeface="+mj-lt"/>
              </a:rPr>
              <a:t>tratus is used to describe flat, featureless clouds of low altitude varying in colour from dark grey to nearly white. These clouds are essentially fog that is above ground level.</a:t>
            </a:r>
            <a:endParaRPr lang="en-GB" sz="1800" dirty="0">
              <a:solidFill>
                <a:schemeClr val="tx1"/>
              </a:solidFill>
              <a:latin typeface="+mj-lt"/>
            </a:endParaRPr>
          </a:p>
          <a:p>
            <a:pPr marL="0" indent="0">
              <a:buNone/>
            </a:pPr>
            <a:r>
              <a:rPr lang="en-GB" sz="1800" dirty="0">
                <a:solidFill>
                  <a:schemeClr val="tx1"/>
                </a:solidFill>
                <a:latin typeface="+mj-lt"/>
              </a:rPr>
              <a:t>Nimbus - </a:t>
            </a:r>
            <a:r>
              <a:rPr lang="en-GB" sz="1800" b="0" i="0" dirty="0">
                <a:solidFill>
                  <a:schemeClr val="tx1"/>
                </a:solidFill>
                <a:effectLst/>
                <a:latin typeface="+mj-lt"/>
              </a:rPr>
              <a:t>Nimbus clouds are dark, precipitous clouds. Nimbus is a Latin word meaning cloud or rain storm. These are commonly called "thundercloud.”</a:t>
            </a:r>
            <a:endParaRPr lang="en-GB" sz="1800" dirty="0">
              <a:solidFill>
                <a:schemeClr val="tx1"/>
              </a:solidFill>
              <a:latin typeface="+mj-lt"/>
            </a:endParaRPr>
          </a:p>
        </p:txBody>
      </p:sp>
      <p:pic>
        <p:nvPicPr>
          <p:cNvPr id="6" name="Picture 5">
            <a:extLst>
              <a:ext uri="{FF2B5EF4-FFF2-40B4-BE49-F238E27FC236}">
                <a16:creationId xmlns:a16="http://schemas.microsoft.com/office/drawing/2014/main" id="{B9E1CF80-5DC1-42AB-91BA-D2F330D4C429}"/>
              </a:ext>
            </a:extLst>
          </p:cNvPr>
          <p:cNvPicPr>
            <a:picLocks noChangeAspect="1"/>
          </p:cNvPicPr>
          <p:nvPr/>
        </p:nvPicPr>
        <p:blipFill>
          <a:blip r:embed="rId3"/>
          <a:stretch>
            <a:fillRect/>
          </a:stretch>
        </p:blipFill>
        <p:spPr>
          <a:xfrm>
            <a:off x="1445417" y="3275753"/>
            <a:ext cx="2269333" cy="857250"/>
          </a:xfrm>
          <a:prstGeom prst="rect">
            <a:avLst/>
          </a:prstGeom>
        </p:spPr>
      </p:pic>
      <p:pic>
        <p:nvPicPr>
          <p:cNvPr id="7" name="Picture 6">
            <a:extLst>
              <a:ext uri="{FF2B5EF4-FFF2-40B4-BE49-F238E27FC236}">
                <a16:creationId xmlns:a16="http://schemas.microsoft.com/office/drawing/2014/main" id="{38D88676-3B47-422C-85D0-C10A8505B4A9}"/>
              </a:ext>
            </a:extLst>
          </p:cNvPr>
          <p:cNvPicPr>
            <a:picLocks noChangeAspect="1"/>
          </p:cNvPicPr>
          <p:nvPr/>
        </p:nvPicPr>
        <p:blipFill>
          <a:blip r:embed="rId4"/>
          <a:stretch>
            <a:fillRect/>
          </a:stretch>
        </p:blipFill>
        <p:spPr>
          <a:xfrm>
            <a:off x="1445419" y="4271010"/>
            <a:ext cx="2269331" cy="866775"/>
          </a:xfrm>
          <a:prstGeom prst="rect">
            <a:avLst/>
          </a:prstGeom>
        </p:spPr>
      </p:pic>
      <p:pic>
        <p:nvPicPr>
          <p:cNvPr id="8" name="Picture 7">
            <a:extLst>
              <a:ext uri="{FF2B5EF4-FFF2-40B4-BE49-F238E27FC236}">
                <a16:creationId xmlns:a16="http://schemas.microsoft.com/office/drawing/2014/main" id="{65B9924B-4991-46C5-B2CB-F07656F4C96A}"/>
              </a:ext>
            </a:extLst>
          </p:cNvPr>
          <p:cNvPicPr>
            <a:picLocks noChangeAspect="1"/>
          </p:cNvPicPr>
          <p:nvPr/>
        </p:nvPicPr>
        <p:blipFill>
          <a:blip r:embed="rId5"/>
          <a:stretch>
            <a:fillRect/>
          </a:stretch>
        </p:blipFill>
        <p:spPr>
          <a:xfrm>
            <a:off x="1445419" y="5359167"/>
            <a:ext cx="2269331" cy="762000"/>
          </a:xfrm>
          <a:prstGeom prst="rect">
            <a:avLst/>
          </a:prstGeom>
        </p:spPr>
      </p:pic>
    </p:spTree>
    <p:extLst>
      <p:ext uri="{BB962C8B-B14F-4D97-AF65-F5344CB8AC3E}">
        <p14:creationId xmlns:p14="http://schemas.microsoft.com/office/powerpoint/2010/main" val="405182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E639-52B8-4686-A365-EAC21E19DE5E}"/>
              </a:ext>
            </a:extLst>
          </p:cNvPr>
          <p:cNvSpPr>
            <a:spLocks noGrp="1"/>
          </p:cNvSpPr>
          <p:nvPr>
            <p:ph type="title"/>
          </p:nvPr>
        </p:nvSpPr>
        <p:spPr/>
        <p:txBody>
          <a:bodyPr>
            <a:noAutofit/>
          </a:bodyPr>
          <a:lstStyle/>
          <a:p>
            <a:r>
              <a:rPr lang="en-GB" sz="2400" b="1" u="sng" dirty="0">
                <a:solidFill>
                  <a:schemeClr val="tx1"/>
                </a:solidFill>
              </a:rPr>
              <a:t>Requirement 3: </a:t>
            </a:r>
            <a:r>
              <a:rPr lang="en-GB" sz="2400" b="0" i="0" dirty="0">
                <a:solidFill>
                  <a:schemeClr val="tx1"/>
                </a:solidFill>
                <a:effectLst/>
              </a:rPr>
              <a:t>Explain the action of a mercury or spirit thermometer, a mercury barometer, an aneroid barometer, and a rain gauge.</a:t>
            </a:r>
            <a:br>
              <a:rPr lang="en-GB" sz="2400" b="0" i="0" dirty="0">
                <a:solidFill>
                  <a:schemeClr val="tx1"/>
                </a:solidFill>
                <a:effectLst/>
              </a:rPr>
            </a:br>
            <a:r>
              <a:rPr lang="en-GB" sz="2400" b="1" dirty="0">
                <a:solidFill>
                  <a:schemeClr val="tx1"/>
                </a:solidFill>
              </a:rPr>
              <a:t>M</a:t>
            </a:r>
            <a:r>
              <a:rPr lang="en-GB" sz="2400" b="1" i="0" dirty="0">
                <a:solidFill>
                  <a:schemeClr val="tx1"/>
                </a:solidFill>
                <a:effectLst/>
              </a:rPr>
              <a:t>ercury or spirit thermometer: </a:t>
            </a:r>
            <a:endParaRPr lang="en-GB" sz="2400" b="1" dirty="0">
              <a:solidFill>
                <a:schemeClr val="tx1"/>
              </a:solidFill>
            </a:endParaRPr>
          </a:p>
        </p:txBody>
      </p:sp>
      <p:sp>
        <p:nvSpPr>
          <p:cNvPr id="3" name="Content Placeholder 2">
            <a:extLst>
              <a:ext uri="{FF2B5EF4-FFF2-40B4-BE49-F238E27FC236}">
                <a16:creationId xmlns:a16="http://schemas.microsoft.com/office/drawing/2014/main" id="{10E58D99-6B63-4A33-8399-A78114540797}"/>
              </a:ext>
            </a:extLst>
          </p:cNvPr>
          <p:cNvSpPr>
            <a:spLocks noGrp="1"/>
          </p:cNvSpPr>
          <p:nvPr>
            <p:ph sz="half" idx="1"/>
          </p:nvPr>
        </p:nvSpPr>
        <p:spPr/>
        <p:txBody>
          <a:bodyPr/>
          <a:lstStyle/>
          <a:p>
            <a:endParaRPr lang="en-GB" b="1" i="0" dirty="0">
              <a:solidFill>
                <a:srgbClr val="000000"/>
              </a:solidFill>
              <a:effectLst/>
              <a:latin typeface="Arial" panose="020B0604020202020204" pitchFamily="34" charset="0"/>
            </a:endParaRPr>
          </a:p>
          <a:p>
            <a:endParaRPr lang="en-GB" dirty="0"/>
          </a:p>
        </p:txBody>
      </p:sp>
      <p:sp>
        <p:nvSpPr>
          <p:cNvPr id="4" name="Content Placeholder 3">
            <a:extLst>
              <a:ext uri="{FF2B5EF4-FFF2-40B4-BE49-F238E27FC236}">
                <a16:creationId xmlns:a16="http://schemas.microsoft.com/office/drawing/2014/main" id="{74D770C8-420A-4D13-B911-CB13233127C1}"/>
              </a:ext>
            </a:extLst>
          </p:cNvPr>
          <p:cNvSpPr>
            <a:spLocks noGrp="1"/>
          </p:cNvSpPr>
          <p:nvPr>
            <p:ph sz="half" idx="2"/>
          </p:nvPr>
        </p:nvSpPr>
        <p:spPr>
          <a:xfrm>
            <a:off x="4876800" y="2120900"/>
            <a:ext cx="6278880" cy="2784475"/>
          </a:xfrm>
        </p:spPr>
        <p:txBody>
          <a:bodyPr/>
          <a:lstStyle/>
          <a:p>
            <a:r>
              <a:rPr lang="en-GB" b="1" i="0" dirty="0">
                <a:solidFill>
                  <a:schemeClr val="tx1"/>
                </a:solidFill>
                <a:effectLst/>
                <a:latin typeface="Arial" panose="020B0604020202020204" pitchFamily="34" charset="0"/>
              </a:rPr>
              <a:t>Spirit thermometer - </a:t>
            </a:r>
            <a:r>
              <a:rPr lang="en-GB" b="0" i="0" dirty="0">
                <a:solidFill>
                  <a:schemeClr val="tx1"/>
                </a:solidFill>
                <a:effectLst/>
                <a:latin typeface="Arial" panose="020B0604020202020204" pitchFamily="34" charset="0"/>
              </a:rPr>
              <a:t>A spirit thermometer and a mercury thermometer work on the same principles. </a:t>
            </a:r>
          </a:p>
          <a:p>
            <a:r>
              <a:rPr lang="en-GB" b="0" i="0" dirty="0">
                <a:solidFill>
                  <a:schemeClr val="tx1"/>
                </a:solidFill>
                <a:effectLst/>
                <a:latin typeface="Arial" panose="020B0604020202020204" pitchFamily="34" charset="0"/>
              </a:rPr>
              <a:t>A spirit or mercury thermometer expand and contract with temperature changes. When it's cold, they contract, and when it's hot, they expand.</a:t>
            </a:r>
            <a:endParaRPr lang="en-GB" b="1" i="0" dirty="0">
              <a:solidFill>
                <a:schemeClr val="tx1"/>
              </a:solidFill>
              <a:effectLst/>
              <a:latin typeface="Arial" panose="020B0604020202020204" pitchFamily="34" charset="0"/>
            </a:endParaRPr>
          </a:p>
          <a:p>
            <a:endParaRPr lang="en-GB" dirty="0"/>
          </a:p>
        </p:txBody>
      </p:sp>
      <p:pic>
        <p:nvPicPr>
          <p:cNvPr id="7" name="Picture 6">
            <a:extLst>
              <a:ext uri="{FF2B5EF4-FFF2-40B4-BE49-F238E27FC236}">
                <a16:creationId xmlns:a16="http://schemas.microsoft.com/office/drawing/2014/main" id="{AEFD793C-D780-4402-9DF7-BF3856C3E857}"/>
              </a:ext>
            </a:extLst>
          </p:cNvPr>
          <p:cNvPicPr>
            <a:picLocks noChangeAspect="1"/>
          </p:cNvPicPr>
          <p:nvPr/>
        </p:nvPicPr>
        <p:blipFill>
          <a:blip r:embed="rId2"/>
          <a:stretch>
            <a:fillRect/>
          </a:stretch>
        </p:blipFill>
        <p:spPr>
          <a:xfrm>
            <a:off x="752475" y="1952625"/>
            <a:ext cx="4124325" cy="4124325"/>
          </a:xfrm>
          <a:prstGeom prst="rect">
            <a:avLst/>
          </a:prstGeom>
        </p:spPr>
      </p:pic>
    </p:spTree>
    <p:extLst>
      <p:ext uri="{BB962C8B-B14F-4D97-AF65-F5344CB8AC3E}">
        <p14:creationId xmlns:p14="http://schemas.microsoft.com/office/powerpoint/2010/main" val="122118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D470-2D0C-42C0-8314-FC01EBB00620}"/>
              </a:ext>
            </a:extLst>
          </p:cNvPr>
          <p:cNvSpPr>
            <a:spLocks noGrp="1"/>
          </p:cNvSpPr>
          <p:nvPr>
            <p:ph type="title"/>
          </p:nvPr>
        </p:nvSpPr>
        <p:spPr>
          <a:xfrm>
            <a:off x="238126" y="786384"/>
            <a:ext cx="3922908" cy="1528192"/>
          </a:xfrm>
        </p:spPr>
        <p:txBody>
          <a:bodyPr anchor="b">
            <a:normAutofit/>
          </a:bodyPr>
          <a:lstStyle/>
          <a:p>
            <a:r>
              <a:rPr lang="en-GB" dirty="0"/>
              <a:t>Mercury barometer</a:t>
            </a:r>
          </a:p>
        </p:txBody>
      </p:sp>
      <p:pic>
        <p:nvPicPr>
          <p:cNvPr id="8" name="Content Placeholder 7">
            <a:extLst>
              <a:ext uri="{FF2B5EF4-FFF2-40B4-BE49-F238E27FC236}">
                <a16:creationId xmlns:a16="http://schemas.microsoft.com/office/drawing/2014/main" id="{32649B66-D814-4F0D-8686-57CF7CE3ACB2}"/>
              </a:ext>
            </a:extLst>
          </p:cNvPr>
          <p:cNvPicPr>
            <a:picLocks noGrp="1" noChangeAspect="1"/>
          </p:cNvPicPr>
          <p:nvPr>
            <p:ph idx="1"/>
          </p:nvPr>
        </p:nvPicPr>
        <p:blipFill>
          <a:blip r:embed="rId2"/>
          <a:stretch>
            <a:fillRect/>
          </a:stretch>
        </p:blipFill>
        <p:spPr>
          <a:xfrm>
            <a:off x="7218599" y="812799"/>
            <a:ext cx="2409114" cy="5294757"/>
          </a:xfrm>
          <a:prstGeom prst="rect">
            <a:avLst/>
          </a:prstGeom>
          <a:noFill/>
        </p:spPr>
      </p:pic>
      <p:sp>
        <p:nvSpPr>
          <p:cNvPr id="4" name="Content Placeholder 3">
            <a:extLst>
              <a:ext uri="{FF2B5EF4-FFF2-40B4-BE49-F238E27FC236}">
                <a16:creationId xmlns:a16="http://schemas.microsoft.com/office/drawing/2014/main" id="{1014C8DC-C2E8-45AE-AD51-50BCC1565C4F}"/>
              </a:ext>
            </a:extLst>
          </p:cNvPr>
          <p:cNvSpPr>
            <a:spLocks noGrp="1"/>
          </p:cNvSpPr>
          <p:nvPr>
            <p:ph type="body" sz="half" idx="2"/>
          </p:nvPr>
        </p:nvSpPr>
        <p:spPr>
          <a:xfrm>
            <a:off x="238126" y="3007111"/>
            <a:ext cx="4648200" cy="3064505"/>
          </a:xfrm>
        </p:spPr>
        <p:txBody>
          <a:bodyPr>
            <a:normAutofit lnSpcReduction="10000"/>
          </a:bodyPr>
          <a:lstStyle/>
          <a:p>
            <a:pPr>
              <a:lnSpc>
                <a:spcPct val="100000"/>
              </a:lnSpc>
            </a:pPr>
            <a:r>
              <a:rPr lang="en-GB" sz="2000" b="1" i="0" dirty="0">
                <a:effectLst/>
              </a:rPr>
              <a:t>Mercury</a:t>
            </a:r>
            <a:r>
              <a:rPr lang="en-GB" sz="2000" b="0" i="0" dirty="0">
                <a:effectLst/>
              </a:rPr>
              <a:t> in the tube adjusts until the weight of the mercury column balances the atmospheric force exerted on the reservoir. High atmospheric pressure places more downward force on the reservoir, forcing mercury higher in the column. Low pressure allows the mercury to drop to a lower level in the column by lowering the downward force placed on the reservoir.</a:t>
            </a:r>
            <a:endParaRPr lang="en-GB" sz="2000" dirty="0"/>
          </a:p>
        </p:txBody>
      </p:sp>
    </p:spTree>
    <p:extLst>
      <p:ext uri="{BB962C8B-B14F-4D97-AF65-F5344CB8AC3E}">
        <p14:creationId xmlns:p14="http://schemas.microsoft.com/office/powerpoint/2010/main" val="414086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2168-7398-4769-8496-72243A9C9D66}"/>
              </a:ext>
            </a:extLst>
          </p:cNvPr>
          <p:cNvSpPr>
            <a:spLocks noGrp="1"/>
          </p:cNvSpPr>
          <p:nvPr>
            <p:ph type="title"/>
          </p:nvPr>
        </p:nvSpPr>
        <p:spPr>
          <a:xfrm>
            <a:off x="285752" y="786384"/>
            <a:ext cx="3875282" cy="1490092"/>
          </a:xfrm>
        </p:spPr>
        <p:txBody>
          <a:bodyPr anchor="b">
            <a:normAutofit/>
          </a:bodyPr>
          <a:lstStyle/>
          <a:p>
            <a:r>
              <a:rPr lang="en-GB" b="0" i="0" dirty="0">
                <a:effectLst/>
              </a:rPr>
              <a:t>Aneroid barometer</a:t>
            </a:r>
            <a:endParaRPr lang="en-GB" dirty="0"/>
          </a:p>
        </p:txBody>
      </p:sp>
      <p:pic>
        <p:nvPicPr>
          <p:cNvPr id="5" name="Content Placeholder 4">
            <a:extLst>
              <a:ext uri="{FF2B5EF4-FFF2-40B4-BE49-F238E27FC236}">
                <a16:creationId xmlns:a16="http://schemas.microsoft.com/office/drawing/2014/main" id="{F598539D-4BA0-474C-A1ED-F06F561DEE1F}"/>
              </a:ext>
            </a:extLst>
          </p:cNvPr>
          <p:cNvPicPr>
            <a:picLocks noGrp="1" noChangeAspect="1"/>
          </p:cNvPicPr>
          <p:nvPr>
            <p:ph idx="1"/>
          </p:nvPr>
        </p:nvPicPr>
        <p:blipFill>
          <a:blip r:embed="rId2"/>
          <a:stretch>
            <a:fillRect/>
          </a:stretch>
        </p:blipFill>
        <p:spPr>
          <a:xfrm>
            <a:off x="5110480" y="812799"/>
            <a:ext cx="6438053" cy="6045201"/>
          </a:xfrm>
          <a:prstGeom prst="rect">
            <a:avLst/>
          </a:prstGeom>
          <a:noFill/>
        </p:spPr>
      </p:pic>
      <p:sp>
        <p:nvSpPr>
          <p:cNvPr id="4" name="Content Placeholder 3">
            <a:extLst>
              <a:ext uri="{FF2B5EF4-FFF2-40B4-BE49-F238E27FC236}">
                <a16:creationId xmlns:a16="http://schemas.microsoft.com/office/drawing/2014/main" id="{B3A9AC93-B0B8-4EA3-B08F-142EAEC95F06}"/>
              </a:ext>
            </a:extLst>
          </p:cNvPr>
          <p:cNvSpPr>
            <a:spLocks noGrp="1"/>
          </p:cNvSpPr>
          <p:nvPr>
            <p:ph type="body" sz="half" idx="2"/>
          </p:nvPr>
        </p:nvSpPr>
        <p:spPr>
          <a:xfrm>
            <a:off x="285751" y="3043050"/>
            <a:ext cx="3875282" cy="3064505"/>
          </a:xfrm>
        </p:spPr>
        <p:txBody>
          <a:bodyPr>
            <a:noAutofit/>
          </a:bodyPr>
          <a:lstStyle/>
          <a:p>
            <a:r>
              <a:rPr lang="en-GB" sz="2000" b="0" i="0" dirty="0">
                <a:effectLst/>
                <a:latin typeface="+mj-lt"/>
              </a:rPr>
              <a:t>An aneroid barometer uses a small, flexible metal box called an aneroid cell. The evacuated capsule (or usually more capsules) is prevented from collapsing by a strong spring. Small changes in external air pressure cause the cell to expand or contract.</a:t>
            </a:r>
            <a:endParaRPr lang="en-GB" sz="2000" dirty="0">
              <a:latin typeface="+mj-lt"/>
            </a:endParaRPr>
          </a:p>
        </p:txBody>
      </p:sp>
    </p:spTree>
    <p:extLst>
      <p:ext uri="{BB962C8B-B14F-4D97-AF65-F5344CB8AC3E}">
        <p14:creationId xmlns:p14="http://schemas.microsoft.com/office/powerpoint/2010/main" val="24605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C055-1236-4580-8BB4-DC0083810271}"/>
              </a:ext>
            </a:extLst>
          </p:cNvPr>
          <p:cNvSpPr>
            <a:spLocks noGrp="1"/>
          </p:cNvSpPr>
          <p:nvPr>
            <p:ph type="title"/>
          </p:nvPr>
        </p:nvSpPr>
        <p:spPr/>
        <p:txBody>
          <a:bodyPr/>
          <a:lstStyle/>
          <a:p>
            <a:r>
              <a:rPr lang="en-GB" dirty="0"/>
              <a:t>What is Weather?</a:t>
            </a:r>
          </a:p>
        </p:txBody>
      </p:sp>
      <p:sp>
        <p:nvSpPr>
          <p:cNvPr id="3" name="Content Placeholder 2">
            <a:extLst>
              <a:ext uri="{FF2B5EF4-FFF2-40B4-BE49-F238E27FC236}">
                <a16:creationId xmlns:a16="http://schemas.microsoft.com/office/drawing/2014/main" id="{73BC7C14-BFE3-4C2E-A83D-599762E33546}"/>
              </a:ext>
            </a:extLst>
          </p:cNvPr>
          <p:cNvSpPr>
            <a:spLocks noGrp="1"/>
          </p:cNvSpPr>
          <p:nvPr>
            <p:ph idx="1"/>
          </p:nvPr>
        </p:nvSpPr>
        <p:spPr/>
        <p:txBody>
          <a:bodyPr/>
          <a:lstStyle/>
          <a:p>
            <a:r>
              <a:rPr lang="en-GB" sz="2400" b="1" i="0" dirty="0">
                <a:solidFill>
                  <a:schemeClr val="tx1"/>
                </a:solidFill>
                <a:effectLst/>
                <a:latin typeface="+mj-lt"/>
              </a:rPr>
              <a:t>Weather</a:t>
            </a:r>
            <a:r>
              <a:rPr lang="en-GB" sz="2400" b="0" i="0" dirty="0">
                <a:solidFill>
                  <a:schemeClr val="tx1"/>
                </a:solidFill>
                <a:effectLst/>
                <a:latin typeface="+mj-lt"/>
              </a:rPr>
              <a:t> describes the day-to-day condition of the atmosphere. It might be sunny, hot, windy or cloudy, raining or snowing. The </a:t>
            </a:r>
            <a:r>
              <a:rPr lang="en-GB" sz="2400" b="1" i="0" dirty="0">
                <a:solidFill>
                  <a:schemeClr val="tx1"/>
                </a:solidFill>
                <a:effectLst/>
                <a:latin typeface="+mj-lt"/>
              </a:rPr>
              <a:t>weather</a:t>
            </a:r>
            <a:r>
              <a:rPr lang="en-GB" sz="2400" b="0" i="0" dirty="0">
                <a:solidFill>
                  <a:schemeClr val="tx1"/>
                </a:solidFill>
                <a:effectLst/>
                <a:latin typeface="+mj-lt"/>
              </a:rPr>
              <a:t> takes into account the temperature, precipitation, humidity and atmospheric pressure of the part of atmosphere (air) closest to the surface of the Earth</a:t>
            </a:r>
            <a:r>
              <a:rPr lang="en-GB" b="0" i="0" dirty="0">
                <a:solidFill>
                  <a:srgbClr val="4D5156"/>
                </a:solidFill>
                <a:effectLst/>
                <a:latin typeface="arial" panose="020B0604020202020204" pitchFamily="34" charset="0"/>
              </a:rPr>
              <a:t>.</a:t>
            </a:r>
            <a:endParaRPr lang="en-GB" dirty="0"/>
          </a:p>
        </p:txBody>
      </p:sp>
    </p:spTree>
    <p:extLst>
      <p:ext uri="{BB962C8B-B14F-4D97-AF65-F5344CB8AC3E}">
        <p14:creationId xmlns:p14="http://schemas.microsoft.com/office/powerpoint/2010/main" val="421545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9543-E819-4A15-810A-0174CA6F78CC}"/>
              </a:ext>
            </a:extLst>
          </p:cNvPr>
          <p:cNvSpPr>
            <a:spLocks noGrp="1"/>
          </p:cNvSpPr>
          <p:nvPr>
            <p:ph type="title"/>
          </p:nvPr>
        </p:nvSpPr>
        <p:spPr>
          <a:xfrm>
            <a:off x="643466" y="786383"/>
            <a:ext cx="3517567" cy="2093975"/>
          </a:xfrm>
        </p:spPr>
        <p:txBody>
          <a:bodyPr anchor="b">
            <a:normAutofit/>
          </a:bodyPr>
          <a:lstStyle/>
          <a:p>
            <a:r>
              <a:rPr lang="en-GB" b="1" i="0" dirty="0">
                <a:effectLst/>
              </a:rPr>
              <a:t>Rain gauge</a:t>
            </a:r>
            <a:br>
              <a:rPr lang="en-GB" b="1" i="0" dirty="0">
                <a:effectLst/>
              </a:rPr>
            </a:br>
            <a:endParaRPr lang="en-GB" dirty="0"/>
          </a:p>
        </p:txBody>
      </p:sp>
      <p:pic>
        <p:nvPicPr>
          <p:cNvPr id="6" name="Content Placeholder 5">
            <a:extLst>
              <a:ext uri="{FF2B5EF4-FFF2-40B4-BE49-F238E27FC236}">
                <a16:creationId xmlns:a16="http://schemas.microsoft.com/office/drawing/2014/main" id="{252C7F07-AAA9-472D-8D55-91C6600B7C9A}"/>
              </a:ext>
            </a:extLst>
          </p:cNvPr>
          <p:cNvPicPr>
            <a:picLocks noGrp="1" noChangeAspect="1"/>
          </p:cNvPicPr>
          <p:nvPr>
            <p:ph idx="1"/>
          </p:nvPr>
        </p:nvPicPr>
        <p:blipFill rotWithShape="1">
          <a:blip r:embed="rId2"/>
          <a:srcRect l="17111" r="8380"/>
          <a:stretch/>
        </p:blipFill>
        <p:spPr>
          <a:xfrm>
            <a:off x="5458984" y="812799"/>
            <a:ext cx="5928344" cy="5294757"/>
          </a:xfrm>
          <a:prstGeom prst="rect">
            <a:avLst/>
          </a:prstGeom>
          <a:noFill/>
        </p:spPr>
      </p:pic>
      <p:sp>
        <p:nvSpPr>
          <p:cNvPr id="4" name="Content Placeholder 3">
            <a:extLst>
              <a:ext uri="{FF2B5EF4-FFF2-40B4-BE49-F238E27FC236}">
                <a16:creationId xmlns:a16="http://schemas.microsoft.com/office/drawing/2014/main" id="{F5EEF40C-653E-45B8-88B5-EB4A68BC41B1}"/>
              </a:ext>
            </a:extLst>
          </p:cNvPr>
          <p:cNvSpPr>
            <a:spLocks noGrp="1"/>
          </p:cNvSpPr>
          <p:nvPr>
            <p:ph type="body" sz="half" idx="2"/>
          </p:nvPr>
        </p:nvSpPr>
        <p:spPr>
          <a:xfrm>
            <a:off x="95251" y="3043050"/>
            <a:ext cx="4065782" cy="3064505"/>
          </a:xfrm>
        </p:spPr>
        <p:txBody>
          <a:bodyPr>
            <a:normAutofit/>
          </a:bodyPr>
          <a:lstStyle/>
          <a:p>
            <a:pPr marL="0" indent="0">
              <a:buNone/>
            </a:pPr>
            <a:r>
              <a:rPr lang="en-GB" sz="2000" dirty="0">
                <a:latin typeface="+mj-lt"/>
              </a:rPr>
              <a:t>Rain gauge is an instrument used by meteorologists and hydrologists to gather and measure the amount of liquid precipitation/rain over an area in a predefined period of time.</a:t>
            </a:r>
          </a:p>
        </p:txBody>
      </p:sp>
    </p:spTree>
    <p:extLst>
      <p:ext uri="{BB962C8B-B14F-4D97-AF65-F5344CB8AC3E}">
        <p14:creationId xmlns:p14="http://schemas.microsoft.com/office/powerpoint/2010/main" val="135272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0DE4-6199-413B-A138-A2C73D9F8C67}"/>
              </a:ext>
            </a:extLst>
          </p:cNvPr>
          <p:cNvSpPr>
            <a:spLocks noGrp="1"/>
          </p:cNvSpPr>
          <p:nvPr>
            <p:ph type="title"/>
          </p:nvPr>
        </p:nvSpPr>
        <p:spPr>
          <a:xfrm>
            <a:off x="133350" y="786383"/>
            <a:ext cx="4027683" cy="2642617"/>
          </a:xfrm>
        </p:spPr>
        <p:txBody>
          <a:bodyPr anchor="b">
            <a:normAutofit/>
          </a:bodyPr>
          <a:lstStyle/>
          <a:p>
            <a:r>
              <a:rPr lang="en-GB" sz="2500" b="1" u="sng" dirty="0"/>
              <a:t>Requirement 4</a:t>
            </a:r>
            <a:r>
              <a:rPr lang="en-GB" sz="2500" b="1" dirty="0"/>
              <a:t>: </a:t>
            </a:r>
            <a:r>
              <a:rPr lang="en-GB" sz="2500" b="0" i="0" dirty="0">
                <a:effectLst/>
              </a:rPr>
              <a:t>Why is it possible to be rainy on one side of the mountain range and dry on the other?</a:t>
            </a:r>
            <a:endParaRPr lang="en-GB" sz="2500" dirty="0"/>
          </a:p>
        </p:txBody>
      </p:sp>
      <p:sp>
        <p:nvSpPr>
          <p:cNvPr id="3" name="Content Placeholder 2">
            <a:extLst>
              <a:ext uri="{FF2B5EF4-FFF2-40B4-BE49-F238E27FC236}">
                <a16:creationId xmlns:a16="http://schemas.microsoft.com/office/drawing/2014/main" id="{0D655CC7-8B74-4148-93C9-17CE7D299CFC}"/>
              </a:ext>
            </a:extLst>
          </p:cNvPr>
          <p:cNvSpPr>
            <a:spLocks noGrp="1"/>
          </p:cNvSpPr>
          <p:nvPr>
            <p:ph idx="1"/>
          </p:nvPr>
        </p:nvSpPr>
        <p:spPr>
          <a:xfrm>
            <a:off x="4781550" y="400051"/>
            <a:ext cx="6605778" cy="6181724"/>
          </a:xfrm>
        </p:spPr>
        <p:txBody>
          <a:bodyPr>
            <a:normAutofit/>
          </a:bodyPr>
          <a:lstStyle/>
          <a:p>
            <a:pPr algn="just"/>
            <a:r>
              <a:rPr lang="en-GB" sz="2400" b="1" i="0" dirty="0">
                <a:solidFill>
                  <a:schemeClr val="tx1"/>
                </a:solidFill>
                <a:effectLst/>
                <a:latin typeface="+mj-lt"/>
              </a:rPr>
              <a:t>Orographic lift</a:t>
            </a:r>
            <a:r>
              <a:rPr lang="en-GB" sz="2400" b="0" i="0" dirty="0">
                <a:solidFill>
                  <a:schemeClr val="tx1"/>
                </a:solidFill>
                <a:effectLst/>
                <a:latin typeface="+mj-lt"/>
              </a:rPr>
              <a:t> occurs when an air mass is forced from a low elevation to a higher elevation as it moves over rising terrain. As the air mass gains altitude it expands and cools. This cooler air cannot hold the moisture as well as warm air and this effectively raises the relative humidity to 100%, creating clouds and frequently precipitation.</a:t>
            </a:r>
            <a:endParaRPr lang="en-GB" sz="2400" dirty="0">
              <a:solidFill>
                <a:schemeClr val="tx1"/>
              </a:solidFill>
              <a:latin typeface="+mj-lt"/>
            </a:endParaRPr>
          </a:p>
        </p:txBody>
      </p:sp>
    </p:spTree>
    <p:extLst>
      <p:ext uri="{BB962C8B-B14F-4D97-AF65-F5344CB8AC3E}">
        <p14:creationId xmlns:p14="http://schemas.microsoft.com/office/powerpoint/2010/main" val="210925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1C18-AEED-480E-A775-BE271C4E7224}"/>
              </a:ext>
            </a:extLst>
          </p:cNvPr>
          <p:cNvSpPr>
            <a:spLocks noGrp="1"/>
          </p:cNvSpPr>
          <p:nvPr>
            <p:ph type="title"/>
          </p:nvPr>
        </p:nvSpPr>
        <p:spPr>
          <a:xfrm>
            <a:off x="643466" y="786383"/>
            <a:ext cx="3517567" cy="2093975"/>
          </a:xfrm>
        </p:spPr>
        <p:txBody>
          <a:bodyPr anchor="b">
            <a:normAutofit/>
          </a:bodyPr>
          <a:lstStyle/>
          <a:p>
            <a:r>
              <a:rPr lang="en-GB" dirty="0"/>
              <a:t>An illustration of </a:t>
            </a:r>
            <a:r>
              <a:rPr lang="en-GB" i="0">
                <a:effectLst/>
              </a:rPr>
              <a:t>Orographic lift </a:t>
            </a:r>
            <a:endParaRPr lang="en-GB" dirty="0"/>
          </a:p>
        </p:txBody>
      </p:sp>
      <p:pic>
        <p:nvPicPr>
          <p:cNvPr id="4" name="Content Placeholder 3">
            <a:extLst>
              <a:ext uri="{FF2B5EF4-FFF2-40B4-BE49-F238E27FC236}">
                <a16:creationId xmlns:a16="http://schemas.microsoft.com/office/drawing/2014/main" id="{767F4C11-DA3D-409A-90F3-33FEF8186AE4}"/>
              </a:ext>
            </a:extLst>
          </p:cNvPr>
          <p:cNvPicPr>
            <a:picLocks noGrp="1" noChangeAspect="1"/>
          </p:cNvPicPr>
          <p:nvPr>
            <p:ph idx="1"/>
          </p:nvPr>
        </p:nvPicPr>
        <p:blipFill rotWithShape="1">
          <a:blip r:embed="rId2"/>
          <a:srcRect l="13613" r="15359" b="2"/>
          <a:stretch/>
        </p:blipFill>
        <p:spPr>
          <a:xfrm>
            <a:off x="4897120" y="294640"/>
            <a:ext cx="6746240" cy="6380479"/>
          </a:xfrm>
          <a:prstGeom prst="rect">
            <a:avLst/>
          </a:prstGeom>
          <a:noFill/>
        </p:spPr>
      </p:pic>
      <p:sp>
        <p:nvSpPr>
          <p:cNvPr id="9" name="Text Placeholder 3">
            <a:extLst>
              <a:ext uri="{FF2B5EF4-FFF2-40B4-BE49-F238E27FC236}">
                <a16:creationId xmlns:a16="http://schemas.microsoft.com/office/drawing/2014/main" id="{4F33790C-2E8A-4C49-9BD9-46536921F5F3}"/>
              </a:ext>
            </a:extLst>
          </p:cNvPr>
          <p:cNvSpPr>
            <a:spLocks noGrp="1"/>
          </p:cNvSpPr>
          <p:nvPr>
            <p:ph type="body" sz="half" idx="2"/>
          </p:nvPr>
        </p:nvSpPr>
        <p:spPr>
          <a:xfrm>
            <a:off x="238125" y="2880358"/>
            <a:ext cx="3922907" cy="3453767"/>
          </a:xfrm>
        </p:spPr>
        <p:txBody>
          <a:bodyPr>
            <a:normAutofit/>
          </a:bodyPr>
          <a:lstStyle/>
          <a:p>
            <a:r>
              <a:rPr lang="en-GB" dirty="0"/>
              <a:t>This wave cloud pattern formed off of the Île Amsterdam in the far southern Indian Ocean, due to orographic lift of an airmass by the island, producing alternating bands of condensed and invisible humidity downwind of the island as the moist air moves in vertical waves and the moisture successively condenses and evaporates.</a:t>
            </a:r>
            <a:endParaRPr lang="en-US" dirty="0"/>
          </a:p>
        </p:txBody>
      </p:sp>
    </p:spTree>
    <p:extLst>
      <p:ext uri="{BB962C8B-B14F-4D97-AF65-F5344CB8AC3E}">
        <p14:creationId xmlns:p14="http://schemas.microsoft.com/office/powerpoint/2010/main" val="228290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6839-2363-415E-BF13-546A0F949386}"/>
              </a:ext>
            </a:extLst>
          </p:cNvPr>
          <p:cNvSpPr>
            <a:spLocks noGrp="1"/>
          </p:cNvSpPr>
          <p:nvPr>
            <p:ph type="title"/>
          </p:nvPr>
        </p:nvSpPr>
        <p:spPr>
          <a:xfrm>
            <a:off x="180976" y="786383"/>
            <a:ext cx="4333874" cy="2147317"/>
          </a:xfrm>
        </p:spPr>
        <p:txBody>
          <a:bodyPr anchor="b">
            <a:normAutofit/>
          </a:bodyPr>
          <a:lstStyle/>
          <a:p>
            <a:r>
              <a:rPr lang="en-GB" sz="2000" b="1" u="sng" dirty="0"/>
              <a:t>Requirement 4 </a:t>
            </a:r>
            <a:r>
              <a:rPr lang="en-GB" sz="2000" dirty="0"/>
              <a:t>– Continue</a:t>
            </a:r>
            <a:br>
              <a:rPr lang="en-GB" sz="2000" dirty="0"/>
            </a:br>
            <a:r>
              <a:rPr lang="en-GB" sz="2000" b="0" i="0" dirty="0">
                <a:effectLst/>
              </a:rPr>
              <a:t>Give an illustration for your country or region</a:t>
            </a:r>
            <a:r>
              <a:rPr lang="en-GB" sz="2000" dirty="0"/>
              <a:t>. - </a:t>
            </a:r>
            <a:r>
              <a:rPr lang="en-GB" sz="2000" b="1" i="1" u="sng" dirty="0"/>
              <a:t>A. </a:t>
            </a:r>
            <a:r>
              <a:rPr lang="en-GB" sz="2000" b="1" u="sng" dirty="0">
                <a:effectLst/>
              </a:rPr>
              <a:t>Why is it cooler and more moist in the mountains than in the lowlands?</a:t>
            </a:r>
            <a:endParaRPr lang="en-GB" sz="2000" b="1" u="sng" dirty="0"/>
          </a:p>
        </p:txBody>
      </p:sp>
      <p:sp>
        <p:nvSpPr>
          <p:cNvPr id="3" name="Content Placeholder 2">
            <a:extLst>
              <a:ext uri="{FF2B5EF4-FFF2-40B4-BE49-F238E27FC236}">
                <a16:creationId xmlns:a16="http://schemas.microsoft.com/office/drawing/2014/main" id="{64E35686-3391-45B1-BEF6-CD78D3AE41C1}"/>
              </a:ext>
            </a:extLst>
          </p:cNvPr>
          <p:cNvSpPr>
            <a:spLocks noGrp="1"/>
          </p:cNvSpPr>
          <p:nvPr>
            <p:ph idx="1"/>
          </p:nvPr>
        </p:nvSpPr>
        <p:spPr>
          <a:xfrm>
            <a:off x="4895850" y="457201"/>
            <a:ext cx="6520053" cy="5623940"/>
          </a:xfrm>
        </p:spPr>
        <p:txBody>
          <a:bodyPr>
            <a:normAutofit/>
          </a:bodyPr>
          <a:lstStyle/>
          <a:p>
            <a:r>
              <a:rPr lang="en-GB" sz="2400" b="1" i="0" dirty="0">
                <a:effectLst/>
                <a:latin typeface="+mj-lt"/>
              </a:rPr>
              <a:t>Why is it cooler and more moist in the mountains than in the lowlands?</a:t>
            </a:r>
          </a:p>
          <a:p>
            <a:pPr algn="just"/>
            <a:r>
              <a:rPr lang="en-GB" sz="2400" b="0" i="0" dirty="0">
                <a:solidFill>
                  <a:schemeClr val="tx1"/>
                </a:solidFill>
                <a:effectLst/>
                <a:latin typeface="+mj-lt"/>
              </a:rPr>
              <a:t>It is because mountains  receive more rainfall than low lying areas because the temperature on top of mountains is lower than the temperature at sea level. Winds carry moist air over the land</a:t>
            </a:r>
            <a:r>
              <a:rPr lang="en-GB" sz="2400" dirty="0">
                <a:solidFill>
                  <a:schemeClr val="tx1"/>
                </a:solidFill>
                <a:latin typeface="+mj-lt"/>
              </a:rPr>
              <a:t>, a</a:t>
            </a:r>
            <a:r>
              <a:rPr lang="en-GB" sz="2400" b="0" i="0" dirty="0">
                <a:solidFill>
                  <a:schemeClr val="tx1"/>
                </a:solidFill>
                <a:effectLst/>
                <a:latin typeface="+mj-lt"/>
              </a:rPr>
              <a:t>s the air rises, it cools, and because cool air can carry less moisture than warm air, there is usually precipitation (rain).</a:t>
            </a:r>
          </a:p>
          <a:p>
            <a:endParaRPr lang="en-GB" dirty="0"/>
          </a:p>
        </p:txBody>
      </p:sp>
    </p:spTree>
    <p:extLst>
      <p:ext uri="{BB962C8B-B14F-4D97-AF65-F5344CB8AC3E}">
        <p14:creationId xmlns:p14="http://schemas.microsoft.com/office/powerpoint/2010/main" val="420337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A31F-3D45-474A-A83D-076810CACA8F}"/>
              </a:ext>
            </a:extLst>
          </p:cNvPr>
          <p:cNvSpPr>
            <a:spLocks noGrp="1"/>
          </p:cNvSpPr>
          <p:nvPr>
            <p:ph type="title"/>
          </p:nvPr>
        </p:nvSpPr>
        <p:spPr>
          <a:xfrm>
            <a:off x="104775" y="786383"/>
            <a:ext cx="4457699" cy="2093975"/>
          </a:xfrm>
        </p:spPr>
        <p:txBody>
          <a:bodyPr anchor="b">
            <a:noAutofit/>
          </a:bodyPr>
          <a:lstStyle/>
          <a:p>
            <a:r>
              <a:rPr lang="en-GB" sz="3200" dirty="0"/>
              <a:t>Why Is It Colder at the Top of a Mountain Than It Is at Sea Level?</a:t>
            </a:r>
          </a:p>
        </p:txBody>
      </p:sp>
      <p:pic>
        <p:nvPicPr>
          <p:cNvPr id="4" name="Content Placeholder 3">
            <a:extLst>
              <a:ext uri="{FF2B5EF4-FFF2-40B4-BE49-F238E27FC236}">
                <a16:creationId xmlns:a16="http://schemas.microsoft.com/office/drawing/2014/main" id="{157744A7-289E-4C0B-B031-05BD9250A6F4}"/>
              </a:ext>
            </a:extLst>
          </p:cNvPr>
          <p:cNvPicPr>
            <a:picLocks noGrp="1" noChangeAspect="1"/>
          </p:cNvPicPr>
          <p:nvPr>
            <p:ph idx="1"/>
          </p:nvPr>
        </p:nvPicPr>
        <p:blipFill rotWithShape="1">
          <a:blip r:embed="rId2"/>
          <a:srcRect l="19205" r="17813" b="-1"/>
          <a:stretch/>
        </p:blipFill>
        <p:spPr>
          <a:xfrm>
            <a:off x="5458984" y="812799"/>
            <a:ext cx="5928344" cy="5294757"/>
          </a:xfrm>
          <a:prstGeom prst="rect">
            <a:avLst/>
          </a:prstGeom>
          <a:noFill/>
        </p:spPr>
      </p:pic>
      <p:sp>
        <p:nvSpPr>
          <p:cNvPr id="9" name="Text Placeholder 3">
            <a:extLst>
              <a:ext uri="{FF2B5EF4-FFF2-40B4-BE49-F238E27FC236}">
                <a16:creationId xmlns:a16="http://schemas.microsoft.com/office/drawing/2014/main" id="{E94CA1D7-9148-44F9-86B0-F6446022AED9}"/>
              </a:ext>
            </a:extLst>
          </p:cNvPr>
          <p:cNvSpPr>
            <a:spLocks noGrp="1"/>
          </p:cNvSpPr>
          <p:nvPr>
            <p:ph type="body" sz="half" idx="2"/>
          </p:nvPr>
        </p:nvSpPr>
        <p:spPr>
          <a:xfrm>
            <a:off x="104775" y="3043051"/>
            <a:ext cx="4610100" cy="2691000"/>
          </a:xfrm>
        </p:spPr>
        <p:txBody>
          <a:bodyPr>
            <a:normAutofit/>
          </a:bodyPr>
          <a:lstStyle/>
          <a:p>
            <a:r>
              <a:rPr lang="en-GB" sz="2800" spc="-50" dirty="0">
                <a:latin typeface="+mj-lt"/>
                <a:ea typeface="+mj-ea"/>
                <a:cs typeface="+mj-cs"/>
              </a:rPr>
              <a:t>Lower pressure at higher altitudes causes the temperature to be colder on top of a mountain than at sea level.</a:t>
            </a:r>
            <a:endParaRPr lang="en-US" sz="2800" spc="-50" dirty="0">
              <a:latin typeface="+mj-lt"/>
              <a:ea typeface="+mj-ea"/>
              <a:cs typeface="+mj-cs"/>
            </a:endParaRPr>
          </a:p>
        </p:txBody>
      </p:sp>
    </p:spTree>
    <p:extLst>
      <p:ext uri="{BB962C8B-B14F-4D97-AF65-F5344CB8AC3E}">
        <p14:creationId xmlns:p14="http://schemas.microsoft.com/office/powerpoint/2010/main" val="371117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AFE25-E2C9-455E-9BF9-8A9F4DC8BFCF}"/>
              </a:ext>
            </a:extLst>
          </p:cNvPr>
          <p:cNvSpPr>
            <a:spLocks noGrp="1"/>
          </p:cNvSpPr>
          <p:nvPr>
            <p:ph type="title"/>
          </p:nvPr>
        </p:nvSpPr>
        <p:spPr>
          <a:xfrm>
            <a:off x="285750" y="786383"/>
            <a:ext cx="4324350" cy="2861692"/>
          </a:xfrm>
        </p:spPr>
        <p:txBody>
          <a:bodyPr anchor="b">
            <a:normAutofit/>
          </a:bodyPr>
          <a:lstStyle/>
          <a:p>
            <a:r>
              <a:rPr lang="en-GB" sz="2400" b="1" u="sng" dirty="0"/>
              <a:t>Requirement 4 </a:t>
            </a:r>
            <a:r>
              <a:rPr lang="en-GB" sz="2400" dirty="0"/>
              <a:t>– Continue</a:t>
            </a:r>
            <a:br>
              <a:rPr lang="en-GB" sz="2400" dirty="0"/>
            </a:br>
            <a:r>
              <a:rPr lang="en-GB" sz="2400" dirty="0"/>
              <a:t>Give an illustration for your country or region. – </a:t>
            </a:r>
            <a:r>
              <a:rPr lang="en-GB" sz="2400" b="1" i="1" u="sng" dirty="0"/>
              <a:t>B. From which direction do rain and clear weather usually come in your locality</a:t>
            </a:r>
            <a:r>
              <a:rPr lang="en-GB" sz="2400" i="1" dirty="0"/>
              <a:t>?</a:t>
            </a:r>
            <a:br>
              <a:rPr lang="en-GB" sz="2400" i="1" dirty="0"/>
            </a:br>
            <a:r>
              <a:rPr lang="en-GB" sz="2400" dirty="0"/>
              <a:t>Where weather in the UK comes from.</a:t>
            </a:r>
          </a:p>
        </p:txBody>
      </p:sp>
      <p:graphicFrame>
        <p:nvGraphicFramePr>
          <p:cNvPr id="5" name="Content Placeholder 2">
            <a:extLst>
              <a:ext uri="{FF2B5EF4-FFF2-40B4-BE49-F238E27FC236}">
                <a16:creationId xmlns:a16="http://schemas.microsoft.com/office/drawing/2014/main" id="{F6D2BC25-4D89-487B-A275-D4F7BE9C2945}"/>
              </a:ext>
            </a:extLst>
          </p:cNvPr>
          <p:cNvGraphicFramePr>
            <a:graphicFrameLocks noGrp="1"/>
          </p:cNvGraphicFramePr>
          <p:nvPr>
            <p:ph idx="1"/>
            <p:extLst>
              <p:ext uri="{D42A27DB-BD31-4B8C-83A1-F6EECF244321}">
                <p14:modId xmlns:p14="http://schemas.microsoft.com/office/powerpoint/2010/main" val="2508052829"/>
              </p:ext>
            </p:extLst>
          </p:nvPr>
        </p:nvGraphicFramePr>
        <p:xfrm>
          <a:off x="5182758" y="72008"/>
          <a:ext cx="6590141" cy="5911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6965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D938-F64C-4576-ABCE-F1A9A6FDAD7B}"/>
              </a:ext>
            </a:extLst>
          </p:cNvPr>
          <p:cNvSpPr>
            <a:spLocks noGrp="1"/>
          </p:cNvSpPr>
          <p:nvPr>
            <p:ph type="title"/>
          </p:nvPr>
        </p:nvSpPr>
        <p:spPr>
          <a:xfrm>
            <a:off x="190502" y="786383"/>
            <a:ext cx="3970532" cy="2093975"/>
          </a:xfrm>
        </p:spPr>
        <p:txBody>
          <a:bodyPr anchor="b">
            <a:normAutofit/>
          </a:bodyPr>
          <a:lstStyle/>
          <a:p>
            <a:r>
              <a:rPr lang="en-GB" sz="2300" b="1" u="sng" dirty="0"/>
              <a:t>Requirement 5 </a:t>
            </a:r>
            <a:r>
              <a:rPr lang="en-GB" sz="2300" dirty="0"/>
              <a:t>- </a:t>
            </a:r>
            <a:r>
              <a:rPr lang="en-GB" sz="2300" b="0" i="0" dirty="0">
                <a:effectLst/>
              </a:rPr>
              <a:t>Show with the help of a diagram how the earth's relationship to the sun produces the seasons.</a:t>
            </a:r>
            <a:endParaRPr lang="en-GB" sz="2300" dirty="0"/>
          </a:p>
        </p:txBody>
      </p:sp>
      <p:pic>
        <p:nvPicPr>
          <p:cNvPr id="1026" name="Picture 2">
            <a:extLst>
              <a:ext uri="{FF2B5EF4-FFF2-40B4-BE49-F238E27FC236}">
                <a16:creationId xmlns:a16="http://schemas.microsoft.com/office/drawing/2014/main" id="{2B1F99D0-A321-4604-A0F5-5698CA8C07B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5458984" y="2015144"/>
            <a:ext cx="5928344" cy="289006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743EA9D4-E13D-4E8E-B489-8F22B42BD8B3}"/>
              </a:ext>
            </a:extLst>
          </p:cNvPr>
          <p:cNvSpPr>
            <a:spLocks noGrp="1"/>
          </p:cNvSpPr>
          <p:nvPr>
            <p:ph type="body" sz="half" idx="2"/>
          </p:nvPr>
        </p:nvSpPr>
        <p:spPr>
          <a:xfrm>
            <a:off x="190501" y="3043050"/>
            <a:ext cx="4429124" cy="3064505"/>
          </a:xfrm>
        </p:spPr>
        <p:txBody>
          <a:bodyPr>
            <a:normAutofit fontScale="92500" lnSpcReduction="20000"/>
          </a:bodyPr>
          <a:lstStyle/>
          <a:p>
            <a:r>
              <a:rPr lang="en-GB" sz="1800" b="0" i="0" dirty="0">
                <a:effectLst/>
              </a:rPr>
              <a:t>T</a:t>
            </a:r>
            <a:r>
              <a:rPr lang="en-GB" sz="2200" b="0" i="0" dirty="0">
                <a:effectLst/>
              </a:rPr>
              <a:t>he Earth's tilt on its axis causes the seasons. When the axial tilt points a hemisphere away from the sun, it is winter, and when it points it towards the sun it is summer. This is not because the distance between that part of the Earth and the Sun varies, but rather, it is because the angle of the sunlight is either more direct, or less direct.</a:t>
            </a:r>
            <a:endParaRPr lang="en-US" dirty="0"/>
          </a:p>
        </p:txBody>
      </p:sp>
    </p:spTree>
    <p:extLst>
      <p:ext uri="{BB962C8B-B14F-4D97-AF65-F5344CB8AC3E}">
        <p14:creationId xmlns:p14="http://schemas.microsoft.com/office/powerpoint/2010/main" val="55111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 calcmode="lin" valueType="num">
                                      <p:cBhvr additive="base">
                                        <p:cTn id="7"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072D-B16D-4D49-8B88-02597C3D4DAD}"/>
              </a:ext>
            </a:extLst>
          </p:cNvPr>
          <p:cNvSpPr>
            <a:spLocks noGrp="1"/>
          </p:cNvSpPr>
          <p:nvPr>
            <p:ph type="title"/>
          </p:nvPr>
        </p:nvSpPr>
        <p:spPr>
          <a:xfrm>
            <a:off x="323852" y="786383"/>
            <a:ext cx="3837182" cy="2093975"/>
          </a:xfrm>
        </p:spPr>
        <p:txBody>
          <a:bodyPr anchor="b">
            <a:normAutofit/>
          </a:bodyPr>
          <a:lstStyle/>
          <a:p>
            <a:r>
              <a:rPr lang="en-GB" sz="2300" b="1" u="sng" dirty="0"/>
              <a:t>Requirement 6</a:t>
            </a:r>
            <a:r>
              <a:rPr lang="en-GB" sz="2300" u="sng" dirty="0"/>
              <a:t> </a:t>
            </a:r>
            <a:r>
              <a:rPr lang="en-GB" sz="2300" dirty="0"/>
              <a:t>- </a:t>
            </a:r>
            <a:r>
              <a:rPr lang="en-GB" sz="2300" b="0" i="0" dirty="0">
                <a:effectLst/>
              </a:rPr>
              <a:t>What causes </a:t>
            </a:r>
            <a:r>
              <a:rPr lang="en-GB" sz="2300" b="1" i="0" dirty="0">
                <a:effectLst/>
              </a:rPr>
              <a:t>lightning</a:t>
            </a:r>
            <a:r>
              <a:rPr lang="en-GB" sz="2300" b="0" i="0" dirty="0">
                <a:effectLst/>
              </a:rPr>
              <a:t> and thunder? What different kinds of lightning are there?</a:t>
            </a:r>
            <a:br>
              <a:rPr lang="en-GB" sz="2300" b="0" i="0" dirty="0">
                <a:effectLst/>
              </a:rPr>
            </a:br>
            <a:r>
              <a:rPr lang="en-GB" sz="2300" dirty="0"/>
              <a:t> </a:t>
            </a:r>
          </a:p>
        </p:txBody>
      </p:sp>
      <p:pic>
        <p:nvPicPr>
          <p:cNvPr id="5" name="Content Placeholder 4">
            <a:extLst>
              <a:ext uri="{FF2B5EF4-FFF2-40B4-BE49-F238E27FC236}">
                <a16:creationId xmlns:a16="http://schemas.microsoft.com/office/drawing/2014/main" id="{5E718E5E-84E2-43F0-8A0F-ABEE6936BCBD}"/>
              </a:ext>
            </a:extLst>
          </p:cNvPr>
          <p:cNvPicPr>
            <a:picLocks noGrp="1" noChangeAspect="1"/>
          </p:cNvPicPr>
          <p:nvPr>
            <p:ph idx="1"/>
          </p:nvPr>
        </p:nvPicPr>
        <p:blipFill rotWithShape="1">
          <a:blip r:embed="rId2"/>
          <a:srcRect t="27588" b="13242"/>
          <a:stretch/>
        </p:blipFill>
        <p:spPr>
          <a:xfrm>
            <a:off x="5458984" y="812799"/>
            <a:ext cx="5928344" cy="5294757"/>
          </a:xfrm>
          <a:prstGeom prst="rect">
            <a:avLst/>
          </a:prstGeom>
          <a:noFill/>
        </p:spPr>
      </p:pic>
      <p:sp>
        <p:nvSpPr>
          <p:cNvPr id="10" name="Content Placeholder 3">
            <a:extLst>
              <a:ext uri="{FF2B5EF4-FFF2-40B4-BE49-F238E27FC236}">
                <a16:creationId xmlns:a16="http://schemas.microsoft.com/office/drawing/2014/main" id="{BD7A11C5-1663-47E3-9E6C-62278B261A73}"/>
              </a:ext>
            </a:extLst>
          </p:cNvPr>
          <p:cNvSpPr>
            <a:spLocks noGrp="1"/>
          </p:cNvSpPr>
          <p:nvPr>
            <p:ph type="body" sz="half" idx="2"/>
          </p:nvPr>
        </p:nvSpPr>
        <p:spPr>
          <a:xfrm>
            <a:off x="323851" y="3043051"/>
            <a:ext cx="3837182" cy="2176650"/>
          </a:xfrm>
        </p:spPr>
        <p:txBody>
          <a:bodyPr>
            <a:normAutofit/>
          </a:bodyPr>
          <a:lstStyle/>
          <a:p>
            <a:r>
              <a:rPr lang="en-GB" sz="2400" b="1" i="0" dirty="0">
                <a:effectLst/>
                <a:latin typeface="+mj-lt"/>
              </a:rPr>
              <a:t>Lightning - </a:t>
            </a:r>
            <a:r>
              <a:rPr lang="en-GB" sz="2400" b="0" i="0" dirty="0">
                <a:effectLst/>
                <a:latin typeface="+mj-lt"/>
              </a:rPr>
              <a:t>Lightning is caused when electrical charges build up in clouds. </a:t>
            </a:r>
            <a:endParaRPr lang="en-US" sz="2400" dirty="0">
              <a:latin typeface="+mj-lt"/>
            </a:endParaRPr>
          </a:p>
        </p:txBody>
      </p:sp>
    </p:spTree>
    <p:extLst>
      <p:ext uri="{BB962C8B-B14F-4D97-AF65-F5344CB8AC3E}">
        <p14:creationId xmlns:p14="http://schemas.microsoft.com/office/powerpoint/2010/main" val="5991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072D-B16D-4D49-8B88-02597C3D4DAD}"/>
              </a:ext>
            </a:extLst>
          </p:cNvPr>
          <p:cNvSpPr>
            <a:spLocks noGrp="1"/>
          </p:cNvSpPr>
          <p:nvPr>
            <p:ph type="title"/>
          </p:nvPr>
        </p:nvSpPr>
        <p:spPr>
          <a:xfrm>
            <a:off x="342900" y="786383"/>
            <a:ext cx="3818133" cy="2093975"/>
          </a:xfrm>
        </p:spPr>
        <p:txBody>
          <a:bodyPr anchor="b">
            <a:normAutofit/>
          </a:bodyPr>
          <a:lstStyle/>
          <a:p>
            <a:r>
              <a:rPr lang="en-GB" sz="2400" b="1" u="sng" dirty="0"/>
              <a:t>Requirement 6 </a:t>
            </a:r>
            <a:r>
              <a:rPr lang="en-GB" sz="2400" dirty="0"/>
              <a:t>- </a:t>
            </a:r>
            <a:r>
              <a:rPr lang="en-GB" sz="2400" b="0" i="0" dirty="0">
                <a:effectLst/>
              </a:rPr>
              <a:t>What causes </a:t>
            </a:r>
            <a:r>
              <a:rPr lang="en-GB" sz="2400" b="1" i="0" dirty="0">
                <a:effectLst/>
              </a:rPr>
              <a:t>lightning</a:t>
            </a:r>
            <a:r>
              <a:rPr lang="en-GB" sz="2400" b="0" i="0" dirty="0">
                <a:effectLst/>
              </a:rPr>
              <a:t> and </a:t>
            </a:r>
            <a:r>
              <a:rPr lang="en-GB" sz="2400" b="1" i="0" dirty="0">
                <a:effectLst/>
              </a:rPr>
              <a:t>thunder</a:t>
            </a:r>
            <a:r>
              <a:rPr lang="en-GB" sz="2400" b="0" i="0" dirty="0">
                <a:effectLst/>
              </a:rPr>
              <a:t>? What different kinds of lightning are there?</a:t>
            </a:r>
            <a:br>
              <a:rPr lang="en-GB" sz="2300" b="0" i="0" dirty="0">
                <a:effectLst/>
              </a:rPr>
            </a:br>
            <a:r>
              <a:rPr lang="en-GB" sz="2300" dirty="0"/>
              <a:t> </a:t>
            </a:r>
          </a:p>
        </p:txBody>
      </p:sp>
      <p:sp>
        <p:nvSpPr>
          <p:cNvPr id="10" name="Content Placeholder 3">
            <a:extLst>
              <a:ext uri="{FF2B5EF4-FFF2-40B4-BE49-F238E27FC236}">
                <a16:creationId xmlns:a16="http://schemas.microsoft.com/office/drawing/2014/main" id="{BD7A11C5-1663-47E3-9E6C-62278B261A73}"/>
              </a:ext>
            </a:extLst>
          </p:cNvPr>
          <p:cNvSpPr>
            <a:spLocks noGrp="1"/>
          </p:cNvSpPr>
          <p:nvPr>
            <p:ph idx="1"/>
          </p:nvPr>
        </p:nvSpPr>
        <p:spPr>
          <a:xfrm>
            <a:off x="5458984" y="812799"/>
            <a:ext cx="5928344" cy="5294757"/>
          </a:xfrm>
        </p:spPr>
        <p:txBody>
          <a:bodyPr>
            <a:normAutofit/>
          </a:bodyPr>
          <a:lstStyle/>
          <a:p>
            <a:r>
              <a:rPr lang="en-GB" sz="2800" b="1" i="0" dirty="0">
                <a:effectLst/>
                <a:latin typeface="+mj-lt"/>
              </a:rPr>
              <a:t>Thunder: </a:t>
            </a:r>
            <a:r>
              <a:rPr lang="en-GB" sz="2800" b="0" i="0" dirty="0">
                <a:effectLst/>
                <a:latin typeface="+mj-lt"/>
              </a:rPr>
              <a:t>The word thunder usually describes a sonic shock wave caused by the rapid heating and expansion of the air surrounding and within a bolt of lightning. The bolt changes the air into plasma, and it instantly explodes, causing the sound known as a thunderclap.</a:t>
            </a:r>
          </a:p>
          <a:p>
            <a:endParaRPr lang="en-US" dirty="0"/>
          </a:p>
        </p:txBody>
      </p:sp>
    </p:spTree>
    <p:extLst>
      <p:ext uri="{BB962C8B-B14F-4D97-AF65-F5344CB8AC3E}">
        <p14:creationId xmlns:p14="http://schemas.microsoft.com/office/powerpoint/2010/main" val="60585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0603-F653-4EEE-A6F2-E72EB2F8BB06}"/>
              </a:ext>
            </a:extLst>
          </p:cNvPr>
          <p:cNvSpPr>
            <a:spLocks noGrp="1"/>
          </p:cNvSpPr>
          <p:nvPr>
            <p:ph type="title"/>
          </p:nvPr>
        </p:nvSpPr>
        <p:spPr>
          <a:xfrm>
            <a:off x="228600" y="786383"/>
            <a:ext cx="3932433" cy="2093975"/>
          </a:xfrm>
        </p:spPr>
        <p:txBody>
          <a:bodyPr anchor="b">
            <a:normAutofit/>
          </a:bodyPr>
          <a:lstStyle/>
          <a:p>
            <a:r>
              <a:rPr lang="en-GB" sz="2400" b="1" u="sng" dirty="0"/>
              <a:t>Requirement 6 </a:t>
            </a:r>
            <a:r>
              <a:rPr lang="en-GB" sz="2400" dirty="0"/>
              <a:t>- </a:t>
            </a:r>
            <a:r>
              <a:rPr lang="en-GB" sz="2400" i="0" dirty="0">
                <a:effectLst/>
              </a:rPr>
              <a:t>What causes lightning and thunder? </a:t>
            </a:r>
            <a:r>
              <a:rPr lang="en-GB" sz="2400" b="1" i="0" dirty="0">
                <a:effectLst/>
              </a:rPr>
              <a:t>What different kinds of lightning are there?  - </a:t>
            </a:r>
            <a:r>
              <a:rPr lang="en-GB" sz="2400" i="0" dirty="0">
                <a:effectLst/>
              </a:rPr>
              <a:t>Kinds of Lightning</a:t>
            </a:r>
            <a:endParaRPr lang="en-GB" sz="2400" dirty="0"/>
          </a:p>
        </p:txBody>
      </p:sp>
      <p:graphicFrame>
        <p:nvGraphicFramePr>
          <p:cNvPr id="5" name="Content Placeholder 2">
            <a:extLst>
              <a:ext uri="{FF2B5EF4-FFF2-40B4-BE49-F238E27FC236}">
                <a16:creationId xmlns:a16="http://schemas.microsoft.com/office/drawing/2014/main" id="{AD63F554-D15E-4040-AA7B-6BD36F55D16E}"/>
              </a:ext>
            </a:extLst>
          </p:cNvPr>
          <p:cNvGraphicFramePr>
            <a:graphicFrameLocks noGrp="1"/>
          </p:cNvGraphicFramePr>
          <p:nvPr>
            <p:ph idx="1"/>
            <p:extLst>
              <p:ext uri="{D42A27DB-BD31-4B8C-83A1-F6EECF244321}">
                <p14:modId xmlns:p14="http://schemas.microsoft.com/office/powerpoint/2010/main" val="1070377611"/>
              </p:ext>
            </p:extLst>
          </p:nvPr>
        </p:nvGraphicFramePr>
        <p:xfrm>
          <a:off x="4914900" y="581025"/>
          <a:ext cx="6633634" cy="5972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987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8BE3-7B82-4A61-B5FC-8B59D78F62D9}"/>
              </a:ext>
            </a:extLst>
          </p:cNvPr>
          <p:cNvSpPr>
            <a:spLocks noGrp="1"/>
          </p:cNvSpPr>
          <p:nvPr>
            <p:ph type="title"/>
          </p:nvPr>
        </p:nvSpPr>
        <p:spPr/>
        <p:txBody>
          <a:bodyPr/>
          <a:lstStyle/>
          <a:p>
            <a:r>
              <a:rPr lang="en-GB" dirty="0"/>
              <a:t>	Requirements</a:t>
            </a:r>
          </a:p>
        </p:txBody>
      </p:sp>
      <p:sp>
        <p:nvSpPr>
          <p:cNvPr id="3" name="Content Placeholder 2">
            <a:extLst>
              <a:ext uri="{FF2B5EF4-FFF2-40B4-BE49-F238E27FC236}">
                <a16:creationId xmlns:a16="http://schemas.microsoft.com/office/drawing/2014/main" id="{A799575B-FC2E-4009-BCDE-C20AB54CF3E8}"/>
              </a:ext>
            </a:extLst>
          </p:cNvPr>
          <p:cNvSpPr>
            <a:spLocks noGrp="1"/>
          </p:cNvSpPr>
          <p:nvPr>
            <p:ph idx="1"/>
          </p:nvPr>
        </p:nvSpPr>
        <p:spPr/>
        <p:txBody>
          <a:bodyPr>
            <a:normAutofit fontScale="85000" lnSpcReduction="20000"/>
          </a:bodyPr>
          <a:lstStyle/>
          <a:p>
            <a:r>
              <a:rPr lang="en-GB" sz="2200" b="0" i="0" dirty="0">
                <a:solidFill>
                  <a:srgbClr val="000000"/>
                </a:solidFill>
                <a:effectLst/>
                <a:latin typeface="+mj-lt"/>
              </a:rPr>
              <a:t>1. Explain how each of the following is formed.</a:t>
            </a:r>
          </a:p>
          <a:p>
            <a:r>
              <a:rPr lang="en-GB" sz="2200" b="0" i="0" dirty="0">
                <a:solidFill>
                  <a:srgbClr val="000000"/>
                </a:solidFill>
                <a:effectLst/>
                <a:latin typeface="+mj-lt"/>
              </a:rPr>
              <a:t>2. Identify either in the sky or from pictures the following types of clouds: cirrus, cumulus, stratus, nimbus. What kind of weather is associated with each.</a:t>
            </a:r>
          </a:p>
          <a:p>
            <a:r>
              <a:rPr lang="en-GB" sz="2200" b="0" i="0" dirty="0">
                <a:solidFill>
                  <a:srgbClr val="000000"/>
                </a:solidFill>
                <a:effectLst/>
                <a:latin typeface="+mj-lt"/>
              </a:rPr>
              <a:t>3. Explain the action of a mercury or spirit thermometer, a mercury barometer, an aneroid barometer, and a rain gauge. </a:t>
            </a:r>
          </a:p>
          <a:p>
            <a:r>
              <a:rPr lang="en-GB" sz="2200" b="0" i="0" dirty="0">
                <a:solidFill>
                  <a:srgbClr val="000000"/>
                </a:solidFill>
                <a:effectLst/>
                <a:latin typeface="+mj-lt"/>
              </a:rPr>
              <a:t>4. Why is it possible to be rainy on one side of the mountain range and dry on the other? Give an illustration for your country or region. a. Why is it cooler and more moist in the mountains than in the lowlands? b. From which direction do rain and clear weather usually come in your locality?</a:t>
            </a:r>
          </a:p>
          <a:p>
            <a:r>
              <a:rPr lang="en-GB" sz="2200" b="0" i="0" dirty="0">
                <a:solidFill>
                  <a:srgbClr val="000000"/>
                </a:solidFill>
                <a:effectLst/>
                <a:latin typeface="+mj-lt"/>
              </a:rPr>
              <a:t>5. Show with the help of a diagram how the earth's relationship to the sun produces the seasons.</a:t>
            </a:r>
          </a:p>
          <a:p>
            <a:endParaRPr lang="en-GB" b="0" i="0" dirty="0">
              <a:solidFill>
                <a:srgbClr val="000000"/>
              </a:solidFill>
              <a:effectLst/>
              <a:latin typeface="Linux Libertine"/>
            </a:endParaRPr>
          </a:p>
          <a:p>
            <a:endParaRPr lang="en-GB" b="0" i="0" dirty="0">
              <a:solidFill>
                <a:srgbClr val="000000"/>
              </a:solidFill>
              <a:effectLst/>
              <a:latin typeface="Linux Libertine"/>
            </a:endParaRPr>
          </a:p>
          <a:p>
            <a:endParaRPr lang="en-GB" b="0" i="0" dirty="0">
              <a:solidFill>
                <a:srgbClr val="000000"/>
              </a:solidFill>
              <a:effectLst/>
              <a:latin typeface="Linux Libertine"/>
            </a:endParaRPr>
          </a:p>
          <a:p>
            <a:endParaRPr lang="en-GB" dirty="0"/>
          </a:p>
        </p:txBody>
      </p:sp>
    </p:spTree>
    <p:extLst>
      <p:ext uri="{BB962C8B-B14F-4D97-AF65-F5344CB8AC3E}">
        <p14:creationId xmlns:p14="http://schemas.microsoft.com/office/powerpoint/2010/main" val="2523671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0603-F653-4EEE-A6F2-E72EB2F8BB06}"/>
              </a:ext>
            </a:extLst>
          </p:cNvPr>
          <p:cNvSpPr>
            <a:spLocks noGrp="1"/>
          </p:cNvSpPr>
          <p:nvPr>
            <p:ph type="title"/>
          </p:nvPr>
        </p:nvSpPr>
        <p:spPr>
          <a:xfrm>
            <a:off x="352426" y="795908"/>
            <a:ext cx="3808608" cy="2093975"/>
          </a:xfrm>
        </p:spPr>
        <p:txBody>
          <a:bodyPr anchor="b">
            <a:normAutofit/>
          </a:bodyPr>
          <a:lstStyle/>
          <a:p>
            <a:r>
              <a:rPr lang="en-GB" sz="2400" b="1" u="sng" dirty="0"/>
              <a:t>Requirement 6 </a:t>
            </a:r>
            <a:r>
              <a:rPr lang="en-GB" sz="2400" dirty="0"/>
              <a:t>- </a:t>
            </a:r>
            <a:r>
              <a:rPr lang="en-GB" sz="2400" i="0" dirty="0">
                <a:effectLst/>
              </a:rPr>
              <a:t>What causes lightning and thunder? </a:t>
            </a:r>
            <a:r>
              <a:rPr lang="en-GB" sz="2400" b="1" i="0" dirty="0">
                <a:effectLst/>
              </a:rPr>
              <a:t>What different kinds of lightning are there?  - </a:t>
            </a:r>
            <a:r>
              <a:rPr lang="en-GB" sz="2400" i="0" dirty="0">
                <a:effectLst/>
              </a:rPr>
              <a:t>Kinds of Lightning - Continue</a:t>
            </a:r>
            <a:endParaRPr lang="en-GB" sz="2400" dirty="0"/>
          </a:p>
        </p:txBody>
      </p:sp>
      <p:graphicFrame>
        <p:nvGraphicFramePr>
          <p:cNvPr id="5" name="Content Placeholder 2">
            <a:extLst>
              <a:ext uri="{FF2B5EF4-FFF2-40B4-BE49-F238E27FC236}">
                <a16:creationId xmlns:a16="http://schemas.microsoft.com/office/drawing/2014/main" id="{AD63F554-D15E-4040-AA7B-6BD36F55D16E}"/>
              </a:ext>
            </a:extLst>
          </p:cNvPr>
          <p:cNvGraphicFramePr>
            <a:graphicFrameLocks noGrp="1"/>
          </p:cNvGraphicFramePr>
          <p:nvPr>
            <p:ph idx="1"/>
            <p:extLst>
              <p:ext uri="{D42A27DB-BD31-4B8C-83A1-F6EECF244321}">
                <p14:modId xmlns:p14="http://schemas.microsoft.com/office/powerpoint/2010/main" val="176790881"/>
              </p:ext>
            </p:extLst>
          </p:nvPr>
        </p:nvGraphicFramePr>
        <p:xfrm>
          <a:off x="5037642" y="342900"/>
          <a:ext cx="6182808" cy="5730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639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4C11-66EA-4B73-B741-E076EB352092}"/>
              </a:ext>
            </a:extLst>
          </p:cNvPr>
          <p:cNvSpPr>
            <a:spLocks noGrp="1"/>
          </p:cNvSpPr>
          <p:nvPr>
            <p:ph type="title"/>
          </p:nvPr>
        </p:nvSpPr>
        <p:spPr/>
        <p:txBody>
          <a:bodyPr>
            <a:normAutofit fontScale="90000"/>
          </a:bodyPr>
          <a:lstStyle/>
          <a:p>
            <a:r>
              <a:rPr lang="en-GB" dirty="0"/>
              <a:t>Are there any Bible verses that talks about thunder and lightning?</a:t>
            </a:r>
          </a:p>
        </p:txBody>
      </p:sp>
      <p:sp>
        <p:nvSpPr>
          <p:cNvPr id="3" name="Content Placeholder 2">
            <a:extLst>
              <a:ext uri="{FF2B5EF4-FFF2-40B4-BE49-F238E27FC236}">
                <a16:creationId xmlns:a16="http://schemas.microsoft.com/office/drawing/2014/main" id="{9CB0E04C-20F2-43C1-8200-C978026267AF}"/>
              </a:ext>
            </a:extLst>
          </p:cNvPr>
          <p:cNvSpPr>
            <a:spLocks noGrp="1"/>
          </p:cNvSpPr>
          <p:nvPr>
            <p:ph idx="1"/>
          </p:nvPr>
        </p:nvSpPr>
        <p:spPr/>
        <p:txBody>
          <a:bodyPr>
            <a:normAutofit/>
          </a:bodyPr>
          <a:lstStyle/>
          <a:p>
            <a:r>
              <a:rPr lang="en-GB" sz="8800" i="1" dirty="0"/>
              <a:t>Answers!</a:t>
            </a:r>
          </a:p>
        </p:txBody>
      </p:sp>
    </p:spTree>
    <p:extLst>
      <p:ext uri="{BB962C8B-B14F-4D97-AF65-F5344CB8AC3E}">
        <p14:creationId xmlns:p14="http://schemas.microsoft.com/office/powerpoint/2010/main" val="145386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9D72-4A78-4EDD-A451-DA93C7636310}"/>
              </a:ext>
            </a:extLst>
          </p:cNvPr>
          <p:cNvSpPr>
            <a:spLocks noGrp="1"/>
          </p:cNvSpPr>
          <p:nvPr>
            <p:ph type="title"/>
          </p:nvPr>
        </p:nvSpPr>
        <p:spPr/>
        <p:txBody>
          <a:bodyPr>
            <a:normAutofit fontScale="90000"/>
          </a:bodyPr>
          <a:lstStyle/>
          <a:p>
            <a:r>
              <a:rPr lang="en-GB" dirty="0"/>
              <a:t>Examples of Bible verses that talks about thunder and lightning.</a:t>
            </a:r>
          </a:p>
        </p:txBody>
      </p:sp>
      <p:sp>
        <p:nvSpPr>
          <p:cNvPr id="3" name="Text Placeholder 2">
            <a:extLst>
              <a:ext uri="{FF2B5EF4-FFF2-40B4-BE49-F238E27FC236}">
                <a16:creationId xmlns:a16="http://schemas.microsoft.com/office/drawing/2014/main" id="{4C05A335-CD9C-4739-BC9F-78B093E8976E}"/>
              </a:ext>
            </a:extLst>
          </p:cNvPr>
          <p:cNvSpPr>
            <a:spLocks noGrp="1"/>
          </p:cNvSpPr>
          <p:nvPr>
            <p:ph type="body" idx="1"/>
          </p:nvPr>
        </p:nvSpPr>
        <p:spPr>
          <a:xfrm>
            <a:off x="390525" y="2057400"/>
            <a:ext cx="5346491" cy="736282"/>
          </a:xfrm>
        </p:spPr>
        <p:txBody>
          <a:bodyPr>
            <a:normAutofit fontScale="92500" lnSpcReduction="20000"/>
          </a:bodyPr>
          <a:lstStyle/>
          <a:p>
            <a:r>
              <a:rPr lang="en-GB" sz="2800" b="1" cap="none" dirty="0">
                <a:latin typeface="+mj-lt"/>
              </a:rPr>
              <a:t>In the Old Testament	</a:t>
            </a:r>
            <a:r>
              <a:rPr lang="en-GB" dirty="0"/>
              <a:t>	</a:t>
            </a:r>
          </a:p>
        </p:txBody>
      </p:sp>
      <p:sp>
        <p:nvSpPr>
          <p:cNvPr id="4" name="Content Placeholder 3">
            <a:extLst>
              <a:ext uri="{FF2B5EF4-FFF2-40B4-BE49-F238E27FC236}">
                <a16:creationId xmlns:a16="http://schemas.microsoft.com/office/drawing/2014/main" id="{97B3298B-F71F-48A1-A3E6-E9D4001A33A3}"/>
              </a:ext>
            </a:extLst>
          </p:cNvPr>
          <p:cNvSpPr>
            <a:spLocks noGrp="1"/>
          </p:cNvSpPr>
          <p:nvPr>
            <p:ph sz="half" idx="2"/>
          </p:nvPr>
        </p:nvSpPr>
        <p:spPr>
          <a:xfrm>
            <a:off x="314325" y="2686050"/>
            <a:ext cx="5695947" cy="3686175"/>
          </a:xfrm>
        </p:spPr>
        <p:txBody>
          <a:bodyPr>
            <a:noAutofit/>
          </a:bodyPr>
          <a:lstStyle/>
          <a:p>
            <a:r>
              <a:rPr lang="en-GB" sz="1500" b="1" u="sng" dirty="0">
                <a:solidFill>
                  <a:schemeClr val="tx1"/>
                </a:solidFill>
                <a:latin typeface="+mj-lt"/>
              </a:rPr>
              <a:t>Exodus 19:16 </a:t>
            </a:r>
            <a:r>
              <a:rPr lang="en-GB" sz="1500" b="0" i="0" dirty="0">
                <a:solidFill>
                  <a:schemeClr val="tx1"/>
                </a:solidFill>
                <a:effectLst/>
                <a:latin typeface="+mj-lt"/>
              </a:rPr>
              <a:t>Then it came to pass on the third day, in the morning, that there were thunderings and lightnings, and a thick cloud on the mountain; and the sound of the trumpet was very loud, so that all the people who </a:t>
            </a:r>
            <a:r>
              <a:rPr lang="en-GB" sz="1500" b="0" i="1" dirty="0">
                <a:solidFill>
                  <a:schemeClr val="tx1"/>
                </a:solidFill>
                <a:effectLst/>
                <a:latin typeface="+mj-lt"/>
              </a:rPr>
              <a:t>were</a:t>
            </a:r>
            <a:r>
              <a:rPr lang="en-GB" sz="1500" b="0" i="0" dirty="0">
                <a:solidFill>
                  <a:schemeClr val="tx1"/>
                </a:solidFill>
                <a:effectLst/>
                <a:latin typeface="+mj-lt"/>
              </a:rPr>
              <a:t> in the camp trembled.</a:t>
            </a:r>
          </a:p>
          <a:p>
            <a:r>
              <a:rPr lang="en-GB" sz="1500" b="1" u="sng" dirty="0">
                <a:solidFill>
                  <a:schemeClr val="tx1"/>
                </a:solidFill>
                <a:latin typeface="+mj-lt"/>
              </a:rPr>
              <a:t>Psalm 77:18 - </a:t>
            </a:r>
            <a:r>
              <a:rPr lang="en-GB" sz="1500" b="0" i="0" dirty="0">
                <a:solidFill>
                  <a:schemeClr val="tx1"/>
                </a:solidFill>
                <a:effectLst/>
                <a:latin typeface="+mj-lt"/>
              </a:rPr>
              <a:t>The voice of Your thunder </a:t>
            </a:r>
            <a:r>
              <a:rPr lang="en-GB" sz="1500" b="0" i="1" dirty="0">
                <a:solidFill>
                  <a:schemeClr val="tx1"/>
                </a:solidFill>
                <a:effectLst/>
                <a:latin typeface="+mj-lt"/>
              </a:rPr>
              <a:t>was</a:t>
            </a:r>
            <a:r>
              <a:rPr lang="en-GB" sz="1500" b="0" i="0" dirty="0">
                <a:solidFill>
                  <a:schemeClr val="tx1"/>
                </a:solidFill>
                <a:effectLst/>
                <a:latin typeface="+mj-lt"/>
              </a:rPr>
              <a:t> in the whirlwind;</a:t>
            </a:r>
            <a:br>
              <a:rPr lang="en-GB" sz="1500" dirty="0">
                <a:solidFill>
                  <a:schemeClr val="tx1"/>
                </a:solidFill>
                <a:latin typeface="+mj-lt"/>
              </a:rPr>
            </a:br>
            <a:r>
              <a:rPr lang="en-GB" sz="1500" b="0" i="0" dirty="0">
                <a:solidFill>
                  <a:schemeClr val="tx1"/>
                </a:solidFill>
                <a:effectLst/>
                <a:latin typeface="+mj-lt"/>
              </a:rPr>
              <a:t>The lightnings lit up the world</a:t>
            </a:r>
            <a:endParaRPr lang="en-GB" sz="1500" b="1" u="sng" dirty="0">
              <a:solidFill>
                <a:schemeClr val="tx1"/>
              </a:solidFill>
              <a:latin typeface="+mj-lt"/>
            </a:endParaRPr>
          </a:p>
          <a:p>
            <a:r>
              <a:rPr lang="en-GB" sz="1500" b="1" u="sng" dirty="0">
                <a:solidFill>
                  <a:schemeClr val="tx1"/>
                </a:solidFill>
                <a:latin typeface="+mj-lt"/>
              </a:rPr>
              <a:t>Daniel 10:6 </a:t>
            </a:r>
            <a:r>
              <a:rPr lang="en-GB" sz="1500" dirty="0">
                <a:solidFill>
                  <a:schemeClr val="tx1"/>
                </a:solidFill>
                <a:latin typeface="+mj-lt"/>
              </a:rPr>
              <a:t>– His (Jesus) body was like beryl, His face like the appearance of lightning, His eyes like torches of fire, His arms and feet like burnished bronze in colour, and the sound of His words like the voice of a multitude.</a:t>
            </a:r>
          </a:p>
        </p:txBody>
      </p:sp>
      <p:sp>
        <p:nvSpPr>
          <p:cNvPr id="5" name="Text Placeholder 4">
            <a:extLst>
              <a:ext uri="{FF2B5EF4-FFF2-40B4-BE49-F238E27FC236}">
                <a16:creationId xmlns:a16="http://schemas.microsoft.com/office/drawing/2014/main" id="{105F92B0-6BE7-4190-B975-A9AABEEA7716}"/>
              </a:ext>
            </a:extLst>
          </p:cNvPr>
          <p:cNvSpPr>
            <a:spLocks noGrp="1"/>
          </p:cNvSpPr>
          <p:nvPr>
            <p:ph type="body" sz="quarter" idx="3"/>
          </p:nvPr>
        </p:nvSpPr>
        <p:spPr>
          <a:xfrm>
            <a:off x="6315075" y="1949768"/>
            <a:ext cx="4840604" cy="736282"/>
          </a:xfrm>
        </p:spPr>
        <p:txBody>
          <a:bodyPr>
            <a:normAutofit fontScale="92500" lnSpcReduction="20000"/>
          </a:bodyPr>
          <a:lstStyle/>
          <a:p>
            <a:r>
              <a:rPr lang="en-GB" sz="2800" b="1" cap="none" dirty="0">
                <a:latin typeface="+mj-lt"/>
              </a:rPr>
              <a:t>In the new Testament</a:t>
            </a:r>
          </a:p>
        </p:txBody>
      </p:sp>
      <p:sp>
        <p:nvSpPr>
          <p:cNvPr id="6" name="Content Placeholder 5">
            <a:extLst>
              <a:ext uri="{FF2B5EF4-FFF2-40B4-BE49-F238E27FC236}">
                <a16:creationId xmlns:a16="http://schemas.microsoft.com/office/drawing/2014/main" id="{26EB01EF-2198-4F31-8D61-460A8F5E5000}"/>
              </a:ext>
            </a:extLst>
          </p:cNvPr>
          <p:cNvSpPr>
            <a:spLocks noGrp="1"/>
          </p:cNvSpPr>
          <p:nvPr>
            <p:ph sz="quarter" idx="4"/>
          </p:nvPr>
        </p:nvSpPr>
        <p:spPr>
          <a:xfrm>
            <a:off x="6381751" y="2686050"/>
            <a:ext cx="5495924" cy="3686175"/>
          </a:xfrm>
        </p:spPr>
        <p:txBody>
          <a:bodyPr>
            <a:normAutofit/>
          </a:bodyPr>
          <a:lstStyle/>
          <a:p>
            <a:pPr marL="0" indent="0">
              <a:buNone/>
            </a:pPr>
            <a:r>
              <a:rPr lang="en-GB" sz="1500" b="1" u="sng" dirty="0">
                <a:solidFill>
                  <a:srgbClr val="000000"/>
                </a:solidFill>
                <a:latin typeface="+mj-lt"/>
              </a:rPr>
              <a:t>Matthew 24:27 </a:t>
            </a:r>
            <a:r>
              <a:rPr lang="en-GB" sz="1500" dirty="0">
                <a:solidFill>
                  <a:srgbClr val="000000"/>
                </a:solidFill>
                <a:latin typeface="+mj-lt"/>
              </a:rPr>
              <a:t>- </a:t>
            </a:r>
            <a:r>
              <a:rPr lang="en-GB" sz="1500" b="1" i="0" baseline="30000" dirty="0">
                <a:solidFill>
                  <a:srgbClr val="000000"/>
                </a:solidFill>
                <a:effectLst/>
                <a:latin typeface="+mj-lt"/>
              </a:rPr>
              <a:t> </a:t>
            </a:r>
            <a:r>
              <a:rPr lang="en-GB" sz="1500" b="0" i="0" dirty="0">
                <a:solidFill>
                  <a:srgbClr val="000000"/>
                </a:solidFill>
                <a:effectLst/>
                <a:latin typeface="+mj-lt"/>
              </a:rPr>
              <a:t>For as the lightning comes from the east and flashes to the west, so also will the coming of the Son of Man be.</a:t>
            </a:r>
          </a:p>
          <a:p>
            <a:pPr marL="0" indent="0">
              <a:buNone/>
            </a:pPr>
            <a:r>
              <a:rPr lang="en-GB" sz="1500" b="1" u="sng" dirty="0">
                <a:latin typeface="+mj-lt"/>
              </a:rPr>
              <a:t>Luke 17:24 </a:t>
            </a:r>
            <a:r>
              <a:rPr lang="en-GB" sz="1500" dirty="0">
                <a:latin typeface="+mj-lt"/>
              </a:rPr>
              <a:t>- </a:t>
            </a:r>
            <a:r>
              <a:rPr lang="en-GB" sz="1500" b="0" i="0" dirty="0">
                <a:solidFill>
                  <a:srgbClr val="000000"/>
                </a:solidFill>
                <a:effectLst/>
                <a:latin typeface="+mj-lt"/>
              </a:rPr>
              <a:t>For as the lightning that flashes out of one </a:t>
            </a:r>
            <a:r>
              <a:rPr lang="en-GB" sz="1500" b="0" i="1" dirty="0">
                <a:solidFill>
                  <a:srgbClr val="000000"/>
                </a:solidFill>
                <a:effectLst/>
                <a:latin typeface="+mj-lt"/>
              </a:rPr>
              <a:t>part</a:t>
            </a:r>
            <a:r>
              <a:rPr lang="en-GB" sz="1500" b="0" i="0" dirty="0">
                <a:solidFill>
                  <a:srgbClr val="000000"/>
                </a:solidFill>
                <a:effectLst/>
                <a:latin typeface="+mj-lt"/>
              </a:rPr>
              <a:t> under heaven shines to the other </a:t>
            </a:r>
            <a:r>
              <a:rPr lang="en-GB" sz="1500" b="0" i="1" dirty="0">
                <a:solidFill>
                  <a:srgbClr val="000000"/>
                </a:solidFill>
                <a:effectLst/>
                <a:latin typeface="+mj-lt"/>
              </a:rPr>
              <a:t>part</a:t>
            </a:r>
            <a:r>
              <a:rPr lang="en-GB" sz="1500" b="0" i="0" dirty="0">
                <a:solidFill>
                  <a:srgbClr val="000000"/>
                </a:solidFill>
                <a:effectLst/>
                <a:latin typeface="+mj-lt"/>
              </a:rPr>
              <a:t> under heaven, so also the Son of Man will be in His day</a:t>
            </a:r>
          </a:p>
          <a:p>
            <a:r>
              <a:rPr lang="en-GB" sz="1500" b="1" u="sng" dirty="0">
                <a:solidFill>
                  <a:srgbClr val="000000"/>
                </a:solidFill>
                <a:latin typeface="+mj-lt"/>
              </a:rPr>
              <a:t>Revelation 11:19 </a:t>
            </a:r>
            <a:r>
              <a:rPr lang="en-GB" sz="1500" dirty="0">
                <a:solidFill>
                  <a:srgbClr val="000000"/>
                </a:solidFill>
                <a:latin typeface="+mj-lt"/>
              </a:rPr>
              <a:t>- Then the temple of God was opened in heaven, and the ark of [</a:t>
            </a:r>
            <a:r>
              <a:rPr lang="en-GB" sz="1500" dirty="0" err="1">
                <a:solidFill>
                  <a:srgbClr val="000000"/>
                </a:solidFill>
                <a:latin typeface="+mj-lt"/>
              </a:rPr>
              <a:t>i</a:t>
            </a:r>
            <a:r>
              <a:rPr lang="en-GB" sz="1500" dirty="0">
                <a:solidFill>
                  <a:srgbClr val="000000"/>
                </a:solidFill>
                <a:latin typeface="+mj-lt"/>
              </a:rPr>
              <a:t>]His covenant was seen in His temple. And there were lightnings, noises, thunderings, an </a:t>
            </a:r>
            <a:r>
              <a:rPr lang="en-GB" sz="1500" dirty="0">
                <a:solidFill>
                  <a:srgbClr val="000000"/>
                </a:solidFill>
                <a:latin typeface="system-ui"/>
              </a:rPr>
              <a:t>earthquake, and great hail.</a:t>
            </a:r>
            <a:endParaRPr lang="en-GB" sz="1500" dirty="0"/>
          </a:p>
        </p:txBody>
      </p:sp>
    </p:spTree>
    <p:extLst>
      <p:ext uri="{BB962C8B-B14F-4D97-AF65-F5344CB8AC3E}">
        <p14:creationId xmlns:p14="http://schemas.microsoft.com/office/powerpoint/2010/main" val="336670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calcmode="lin" valueType="num">
                                      <p:cBhvr additive="base">
                                        <p:cTn id="3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9255-266B-4667-93D3-25E3C1857F22}"/>
              </a:ext>
            </a:extLst>
          </p:cNvPr>
          <p:cNvSpPr>
            <a:spLocks noGrp="1"/>
          </p:cNvSpPr>
          <p:nvPr>
            <p:ph type="title"/>
          </p:nvPr>
        </p:nvSpPr>
        <p:spPr>
          <a:xfrm>
            <a:off x="1097280" y="286603"/>
            <a:ext cx="10370820" cy="1450757"/>
          </a:xfrm>
        </p:spPr>
        <p:txBody>
          <a:bodyPr/>
          <a:lstStyle/>
          <a:p>
            <a:r>
              <a:rPr lang="en-GB" dirty="0"/>
              <a:t>A sound of a thunder and lightning</a:t>
            </a:r>
          </a:p>
        </p:txBody>
      </p:sp>
      <p:pic>
        <p:nvPicPr>
          <p:cNvPr id="5" name="Online Media 4" title="⚡️ Rumbling Thunder &amp; Wind Sounds For Sleeping, Relaxing ~ Thunderstorm Rain Storm Rumble Ambience">
            <a:hlinkClick r:id="" action="ppaction://media"/>
            <a:extLst>
              <a:ext uri="{FF2B5EF4-FFF2-40B4-BE49-F238E27FC236}">
                <a16:creationId xmlns:a16="http://schemas.microsoft.com/office/drawing/2014/main" id="{2798DB85-955D-4A34-B97A-BFD0F93D66DC}"/>
              </a:ext>
            </a:extLst>
          </p:cNvPr>
          <p:cNvPicPr>
            <a:picLocks noGrp="1" noRot="1" noChangeAspect="1"/>
          </p:cNvPicPr>
          <p:nvPr>
            <p:ph sz="half" idx="1"/>
            <a:videoFile r:link="rId1"/>
          </p:nvPr>
        </p:nvPicPr>
        <p:blipFill>
          <a:blip r:embed="rId3"/>
          <a:stretch>
            <a:fillRect/>
          </a:stretch>
        </p:blipFill>
        <p:spPr>
          <a:xfrm>
            <a:off x="1096963" y="2357331"/>
            <a:ext cx="4640262" cy="3748194"/>
          </a:xfrm>
          <a:prstGeom prst="rect">
            <a:avLst/>
          </a:prstGeom>
        </p:spPr>
      </p:pic>
    </p:spTree>
    <p:extLst>
      <p:ext uri="{BB962C8B-B14F-4D97-AF65-F5344CB8AC3E}">
        <p14:creationId xmlns:p14="http://schemas.microsoft.com/office/powerpoint/2010/main" val="98130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6712-19BA-448B-9628-7C5C27738500}"/>
              </a:ext>
            </a:extLst>
          </p:cNvPr>
          <p:cNvSpPr>
            <a:spLocks noGrp="1"/>
          </p:cNvSpPr>
          <p:nvPr>
            <p:ph type="title"/>
          </p:nvPr>
        </p:nvSpPr>
        <p:spPr>
          <a:xfrm>
            <a:off x="1097279" y="286603"/>
            <a:ext cx="10342245" cy="1450757"/>
          </a:xfrm>
        </p:spPr>
        <p:txBody>
          <a:bodyPr>
            <a:normAutofit fontScale="90000"/>
          </a:bodyPr>
          <a:lstStyle/>
          <a:p>
            <a:r>
              <a:rPr lang="en-GB" sz="3600" dirty="0">
                <a:solidFill>
                  <a:schemeClr val="tx1"/>
                </a:solidFill>
              </a:rPr>
              <a:t>Requirement 7: </a:t>
            </a:r>
            <a:r>
              <a:rPr lang="en-GB" sz="4000" dirty="0">
                <a:solidFill>
                  <a:schemeClr val="tx1"/>
                </a:solidFill>
              </a:rPr>
              <a:t>Show with the help of a diagram what a convection is. What is its relation to winds?</a:t>
            </a:r>
            <a:endParaRPr lang="en-GB" sz="3600" dirty="0">
              <a:solidFill>
                <a:schemeClr val="tx1"/>
              </a:solidFill>
            </a:endParaRPr>
          </a:p>
        </p:txBody>
      </p:sp>
      <p:sp>
        <p:nvSpPr>
          <p:cNvPr id="3" name="Content Placeholder 2">
            <a:extLst>
              <a:ext uri="{FF2B5EF4-FFF2-40B4-BE49-F238E27FC236}">
                <a16:creationId xmlns:a16="http://schemas.microsoft.com/office/drawing/2014/main" id="{167BC2BE-6B78-4959-9AB5-A602276B105F}"/>
              </a:ext>
            </a:extLst>
          </p:cNvPr>
          <p:cNvSpPr>
            <a:spLocks noGrp="1"/>
          </p:cNvSpPr>
          <p:nvPr>
            <p:ph idx="1"/>
          </p:nvPr>
        </p:nvSpPr>
        <p:spPr/>
        <p:txBody>
          <a:bodyPr>
            <a:normAutofit fontScale="85000" lnSpcReduction="20000"/>
          </a:bodyPr>
          <a:lstStyle/>
          <a:p>
            <a:r>
              <a:rPr lang="en-GB" sz="2800" spc="-50" dirty="0">
                <a:solidFill>
                  <a:schemeClr val="tx1"/>
                </a:solidFill>
                <a:latin typeface="+mj-lt"/>
                <a:ea typeface="+mj-ea"/>
                <a:cs typeface="+mj-cs"/>
              </a:rPr>
              <a:t>Convection in simple words means the action or process of conveying movement in a gas or liquid in which the warmer parts move up and the cooler parts move down convection currents.  </a:t>
            </a:r>
          </a:p>
          <a:p>
            <a:pPr marL="0" indent="0" algn="l">
              <a:buNone/>
            </a:pPr>
            <a:r>
              <a:rPr lang="en-GB" sz="2800" spc="-50" dirty="0">
                <a:solidFill>
                  <a:schemeClr val="tx1"/>
                </a:solidFill>
                <a:latin typeface="+mj-lt"/>
                <a:ea typeface="+mj-ea"/>
                <a:cs typeface="+mj-cs"/>
              </a:rPr>
              <a:t>What is the role of convection in weather patterns?</a:t>
            </a:r>
          </a:p>
          <a:p>
            <a:pPr algn="l"/>
            <a:r>
              <a:rPr lang="en-GB" sz="2800" spc="-50" dirty="0">
                <a:solidFill>
                  <a:schemeClr val="tx1"/>
                </a:solidFill>
                <a:latin typeface="+mj-lt"/>
                <a:ea typeface="+mj-ea"/>
                <a:cs typeface="+mj-cs"/>
              </a:rPr>
              <a:t>The heating of the Earth's surface and atmosphere by the sun drives convection within the atmosphere and ocean. This convection produces winds and ocean currents. The greater the pressure differences between a low-pressure area and a high-pressure area, the stronger the winds.</a:t>
            </a:r>
          </a:p>
          <a:p>
            <a:endParaRPr lang="en-GB" dirty="0"/>
          </a:p>
        </p:txBody>
      </p:sp>
    </p:spTree>
    <p:extLst>
      <p:ext uri="{BB962C8B-B14F-4D97-AF65-F5344CB8AC3E}">
        <p14:creationId xmlns:p14="http://schemas.microsoft.com/office/powerpoint/2010/main" val="273017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D8A5-9CCD-467F-8B5C-E7363092E79A}"/>
              </a:ext>
            </a:extLst>
          </p:cNvPr>
          <p:cNvSpPr>
            <a:spLocks noGrp="1"/>
          </p:cNvSpPr>
          <p:nvPr>
            <p:ph type="title"/>
          </p:nvPr>
        </p:nvSpPr>
        <p:spPr/>
        <p:txBody>
          <a:bodyPr>
            <a:noAutofit/>
          </a:bodyPr>
          <a:lstStyle/>
          <a:p>
            <a:r>
              <a:rPr lang="en-GB" sz="3600" dirty="0"/>
              <a:t>Requirement 7: </a:t>
            </a:r>
            <a:r>
              <a:rPr lang="en-GB" sz="3600" b="0" i="0" dirty="0">
                <a:solidFill>
                  <a:srgbClr val="000000"/>
                </a:solidFill>
                <a:effectLst/>
                <a:latin typeface="Linux Libertine"/>
              </a:rPr>
              <a:t>Show with the help of a diagram what a convection is. What is its relation to winds?</a:t>
            </a:r>
            <a:endParaRPr lang="en-GB" sz="3600" dirty="0"/>
          </a:p>
        </p:txBody>
      </p:sp>
      <p:sp>
        <p:nvSpPr>
          <p:cNvPr id="3" name="Text Placeholder 2">
            <a:extLst>
              <a:ext uri="{FF2B5EF4-FFF2-40B4-BE49-F238E27FC236}">
                <a16:creationId xmlns:a16="http://schemas.microsoft.com/office/drawing/2014/main" id="{727EEDDE-8C61-48B6-8F6A-0D4D2D0FFCBE}"/>
              </a:ext>
            </a:extLst>
          </p:cNvPr>
          <p:cNvSpPr>
            <a:spLocks noGrp="1"/>
          </p:cNvSpPr>
          <p:nvPr>
            <p:ph type="body" idx="1"/>
          </p:nvPr>
        </p:nvSpPr>
        <p:spPr/>
        <p:txBody>
          <a:bodyPr>
            <a:normAutofit lnSpcReduction="10000"/>
          </a:bodyPr>
          <a:lstStyle/>
          <a:p>
            <a:r>
              <a:rPr lang="en-GB" cap="none" dirty="0"/>
              <a:t>Diagram showing convection currents</a:t>
            </a:r>
          </a:p>
        </p:txBody>
      </p:sp>
      <p:pic>
        <p:nvPicPr>
          <p:cNvPr id="8" name="Content Placeholder 7">
            <a:extLst>
              <a:ext uri="{FF2B5EF4-FFF2-40B4-BE49-F238E27FC236}">
                <a16:creationId xmlns:a16="http://schemas.microsoft.com/office/drawing/2014/main" id="{2D7AECF7-279A-400F-BA1E-F4DD0F97691E}"/>
              </a:ext>
            </a:extLst>
          </p:cNvPr>
          <p:cNvPicPr>
            <a:picLocks noGrp="1" noChangeAspect="1"/>
          </p:cNvPicPr>
          <p:nvPr>
            <p:ph sz="half" idx="2"/>
          </p:nvPr>
        </p:nvPicPr>
        <p:blipFill>
          <a:blip r:embed="rId2"/>
          <a:stretch>
            <a:fillRect/>
          </a:stretch>
        </p:blipFill>
        <p:spPr>
          <a:xfrm>
            <a:off x="1097280" y="3113722"/>
            <a:ext cx="3748564" cy="2860358"/>
          </a:xfrm>
          <a:prstGeom prst="rect">
            <a:avLst/>
          </a:prstGeom>
        </p:spPr>
      </p:pic>
      <p:sp>
        <p:nvSpPr>
          <p:cNvPr id="5" name="Text Placeholder 4">
            <a:extLst>
              <a:ext uri="{FF2B5EF4-FFF2-40B4-BE49-F238E27FC236}">
                <a16:creationId xmlns:a16="http://schemas.microsoft.com/office/drawing/2014/main" id="{98C9B68B-081F-4D86-900A-C21A5FDE7478}"/>
              </a:ext>
            </a:extLst>
          </p:cNvPr>
          <p:cNvSpPr>
            <a:spLocks noGrp="1"/>
          </p:cNvSpPr>
          <p:nvPr>
            <p:ph type="body" sz="quarter" idx="3"/>
          </p:nvPr>
        </p:nvSpPr>
        <p:spPr/>
        <p:txBody>
          <a:bodyPr>
            <a:normAutofit lnSpcReduction="10000"/>
          </a:bodyPr>
          <a:lstStyle/>
          <a:p>
            <a:r>
              <a:rPr lang="en-GB" b="0" i="0" dirty="0">
                <a:solidFill>
                  <a:srgbClr val="202122"/>
                </a:solidFill>
                <a:effectLst/>
                <a:latin typeface="Arial" panose="020B0604020202020204" pitchFamily="34" charset="0"/>
              </a:rPr>
              <a:t>A </a:t>
            </a:r>
            <a:r>
              <a:rPr lang="en-GB" b="0" i="0" cap="none" dirty="0">
                <a:solidFill>
                  <a:srgbClr val="202122"/>
                </a:solidFill>
                <a:effectLst/>
                <a:latin typeface="Arial" panose="020B0604020202020204" pitchFamily="34" charset="0"/>
              </a:rPr>
              <a:t>diagram showing strong convection redistributes heat and moisture</a:t>
            </a:r>
            <a:endParaRPr lang="en-GB" dirty="0"/>
          </a:p>
        </p:txBody>
      </p:sp>
      <p:pic>
        <p:nvPicPr>
          <p:cNvPr id="9" name="Content Placeholder 8">
            <a:extLst>
              <a:ext uri="{FF2B5EF4-FFF2-40B4-BE49-F238E27FC236}">
                <a16:creationId xmlns:a16="http://schemas.microsoft.com/office/drawing/2014/main" id="{C39BB2E4-9FDB-4B04-9DE6-1D7A10988ABA}"/>
              </a:ext>
            </a:extLst>
          </p:cNvPr>
          <p:cNvPicPr>
            <a:picLocks noGrp="1" noChangeAspect="1"/>
          </p:cNvPicPr>
          <p:nvPr>
            <p:ph sz="quarter" idx="4"/>
          </p:nvPr>
        </p:nvPicPr>
        <p:blipFill>
          <a:blip r:embed="rId3"/>
          <a:stretch>
            <a:fillRect/>
          </a:stretch>
        </p:blipFill>
        <p:spPr>
          <a:xfrm>
            <a:off x="6515944" y="2957513"/>
            <a:ext cx="4261064" cy="2911475"/>
          </a:xfrm>
          <a:prstGeom prst="rect">
            <a:avLst/>
          </a:prstGeom>
        </p:spPr>
      </p:pic>
    </p:spTree>
    <p:extLst>
      <p:ext uri="{BB962C8B-B14F-4D97-AF65-F5344CB8AC3E}">
        <p14:creationId xmlns:p14="http://schemas.microsoft.com/office/powerpoint/2010/main" val="1816811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6712-19BA-448B-9628-7C5C27738500}"/>
              </a:ext>
            </a:extLst>
          </p:cNvPr>
          <p:cNvSpPr>
            <a:spLocks noGrp="1"/>
          </p:cNvSpPr>
          <p:nvPr>
            <p:ph type="title"/>
          </p:nvPr>
        </p:nvSpPr>
        <p:spPr/>
        <p:txBody>
          <a:bodyPr>
            <a:normAutofit/>
          </a:bodyPr>
          <a:lstStyle/>
          <a:p>
            <a:r>
              <a:rPr lang="en-GB" sz="3100" dirty="0">
                <a:solidFill>
                  <a:schemeClr val="tx1"/>
                </a:solidFill>
              </a:rPr>
              <a:t>Requirement 7: </a:t>
            </a:r>
            <a:r>
              <a:rPr lang="en-GB" sz="3100" b="0" i="0" dirty="0">
                <a:solidFill>
                  <a:schemeClr val="tx1"/>
                </a:solidFill>
                <a:effectLst/>
                <a:latin typeface="Linux Libertine"/>
              </a:rPr>
              <a:t>Show with the help of a diagram what a convection is. </a:t>
            </a:r>
            <a:r>
              <a:rPr lang="en-GB" sz="3100" b="1" i="0" dirty="0">
                <a:solidFill>
                  <a:schemeClr val="tx1"/>
                </a:solidFill>
                <a:effectLst/>
                <a:latin typeface="Linux Libertine"/>
              </a:rPr>
              <a:t>What is its relation to winds</a:t>
            </a:r>
            <a:r>
              <a:rPr lang="en-GB" sz="3100" b="0" i="0" dirty="0">
                <a:solidFill>
                  <a:schemeClr val="tx1"/>
                </a:solidFill>
                <a:effectLst/>
                <a:latin typeface="Linux Libertine"/>
              </a:rPr>
              <a:t>?</a:t>
            </a:r>
            <a:endParaRPr lang="en-GB" dirty="0">
              <a:solidFill>
                <a:schemeClr val="tx1"/>
              </a:solidFill>
            </a:endParaRPr>
          </a:p>
        </p:txBody>
      </p:sp>
      <p:sp>
        <p:nvSpPr>
          <p:cNvPr id="3" name="Content Placeholder 2">
            <a:extLst>
              <a:ext uri="{FF2B5EF4-FFF2-40B4-BE49-F238E27FC236}">
                <a16:creationId xmlns:a16="http://schemas.microsoft.com/office/drawing/2014/main" id="{167BC2BE-6B78-4959-9AB5-A602276B105F}"/>
              </a:ext>
            </a:extLst>
          </p:cNvPr>
          <p:cNvSpPr>
            <a:spLocks noGrp="1"/>
          </p:cNvSpPr>
          <p:nvPr>
            <p:ph idx="1"/>
          </p:nvPr>
        </p:nvSpPr>
        <p:spPr/>
        <p:txBody>
          <a:bodyPr>
            <a:normAutofit/>
          </a:bodyPr>
          <a:lstStyle/>
          <a:p>
            <a:r>
              <a:rPr lang="en-GB" sz="2400" spc="-50" dirty="0">
                <a:solidFill>
                  <a:schemeClr val="tx1"/>
                </a:solidFill>
                <a:latin typeface="+mj-lt"/>
                <a:ea typeface="+mj-ea"/>
                <a:cs typeface="+mj-cs"/>
              </a:rPr>
              <a:t>A rising body of air typically loses heat because it radiates heat. At some point the air becomes denser than the air underneath it, which is still rising. Since it cannot descend through the rising air, it moves to one side. At some distance its downward force overcomes the rising force beneath it and the air begins to descend. As it descends, it warms again through surface contact, conductivity, or compression, and the cycle repeats itself.</a:t>
            </a:r>
          </a:p>
        </p:txBody>
      </p:sp>
    </p:spTree>
    <p:extLst>
      <p:ext uri="{BB962C8B-B14F-4D97-AF65-F5344CB8AC3E}">
        <p14:creationId xmlns:p14="http://schemas.microsoft.com/office/powerpoint/2010/main" val="286124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F132-DF95-4331-92BD-332AFDC916EC}"/>
              </a:ext>
            </a:extLst>
          </p:cNvPr>
          <p:cNvSpPr>
            <a:spLocks noGrp="1"/>
          </p:cNvSpPr>
          <p:nvPr>
            <p:ph type="title"/>
          </p:nvPr>
        </p:nvSpPr>
        <p:spPr/>
        <p:txBody>
          <a:bodyPr>
            <a:noAutofit/>
          </a:bodyPr>
          <a:lstStyle/>
          <a:p>
            <a:r>
              <a:rPr lang="en-GB" sz="3600" dirty="0">
                <a:solidFill>
                  <a:schemeClr val="tx1"/>
                </a:solidFill>
              </a:rPr>
              <a:t>Requirement 8 -</a:t>
            </a:r>
            <a:r>
              <a:rPr lang="en-GB" sz="3600" dirty="0">
                <a:solidFill>
                  <a:schemeClr val="tx1"/>
                </a:solidFill>
                <a:latin typeface="Linux Libertine"/>
              </a:rPr>
              <a:t> Explain how radar, satellites, and computers are used in weather forecasting.</a:t>
            </a:r>
            <a:endParaRPr lang="en-GB" sz="3600" dirty="0">
              <a:solidFill>
                <a:schemeClr val="tx1"/>
              </a:solidFill>
            </a:endParaRPr>
          </a:p>
        </p:txBody>
      </p:sp>
      <p:sp>
        <p:nvSpPr>
          <p:cNvPr id="3" name="Content Placeholder 2">
            <a:extLst>
              <a:ext uri="{FF2B5EF4-FFF2-40B4-BE49-F238E27FC236}">
                <a16:creationId xmlns:a16="http://schemas.microsoft.com/office/drawing/2014/main" id="{9FF18468-63E2-42B1-ABA8-12D3AD9C5A28}"/>
              </a:ext>
            </a:extLst>
          </p:cNvPr>
          <p:cNvSpPr>
            <a:spLocks noGrp="1"/>
          </p:cNvSpPr>
          <p:nvPr>
            <p:ph idx="1"/>
          </p:nvPr>
        </p:nvSpPr>
        <p:spPr>
          <a:xfrm>
            <a:off x="1097280" y="2108201"/>
            <a:ext cx="10058400" cy="4073524"/>
          </a:xfrm>
        </p:spPr>
        <p:txBody>
          <a:bodyPr>
            <a:normAutofit/>
          </a:bodyPr>
          <a:lstStyle/>
          <a:p>
            <a:r>
              <a:rPr lang="en-GB" b="1" i="0" dirty="0">
                <a:solidFill>
                  <a:schemeClr val="tx1"/>
                </a:solidFill>
                <a:effectLst/>
                <a:latin typeface="Arial" panose="020B0604020202020204" pitchFamily="34" charset="0"/>
              </a:rPr>
              <a:t>Radar - </a:t>
            </a:r>
            <a:r>
              <a:rPr lang="en-GB" b="0" i="0" dirty="0">
                <a:solidFill>
                  <a:schemeClr val="tx1"/>
                </a:solidFill>
                <a:effectLst/>
                <a:latin typeface="Arial" panose="020B0604020202020204" pitchFamily="34" charset="0"/>
              </a:rPr>
              <a:t>A weather radar is used to locate precipitation, calculate its motion, estimate its type (rain, snow, hail, etc.), and forecast its future position and intensity.</a:t>
            </a:r>
          </a:p>
          <a:p>
            <a:r>
              <a:rPr lang="en-GB" b="1" i="0" dirty="0">
                <a:solidFill>
                  <a:schemeClr val="tx1"/>
                </a:solidFill>
                <a:effectLst/>
                <a:latin typeface="Arial" panose="020B0604020202020204" pitchFamily="34" charset="0"/>
              </a:rPr>
              <a:t>Satellites - </a:t>
            </a:r>
            <a:r>
              <a:rPr lang="en-GB" b="0" i="0" dirty="0">
                <a:solidFill>
                  <a:schemeClr val="tx1"/>
                </a:solidFill>
                <a:effectLst/>
                <a:latin typeface="Arial" panose="020B0604020202020204" pitchFamily="34" charset="0"/>
              </a:rPr>
              <a:t>A weather satellite is a type of satellite that is primarily used to monitor the weather and climate of the Earth. These meteorological satellites, however, see more than clouds and cloud systems. City lights, fires, effects of pollution, auroras, sand and dust storms, snow cover, ice mapping, boundaries of ocean currents, energy flows, etc., are other environmental information collected from weather satellites.</a:t>
            </a:r>
          </a:p>
          <a:p>
            <a:r>
              <a:rPr lang="en-GB" b="1" dirty="0">
                <a:solidFill>
                  <a:schemeClr val="tx1"/>
                </a:solidFill>
                <a:latin typeface="Arial" panose="020B0604020202020204" pitchFamily="34" charset="0"/>
              </a:rPr>
              <a:t>Computers: </a:t>
            </a:r>
            <a:r>
              <a:rPr lang="en-GB" b="0" i="0" dirty="0">
                <a:solidFill>
                  <a:schemeClr val="tx1"/>
                </a:solidFill>
                <a:effectLst/>
                <a:latin typeface="Arial" panose="020B0604020202020204" pitchFamily="34" charset="0"/>
              </a:rPr>
              <a:t>Computers are largely responsible for the accuracy of today's weather forecasts. Various computers are used not only to collect weather data from thousands of sensors around the world, but also for running weather simulations, and for presenting the information to the public on television news broadcasts.</a:t>
            </a:r>
            <a:endParaRPr lang="en-GB" b="1" dirty="0">
              <a:solidFill>
                <a:schemeClr val="tx1"/>
              </a:solidFill>
              <a:latin typeface="Arial" panose="020B0604020202020204" pitchFamily="34" charset="0"/>
            </a:endParaRPr>
          </a:p>
          <a:p>
            <a:endParaRPr lang="en-GB" b="1" i="0" dirty="0">
              <a:solidFill>
                <a:srgbClr val="000000"/>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345157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4075-99F2-4799-B9EA-2D1D024323FC}"/>
              </a:ext>
            </a:extLst>
          </p:cNvPr>
          <p:cNvSpPr>
            <a:spLocks noGrp="1"/>
          </p:cNvSpPr>
          <p:nvPr>
            <p:ph type="title"/>
          </p:nvPr>
        </p:nvSpPr>
        <p:spPr>
          <a:xfrm>
            <a:off x="1097280" y="286603"/>
            <a:ext cx="10058400" cy="1450757"/>
          </a:xfrm>
        </p:spPr>
        <p:txBody>
          <a:bodyPr anchor="b">
            <a:normAutofit/>
          </a:bodyPr>
          <a:lstStyle/>
          <a:p>
            <a:r>
              <a:rPr lang="en-GB" sz="4400" dirty="0"/>
              <a:t>Requirement 9: Tell how the following can affect our weather.</a:t>
            </a:r>
          </a:p>
        </p:txBody>
      </p:sp>
      <p:pic>
        <p:nvPicPr>
          <p:cNvPr id="5" name="Content Placeholder 4">
            <a:extLst>
              <a:ext uri="{FF2B5EF4-FFF2-40B4-BE49-F238E27FC236}">
                <a16:creationId xmlns:a16="http://schemas.microsoft.com/office/drawing/2014/main" id="{1561EA88-53F2-40C7-B656-DB8CDB567B93}"/>
              </a:ext>
            </a:extLst>
          </p:cNvPr>
          <p:cNvPicPr>
            <a:picLocks noGrp="1" noChangeAspect="1"/>
          </p:cNvPicPr>
          <p:nvPr>
            <p:ph sz="half" idx="1"/>
          </p:nvPr>
        </p:nvPicPr>
        <p:blipFill rotWithShape="1">
          <a:blip r:embed="rId2"/>
          <a:srcRect l="5264" r="25417" b="1"/>
          <a:stretch/>
        </p:blipFill>
        <p:spPr>
          <a:xfrm>
            <a:off x="1097280" y="2120900"/>
            <a:ext cx="4639736" cy="3748193"/>
          </a:xfrm>
          <a:prstGeom prst="rect">
            <a:avLst/>
          </a:prstGeom>
          <a:noFill/>
        </p:spPr>
      </p:pic>
      <p:sp>
        <p:nvSpPr>
          <p:cNvPr id="4" name="Content Placeholder 3">
            <a:extLst>
              <a:ext uri="{FF2B5EF4-FFF2-40B4-BE49-F238E27FC236}">
                <a16:creationId xmlns:a16="http://schemas.microsoft.com/office/drawing/2014/main" id="{7F51878F-B69B-4E15-8360-BAA707067DD5}"/>
              </a:ext>
            </a:extLst>
          </p:cNvPr>
          <p:cNvSpPr>
            <a:spLocks noGrp="1"/>
          </p:cNvSpPr>
          <p:nvPr>
            <p:ph sz="half" idx="2"/>
          </p:nvPr>
        </p:nvSpPr>
        <p:spPr>
          <a:xfrm>
            <a:off x="5867399" y="2120900"/>
            <a:ext cx="5534025" cy="3748194"/>
          </a:xfrm>
        </p:spPr>
        <p:txBody>
          <a:bodyPr>
            <a:normAutofit/>
          </a:bodyPr>
          <a:lstStyle/>
          <a:p>
            <a:r>
              <a:rPr lang="en-GB" sz="2400" b="1" spc="-50" dirty="0">
                <a:solidFill>
                  <a:schemeClr val="tx1"/>
                </a:solidFill>
                <a:latin typeface="+mj-lt"/>
                <a:ea typeface="+mj-ea"/>
                <a:cs typeface="+mj-cs"/>
              </a:rPr>
              <a:t>Jet stream </a:t>
            </a:r>
            <a:r>
              <a:rPr lang="en-GB" sz="2400" spc="-50" dirty="0">
                <a:solidFill>
                  <a:schemeClr val="tx1"/>
                </a:solidFill>
                <a:latin typeface="+mj-lt"/>
                <a:ea typeface="+mj-ea"/>
                <a:cs typeface="+mj-cs"/>
              </a:rPr>
              <a:t>- Jet stream are relatively narrow bands of strong wind in the upper levels of the atmosphere.  The winds blow from west to east in jet streams but the flow often shifts to the north and south. Jet streams follow the boundaries between hot and cold air.</a:t>
            </a:r>
          </a:p>
        </p:txBody>
      </p:sp>
    </p:spTree>
    <p:extLst>
      <p:ext uri="{BB962C8B-B14F-4D97-AF65-F5344CB8AC3E}">
        <p14:creationId xmlns:p14="http://schemas.microsoft.com/office/powerpoint/2010/main" val="363499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4075-99F2-4799-B9EA-2D1D024323FC}"/>
              </a:ext>
            </a:extLst>
          </p:cNvPr>
          <p:cNvSpPr>
            <a:spLocks noGrp="1"/>
          </p:cNvSpPr>
          <p:nvPr>
            <p:ph type="title"/>
          </p:nvPr>
        </p:nvSpPr>
        <p:spPr>
          <a:xfrm>
            <a:off x="643466" y="786383"/>
            <a:ext cx="3517567" cy="2093975"/>
          </a:xfrm>
        </p:spPr>
        <p:txBody>
          <a:bodyPr anchor="b">
            <a:normAutofit/>
          </a:bodyPr>
          <a:lstStyle/>
          <a:p>
            <a:r>
              <a:rPr lang="en-GB" sz="2800"/>
              <a:t>Requirement 9: Tell how the following can affect our weather. Continue. </a:t>
            </a:r>
          </a:p>
        </p:txBody>
      </p:sp>
      <p:pic>
        <p:nvPicPr>
          <p:cNvPr id="7" name="Content Placeholder 6">
            <a:extLst>
              <a:ext uri="{FF2B5EF4-FFF2-40B4-BE49-F238E27FC236}">
                <a16:creationId xmlns:a16="http://schemas.microsoft.com/office/drawing/2014/main" id="{60C3BF7E-77A3-437C-BA35-D3AAD4B3A712}"/>
              </a:ext>
            </a:extLst>
          </p:cNvPr>
          <p:cNvPicPr>
            <a:picLocks noGrp="1" noChangeAspect="1"/>
          </p:cNvPicPr>
          <p:nvPr>
            <p:ph idx="1"/>
          </p:nvPr>
        </p:nvPicPr>
        <p:blipFill rotWithShape="1">
          <a:blip r:embed="rId2"/>
          <a:srcRect l="8335" r="16929" b="2"/>
          <a:stretch/>
        </p:blipFill>
        <p:spPr>
          <a:xfrm>
            <a:off x="4805680" y="670561"/>
            <a:ext cx="6581648" cy="5436996"/>
          </a:xfrm>
          <a:prstGeom prst="rect">
            <a:avLst/>
          </a:prstGeom>
          <a:noFill/>
        </p:spPr>
      </p:pic>
      <p:sp>
        <p:nvSpPr>
          <p:cNvPr id="4" name="Content Placeholder 3">
            <a:extLst>
              <a:ext uri="{FF2B5EF4-FFF2-40B4-BE49-F238E27FC236}">
                <a16:creationId xmlns:a16="http://schemas.microsoft.com/office/drawing/2014/main" id="{7F51878F-B69B-4E15-8360-BAA707067DD5}"/>
              </a:ext>
            </a:extLst>
          </p:cNvPr>
          <p:cNvSpPr>
            <a:spLocks noGrp="1"/>
          </p:cNvSpPr>
          <p:nvPr>
            <p:ph type="body" sz="half" idx="2"/>
          </p:nvPr>
        </p:nvSpPr>
        <p:spPr>
          <a:xfrm>
            <a:off x="643465" y="3043050"/>
            <a:ext cx="3517567" cy="3064505"/>
          </a:xfrm>
        </p:spPr>
        <p:txBody>
          <a:bodyPr>
            <a:normAutofit/>
          </a:bodyPr>
          <a:lstStyle/>
          <a:p>
            <a:pPr>
              <a:lnSpc>
                <a:spcPct val="100000"/>
              </a:lnSpc>
            </a:pPr>
            <a:r>
              <a:rPr lang="en-GB" b="1" i="0" dirty="0">
                <a:effectLst/>
              </a:rPr>
              <a:t>Volcano eruption - V</a:t>
            </a:r>
            <a:r>
              <a:rPr lang="en-GB" b="0" i="0" dirty="0">
                <a:effectLst/>
              </a:rPr>
              <a:t>olcano erupts when it sends incredible amounts of volcanic ash into the atmosphere enough to decrease the amount of sunlight that reaches the earth. The main effect on weather right near a volcano is that there is often a lot of rain, lightning, and thunder during an eruption.</a:t>
            </a:r>
          </a:p>
          <a:p>
            <a:pPr>
              <a:lnSpc>
                <a:spcPct val="100000"/>
              </a:lnSpc>
            </a:pPr>
            <a:endParaRPr lang="en-GB" dirty="0"/>
          </a:p>
        </p:txBody>
      </p:sp>
    </p:spTree>
    <p:extLst>
      <p:ext uri="{BB962C8B-B14F-4D97-AF65-F5344CB8AC3E}">
        <p14:creationId xmlns:p14="http://schemas.microsoft.com/office/powerpoint/2010/main" val="129752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8BE3-7B82-4A61-B5FC-8B59D78F62D9}"/>
              </a:ext>
            </a:extLst>
          </p:cNvPr>
          <p:cNvSpPr>
            <a:spLocks noGrp="1"/>
          </p:cNvSpPr>
          <p:nvPr>
            <p:ph type="title"/>
          </p:nvPr>
        </p:nvSpPr>
        <p:spPr/>
        <p:txBody>
          <a:bodyPr/>
          <a:lstStyle/>
          <a:p>
            <a:r>
              <a:rPr lang="en-GB" dirty="0"/>
              <a:t>	Requirements – Continue</a:t>
            </a:r>
          </a:p>
        </p:txBody>
      </p:sp>
      <p:sp>
        <p:nvSpPr>
          <p:cNvPr id="3" name="Content Placeholder 2">
            <a:extLst>
              <a:ext uri="{FF2B5EF4-FFF2-40B4-BE49-F238E27FC236}">
                <a16:creationId xmlns:a16="http://schemas.microsoft.com/office/drawing/2014/main" id="{A799575B-FC2E-4009-BCDE-C20AB54CF3E8}"/>
              </a:ext>
            </a:extLst>
          </p:cNvPr>
          <p:cNvSpPr>
            <a:spLocks noGrp="1"/>
          </p:cNvSpPr>
          <p:nvPr>
            <p:ph idx="1"/>
          </p:nvPr>
        </p:nvSpPr>
        <p:spPr>
          <a:xfrm>
            <a:off x="1097280" y="2108201"/>
            <a:ext cx="10058400" cy="3990595"/>
          </a:xfrm>
        </p:spPr>
        <p:txBody>
          <a:bodyPr>
            <a:normAutofit fontScale="25000" lnSpcReduction="20000"/>
          </a:bodyPr>
          <a:lstStyle/>
          <a:p>
            <a:r>
              <a:rPr lang="en-GB" sz="5600" b="0" i="0" dirty="0">
                <a:solidFill>
                  <a:srgbClr val="000000"/>
                </a:solidFill>
                <a:effectLst/>
                <a:latin typeface="+mj-lt"/>
              </a:rPr>
              <a:t>6. What causes lightning and thunder? What different kinds of lightning are there?</a:t>
            </a:r>
          </a:p>
          <a:p>
            <a:r>
              <a:rPr lang="en-GB" sz="5600" b="0" i="0" dirty="0">
                <a:solidFill>
                  <a:srgbClr val="000000"/>
                </a:solidFill>
                <a:effectLst/>
                <a:latin typeface="+mj-lt"/>
              </a:rPr>
              <a:t>7. Show with the help of a diagram what a convection is. What is its relation to winds?</a:t>
            </a:r>
          </a:p>
          <a:p>
            <a:r>
              <a:rPr lang="en-GB" sz="5600" b="0" i="0" dirty="0">
                <a:solidFill>
                  <a:srgbClr val="000000"/>
                </a:solidFill>
                <a:effectLst/>
                <a:latin typeface="+mj-lt"/>
              </a:rPr>
              <a:t>8. Explain how radar, satellites, and computers are used in weather forecasting.</a:t>
            </a:r>
          </a:p>
          <a:p>
            <a:r>
              <a:rPr lang="en-GB" sz="5600" b="0" i="0" dirty="0">
                <a:solidFill>
                  <a:srgbClr val="000000"/>
                </a:solidFill>
                <a:effectLst/>
                <a:latin typeface="+mj-lt"/>
              </a:rPr>
              <a:t>9. Tell how the following can affect our weather.</a:t>
            </a:r>
          </a:p>
          <a:p>
            <a:r>
              <a:rPr lang="en-GB" sz="5600" b="0" i="0" dirty="0">
                <a:solidFill>
                  <a:srgbClr val="000000"/>
                </a:solidFill>
                <a:effectLst/>
                <a:latin typeface="+mj-lt"/>
              </a:rPr>
              <a:t>10. Make a drawing showing the water cycle in weather.</a:t>
            </a:r>
          </a:p>
          <a:p>
            <a:r>
              <a:rPr lang="en-GB" sz="5600" b="0" i="0" dirty="0">
                <a:solidFill>
                  <a:srgbClr val="000000"/>
                </a:solidFill>
                <a:effectLst/>
                <a:latin typeface="+mj-lt"/>
              </a:rPr>
              <a:t>11. Make a simple wind vane or rain gauge.</a:t>
            </a:r>
          </a:p>
          <a:p>
            <a:r>
              <a:rPr lang="en-GB" sz="5600" b="0" i="0" dirty="0">
                <a:solidFill>
                  <a:srgbClr val="000000"/>
                </a:solidFill>
                <a:effectLst/>
                <a:latin typeface="+mj-lt"/>
              </a:rPr>
              <a:t>12. Keep a weather chart for one week and record readings at 12-hour intervals. Include the following: </a:t>
            </a:r>
          </a:p>
          <a:p>
            <a:r>
              <a:rPr lang="en-GB" sz="5600" b="0" i="0" dirty="0">
                <a:solidFill>
                  <a:srgbClr val="000000"/>
                </a:solidFill>
                <a:effectLst/>
                <a:latin typeface="+mj-lt"/>
              </a:rPr>
              <a:t>a. Temperature </a:t>
            </a:r>
          </a:p>
          <a:p>
            <a:r>
              <a:rPr lang="en-GB" sz="5600" b="0" i="0" dirty="0">
                <a:solidFill>
                  <a:srgbClr val="000000"/>
                </a:solidFill>
                <a:effectLst/>
                <a:latin typeface="+mj-lt"/>
              </a:rPr>
              <a:t>b. Moisture (dew, fog, rain, frost, or snow) </a:t>
            </a:r>
          </a:p>
          <a:p>
            <a:r>
              <a:rPr lang="en-GB" sz="5600" b="0" i="0" dirty="0">
                <a:solidFill>
                  <a:srgbClr val="000000"/>
                </a:solidFill>
                <a:effectLst/>
                <a:latin typeface="+mj-lt"/>
              </a:rPr>
              <a:t>c. Cloud formation </a:t>
            </a:r>
          </a:p>
          <a:p>
            <a:r>
              <a:rPr lang="en-GB" sz="5600" b="0" i="0" dirty="0">
                <a:solidFill>
                  <a:srgbClr val="000000"/>
                </a:solidFill>
                <a:effectLst/>
                <a:latin typeface="+mj-lt"/>
              </a:rPr>
              <a:t>d. Wind direction</a:t>
            </a:r>
          </a:p>
          <a:p>
            <a:endParaRPr lang="en-GB" b="0" i="0" dirty="0">
              <a:solidFill>
                <a:srgbClr val="000000"/>
              </a:solidFill>
              <a:effectLst/>
              <a:latin typeface="Linux Libertine"/>
            </a:endParaRPr>
          </a:p>
          <a:p>
            <a:endParaRPr lang="en-GB" b="0" i="0" dirty="0">
              <a:solidFill>
                <a:srgbClr val="000000"/>
              </a:solidFill>
              <a:effectLst/>
              <a:latin typeface="Linux Libertine"/>
            </a:endParaRPr>
          </a:p>
          <a:p>
            <a:endParaRPr lang="en-GB" b="0" i="0" dirty="0">
              <a:solidFill>
                <a:srgbClr val="000000"/>
              </a:solidFill>
              <a:effectLst/>
              <a:latin typeface="Linux Libertine"/>
            </a:endParaRPr>
          </a:p>
          <a:p>
            <a:endParaRPr lang="en-GB" dirty="0"/>
          </a:p>
        </p:txBody>
      </p:sp>
    </p:spTree>
    <p:extLst>
      <p:ext uri="{BB962C8B-B14F-4D97-AF65-F5344CB8AC3E}">
        <p14:creationId xmlns:p14="http://schemas.microsoft.com/office/powerpoint/2010/main" val="1695272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2FB2-55CE-4388-BC22-A2E00AEFBBFD}"/>
              </a:ext>
            </a:extLst>
          </p:cNvPr>
          <p:cNvSpPr>
            <a:spLocks noGrp="1"/>
          </p:cNvSpPr>
          <p:nvPr>
            <p:ph type="title"/>
          </p:nvPr>
        </p:nvSpPr>
        <p:spPr/>
        <p:txBody>
          <a:bodyPr>
            <a:normAutofit/>
          </a:bodyPr>
          <a:lstStyle/>
          <a:p>
            <a:r>
              <a:rPr lang="en-GB" sz="4800" b="1" dirty="0"/>
              <a:t>Volcano Eruption in Iceland </a:t>
            </a:r>
          </a:p>
        </p:txBody>
      </p:sp>
      <p:sp>
        <p:nvSpPr>
          <p:cNvPr id="3" name="Content Placeholder 2">
            <a:extLst>
              <a:ext uri="{FF2B5EF4-FFF2-40B4-BE49-F238E27FC236}">
                <a16:creationId xmlns:a16="http://schemas.microsoft.com/office/drawing/2014/main" id="{0733E400-CD4C-41B8-8475-BD3D803FAE13}"/>
              </a:ext>
            </a:extLst>
          </p:cNvPr>
          <p:cNvSpPr>
            <a:spLocks noGrp="1"/>
          </p:cNvSpPr>
          <p:nvPr>
            <p:ph sz="half" idx="1"/>
          </p:nvPr>
        </p:nvSpPr>
        <p:spPr>
          <a:xfrm>
            <a:off x="361950" y="2120900"/>
            <a:ext cx="6019800" cy="3748193"/>
          </a:xfrm>
        </p:spPr>
        <p:txBody>
          <a:bodyPr>
            <a:normAutofit fontScale="92500" lnSpcReduction="20000"/>
          </a:bodyPr>
          <a:lstStyle/>
          <a:p>
            <a:r>
              <a:rPr lang="en-GB" sz="2000" dirty="0">
                <a:solidFill>
                  <a:schemeClr val="tx1"/>
                </a:solidFill>
                <a:latin typeface="+mj-lt"/>
              </a:rPr>
              <a:t>In 2010, a volcano eruption in Iceland caused enormous disruption to air travel across western and northern Europe over a period of six days in April.</a:t>
            </a:r>
          </a:p>
          <a:p>
            <a:r>
              <a:rPr lang="en-GB" sz="2000" dirty="0">
                <a:solidFill>
                  <a:schemeClr val="tx1"/>
                </a:solidFill>
                <a:latin typeface="+mj-lt"/>
              </a:rPr>
              <a:t>The volcano eruption threw out so much ash into the atmosphere that all flights were grounded in Europe for some time.</a:t>
            </a:r>
          </a:p>
          <a:p>
            <a:r>
              <a:rPr lang="en-GB" sz="2000" b="0" i="0" dirty="0">
                <a:solidFill>
                  <a:schemeClr val="tx1"/>
                </a:solidFill>
                <a:effectLst/>
                <a:latin typeface="+mj-lt"/>
              </a:rPr>
              <a:t>From 14–20 April 2010, ash from the volcanic eruption covered large areas of Northern Europe. About 20 countries including the UK closed their airspace to commercial jet traffic and it affected approximately 10 million travellers.</a:t>
            </a:r>
            <a:endParaRPr lang="en-GB" sz="2000" dirty="0">
              <a:solidFill>
                <a:schemeClr val="tx1"/>
              </a:solidFill>
              <a:latin typeface="+mj-lt"/>
            </a:endParaRPr>
          </a:p>
        </p:txBody>
      </p:sp>
      <p:pic>
        <p:nvPicPr>
          <p:cNvPr id="8" name="Online Media 7" title="Iceland Eruption Disrupts Travel | Flashback | NBC News">
            <a:hlinkClick r:id="" action="ppaction://media"/>
            <a:extLst>
              <a:ext uri="{FF2B5EF4-FFF2-40B4-BE49-F238E27FC236}">
                <a16:creationId xmlns:a16="http://schemas.microsoft.com/office/drawing/2014/main" id="{8D5A3EC4-DA70-4498-A692-2CFE1C2C8C7C}"/>
              </a:ext>
            </a:extLst>
          </p:cNvPr>
          <p:cNvPicPr>
            <a:picLocks noGrp="1" noRot="1" noChangeAspect="1"/>
          </p:cNvPicPr>
          <p:nvPr>
            <p:ph sz="half" idx="2"/>
            <a:videoFile r:link="rId1"/>
          </p:nvPr>
        </p:nvPicPr>
        <p:blipFill>
          <a:blip r:embed="rId3"/>
          <a:stretch>
            <a:fillRect/>
          </a:stretch>
        </p:blipFill>
        <p:spPr>
          <a:xfrm>
            <a:off x="6516688" y="2019300"/>
            <a:ext cx="4638675" cy="3748193"/>
          </a:xfrm>
          <a:prstGeom prst="rect">
            <a:avLst/>
          </a:prstGeom>
        </p:spPr>
      </p:pic>
    </p:spTree>
    <p:extLst>
      <p:ext uri="{BB962C8B-B14F-4D97-AF65-F5344CB8AC3E}">
        <p14:creationId xmlns:p14="http://schemas.microsoft.com/office/powerpoint/2010/main" val="181864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0F91-7DA9-4C71-AF50-35E5F30BF4AF}"/>
              </a:ext>
            </a:extLst>
          </p:cNvPr>
          <p:cNvSpPr>
            <a:spLocks noGrp="1"/>
          </p:cNvSpPr>
          <p:nvPr>
            <p:ph type="title"/>
          </p:nvPr>
        </p:nvSpPr>
        <p:spPr/>
        <p:txBody>
          <a:bodyPr>
            <a:normAutofit/>
          </a:bodyPr>
          <a:lstStyle/>
          <a:p>
            <a:r>
              <a:rPr lang="en-GB" sz="4400" dirty="0"/>
              <a:t>Different types of Clouds can indicate different types of weather.</a:t>
            </a:r>
          </a:p>
        </p:txBody>
      </p:sp>
      <p:pic>
        <p:nvPicPr>
          <p:cNvPr id="5" name="Online Media 4" title="All About Clouds for Kids: Types and Names of Clouds - FreeSchool">
            <a:hlinkClick r:id="" action="ppaction://media"/>
            <a:extLst>
              <a:ext uri="{FF2B5EF4-FFF2-40B4-BE49-F238E27FC236}">
                <a16:creationId xmlns:a16="http://schemas.microsoft.com/office/drawing/2014/main" id="{92C3446B-04EC-4A4B-8C8A-1B23EA37A6FB}"/>
              </a:ext>
            </a:extLst>
          </p:cNvPr>
          <p:cNvPicPr>
            <a:picLocks noGrp="1" noRot="1" noChangeAspect="1"/>
          </p:cNvPicPr>
          <p:nvPr>
            <p:ph sz="half" idx="1"/>
            <a:videoFile r:link="rId1"/>
          </p:nvPr>
        </p:nvPicPr>
        <p:blipFill>
          <a:blip r:embed="rId3"/>
          <a:stretch>
            <a:fillRect/>
          </a:stretch>
        </p:blipFill>
        <p:spPr>
          <a:xfrm>
            <a:off x="1096963" y="2047875"/>
            <a:ext cx="4675187" cy="3748194"/>
          </a:xfrm>
          <a:prstGeom prst="rect">
            <a:avLst/>
          </a:prstGeom>
        </p:spPr>
      </p:pic>
    </p:spTree>
    <p:extLst>
      <p:ext uri="{BB962C8B-B14F-4D97-AF65-F5344CB8AC3E}">
        <p14:creationId xmlns:p14="http://schemas.microsoft.com/office/powerpoint/2010/main" val="373285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2B38-9287-4925-8DFE-F47F2120C00D}"/>
              </a:ext>
            </a:extLst>
          </p:cNvPr>
          <p:cNvSpPr>
            <a:spLocks noGrp="1"/>
          </p:cNvSpPr>
          <p:nvPr>
            <p:ph type="title"/>
          </p:nvPr>
        </p:nvSpPr>
        <p:spPr>
          <a:xfrm>
            <a:off x="1097279" y="286603"/>
            <a:ext cx="10323195" cy="1450757"/>
          </a:xfrm>
        </p:spPr>
        <p:txBody>
          <a:bodyPr>
            <a:normAutofit/>
          </a:bodyPr>
          <a:lstStyle/>
          <a:p>
            <a:r>
              <a:rPr lang="en-GB" sz="4400" dirty="0"/>
              <a:t>Home Work – Requirements 10,11,12</a:t>
            </a:r>
            <a:br>
              <a:rPr lang="en-GB" sz="2800" dirty="0"/>
            </a:br>
            <a:endParaRPr lang="en-GB" sz="2800" dirty="0"/>
          </a:p>
        </p:txBody>
      </p:sp>
      <p:sp>
        <p:nvSpPr>
          <p:cNvPr id="3" name="Content Placeholder 2">
            <a:extLst>
              <a:ext uri="{FF2B5EF4-FFF2-40B4-BE49-F238E27FC236}">
                <a16:creationId xmlns:a16="http://schemas.microsoft.com/office/drawing/2014/main" id="{F84C81B5-3072-4B1A-9DF7-1F2424458B32}"/>
              </a:ext>
            </a:extLst>
          </p:cNvPr>
          <p:cNvSpPr>
            <a:spLocks noGrp="1"/>
          </p:cNvSpPr>
          <p:nvPr>
            <p:ph idx="1"/>
          </p:nvPr>
        </p:nvSpPr>
        <p:spPr>
          <a:xfrm>
            <a:off x="1097280" y="2108201"/>
            <a:ext cx="10058400" cy="4102099"/>
          </a:xfrm>
        </p:spPr>
        <p:txBody>
          <a:bodyPr>
            <a:normAutofit/>
          </a:bodyPr>
          <a:lstStyle/>
          <a:p>
            <a:pPr marL="0" indent="0">
              <a:buNone/>
            </a:pPr>
            <a:r>
              <a:rPr lang="en-GB" sz="2400" spc="-50" dirty="0">
                <a:latin typeface="+mj-lt"/>
                <a:ea typeface="+mj-ea"/>
                <a:cs typeface="+mj-cs"/>
              </a:rPr>
              <a:t>10.	Make a drawing showing the water cycle in weather.</a:t>
            </a:r>
          </a:p>
          <a:p>
            <a:pPr marL="0" indent="0">
              <a:buNone/>
            </a:pPr>
            <a:r>
              <a:rPr lang="en-GB" sz="2400" spc="-50" dirty="0">
                <a:latin typeface="+mj-lt"/>
                <a:ea typeface="+mj-ea"/>
                <a:cs typeface="+mj-cs"/>
              </a:rPr>
              <a:t>11.	Make a simple wind vane or rain gauge.</a:t>
            </a:r>
          </a:p>
          <a:p>
            <a:pPr marL="0" indent="0">
              <a:buNone/>
            </a:pPr>
            <a:r>
              <a:rPr lang="en-GB" sz="2400" spc="-50" dirty="0">
                <a:latin typeface="+mj-lt"/>
                <a:ea typeface="+mj-ea"/>
                <a:cs typeface="+mj-cs"/>
              </a:rPr>
              <a:t>12	Keep a weather chart for one week and record readings at 12-   	hour intervals. Include the following:</a:t>
            </a:r>
          </a:p>
          <a:p>
            <a:pPr lvl="1">
              <a:spcBef>
                <a:spcPts val="0"/>
              </a:spcBef>
              <a:spcAft>
                <a:spcPts val="0"/>
              </a:spcAft>
            </a:pPr>
            <a:r>
              <a:rPr lang="en-GB" sz="2400" spc="-50" dirty="0">
                <a:latin typeface="+mj-lt"/>
                <a:ea typeface="+mj-ea"/>
                <a:cs typeface="+mj-cs"/>
              </a:rPr>
              <a:t>Temperature</a:t>
            </a:r>
          </a:p>
          <a:p>
            <a:pPr lvl="1">
              <a:spcBef>
                <a:spcPts val="0"/>
              </a:spcBef>
              <a:spcAft>
                <a:spcPts val="0"/>
              </a:spcAft>
            </a:pPr>
            <a:r>
              <a:rPr lang="en-GB" sz="2400" spc="-50" dirty="0">
                <a:latin typeface="+mj-lt"/>
                <a:ea typeface="+mj-ea"/>
                <a:cs typeface="+mj-cs"/>
              </a:rPr>
              <a:t>Moisture - (Dew, Fog, Rain, Frost or Snow)</a:t>
            </a:r>
          </a:p>
          <a:p>
            <a:pPr lvl="1">
              <a:spcBef>
                <a:spcPts val="0"/>
              </a:spcBef>
              <a:spcAft>
                <a:spcPts val="0"/>
              </a:spcAft>
            </a:pPr>
            <a:r>
              <a:rPr lang="en-GB" sz="2400" spc="-50" dirty="0">
                <a:latin typeface="+mj-lt"/>
                <a:ea typeface="+mj-ea"/>
                <a:cs typeface="+mj-cs"/>
              </a:rPr>
              <a:t>Cloud formation</a:t>
            </a:r>
          </a:p>
          <a:p>
            <a:pPr lvl="1">
              <a:spcBef>
                <a:spcPts val="0"/>
              </a:spcBef>
              <a:spcAft>
                <a:spcPts val="0"/>
              </a:spcAft>
            </a:pPr>
            <a:r>
              <a:rPr lang="en-GB" sz="2400" spc="-50" dirty="0">
                <a:latin typeface="+mj-lt"/>
                <a:ea typeface="+mj-ea"/>
                <a:cs typeface="+mj-cs"/>
              </a:rPr>
              <a:t>Wind direction</a:t>
            </a:r>
          </a:p>
        </p:txBody>
      </p:sp>
    </p:spTree>
    <p:extLst>
      <p:ext uri="{BB962C8B-B14F-4D97-AF65-F5344CB8AC3E}">
        <p14:creationId xmlns:p14="http://schemas.microsoft.com/office/powerpoint/2010/main" val="280199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ter droplet and ripple">
            <a:extLst>
              <a:ext uri="{FF2B5EF4-FFF2-40B4-BE49-F238E27FC236}">
                <a16:creationId xmlns:a16="http://schemas.microsoft.com/office/drawing/2014/main" id="{6D4518C0-74AD-469A-AFC9-F377951709CD}"/>
              </a:ext>
            </a:extLst>
          </p:cNvPr>
          <p:cNvPicPr>
            <a:picLocks noChangeAspect="1"/>
          </p:cNvPicPr>
          <p:nvPr/>
        </p:nvPicPr>
        <p:blipFill rotWithShape="1">
          <a:blip r:embed="rId2"/>
          <a:srcRect t="37069" b="6674"/>
          <a:stretch/>
        </p:blipFill>
        <p:spPr>
          <a:xfrm>
            <a:off x="15" y="10"/>
            <a:ext cx="12191985" cy="4578340"/>
          </a:xfrm>
          <a:prstGeom prst="rect">
            <a:avLst/>
          </a:prstGeom>
          <a:noFill/>
        </p:spPr>
      </p:pic>
      <p:sp>
        <p:nvSpPr>
          <p:cNvPr id="2" name="Title 1">
            <a:extLst>
              <a:ext uri="{FF2B5EF4-FFF2-40B4-BE49-F238E27FC236}">
                <a16:creationId xmlns:a16="http://schemas.microsoft.com/office/drawing/2014/main" id="{ACD2690F-C7EA-4817-BC2E-47EC84CB882B}"/>
              </a:ext>
            </a:extLst>
          </p:cNvPr>
          <p:cNvSpPr>
            <a:spLocks noGrp="1"/>
          </p:cNvSpPr>
          <p:nvPr>
            <p:ph type="title"/>
          </p:nvPr>
        </p:nvSpPr>
        <p:spPr>
          <a:xfrm>
            <a:off x="1097279" y="4578350"/>
            <a:ext cx="10113645" cy="964694"/>
          </a:xfrm>
        </p:spPr>
        <p:txBody>
          <a:bodyPr anchor="b">
            <a:noAutofit/>
          </a:bodyPr>
          <a:lstStyle/>
          <a:p>
            <a:r>
              <a:rPr lang="en-GB" sz="2800" b="1" i="0" dirty="0">
                <a:effectLst/>
              </a:rPr>
              <a:t>Requirement 10: Make a drawing showing the water cycle in weather - What is the water cycle?</a:t>
            </a:r>
            <a:endParaRPr lang="en-GB" sz="2800" dirty="0"/>
          </a:p>
        </p:txBody>
      </p:sp>
      <p:sp>
        <p:nvSpPr>
          <p:cNvPr id="3" name="Content Placeholder 2">
            <a:extLst>
              <a:ext uri="{FF2B5EF4-FFF2-40B4-BE49-F238E27FC236}">
                <a16:creationId xmlns:a16="http://schemas.microsoft.com/office/drawing/2014/main" id="{0DA0CB69-E89B-4272-9697-077F16BC1779}"/>
              </a:ext>
            </a:extLst>
          </p:cNvPr>
          <p:cNvSpPr>
            <a:spLocks noGrp="1"/>
          </p:cNvSpPr>
          <p:nvPr>
            <p:ph type="body" sz="half" idx="2"/>
          </p:nvPr>
        </p:nvSpPr>
        <p:spPr>
          <a:xfrm>
            <a:off x="1097279" y="5715000"/>
            <a:ext cx="10113264" cy="609600"/>
          </a:xfrm>
        </p:spPr>
        <p:txBody>
          <a:bodyPr>
            <a:normAutofit fontScale="92500" lnSpcReduction="20000"/>
          </a:bodyPr>
          <a:lstStyle/>
          <a:p>
            <a:r>
              <a:rPr lang="en-GB" sz="2400" b="0" i="0" dirty="0">
                <a:effectLst/>
              </a:rPr>
              <a:t>The water cycle is the process by which water is continuously transferred between the surface of the earth and the atmosphere.</a:t>
            </a:r>
            <a:endParaRPr lang="en-GB" sz="2400" dirty="0"/>
          </a:p>
        </p:txBody>
      </p:sp>
    </p:spTree>
    <p:extLst>
      <p:ext uri="{BB962C8B-B14F-4D97-AF65-F5344CB8AC3E}">
        <p14:creationId xmlns:p14="http://schemas.microsoft.com/office/powerpoint/2010/main" val="273594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1F9F-19C7-48B9-893B-7AD5D78D5B5A}"/>
              </a:ext>
            </a:extLst>
          </p:cNvPr>
          <p:cNvSpPr>
            <a:spLocks noGrp="1"/>
          </p:cNvSpPr>
          <p:nvPr>
            <p:ph type="title"/>
          </p:nvPr>
        </p:nvSpPr>
        <p:spPr>
          <a:xfrm>
            <a:off x="643467" y="786383"/>
            <a:ext cx="3242734" cy="2071117"/>
          </a:xfrm>
        </p:spPr>
        <p:txBody>
          <a:bodyPr anchor="b">
            <a:normAutofit/>
          </a:bodyPr>
          <a:lstStyle/>
          <a:p>
            <a:r>
              <a:rPr lang="en-GB" dirty="0"/>
              <a:t>Example of the water cycle in weather</a:t>
            </a:r>
          </a:p>
        </p:txBody>
      </p:sp>
      <p:pic>
        <p:nvPicPr>
          <p:cNvPr id="4" name="Content Placeholder 3">
            <a:extLst>
              <a:ext uri="{FF2B5EF4-FFF2-40B4-BE49-F238E27FC236}">
                <a16:creationId xmlns:a16="http://schemas.microsoft.com/office/drawing/2014/main" id="{C053F2B1-9FB4-4A2C-9DFE-58621112EEDA}"/>
              </a:ext>
            </a:extLst>
          </p:cNvPr>
          <p:cNvPicPr>
            <a:picLocks noGrp="1" noChangeAspect="1"/>
          </p:cNvPicPr>
          <p:nvPr>
            <p:ph idx="1"/>
          </p:nvPr>
        </p:nvPicPr>
        <p:blipFill rotWithShape="1">
          <a:blip r:embed="rId2"/>
          <a:srcRect l="2307" r="7278" b="-3"/>
          <a:stretch/>
        </p:blipFill>
        <p:spPr>
          <a:xfrm>
            <a:off x="4161033" y="1"/>
            <a:ext cx="7939527" cy="6858000"/>
          </a:xfrm>
          <a:prstGeom prst="rect">
            <a:avLst/>
          </a:prstGeom>
          <a:noFill/>
        </p:spPr>
      </p:pic>
    </p:spTree>
    <p:extLst>
      <p:ext uri="{BB962C8B-B14F-4D97-AF65-F5344CB8AC3E}">
        <p14:creationId xmlns:p14="http://schemas.microsoft.com/office/powerpoint/2010/main" val="3130175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E155-4591-4642-8CAD-34274BC613AA}"/>
              </a:ext>
            </a:extLst>
          </p:cNvPr>
          <p:cNvSpPr>
            <a:spLocks noGrp="1"/>
          </p:cNvSpPr>
          <p:nvPr>
            <p:ph type="title"/>
          </p:nvPr>
        </p:nvSpPr>
        <p:spPr>
          <a:xfrm>
            <a:off x="1097280" y="286603"/>
            <a:ext cx="9475470" cy="1656497"/>
          </a:xfrm>
        </p:spPr>
        <p:txBody>
          <a:bodyPr>
            <a:normAutofit fontScale="90000"/>
          </a:bodyPr>
          <a:lstStyle/>
          <a:p>
            <a:r>
              <a:rPr lang="en-GB" sz="4000" dirty="0">
                <a:solidFill>
                  <a:schemeClr val="tx1"/>
                </a:solidFill>
              </a:rPr>
              <a:t>Requirement 11: Make a simple wind vane or rain gauge. How To Make Wind Vane</a:t>
            </a:r>
            <a:br>
              <a:rPr lang="en-GB" sz="2800" dirty="0">
                <a:solidFill>
                  <a:schemeClr val="tx1"/>
                </a:solidFill>
              </a:rPr>
            </a:br>
            <a:endParaRPr lang="en-GB" sz="2800" dirty="0">
              <a:solidFill>
                <a:schemeClr val="tx1"/>
              </a:solidFill>
            </a:endParaRPr>
          </a:p>
        </p:txBody>
      </p:sp>
      <p:pic>
        <p:nvPicPr>
          <p:cNvPr id="4" name="Online Media 3" title="CRAFT: Make a Wind Vane! | Chirp Magazine">
            <a:hlinkClick r:id="" action="ppaction://media"/>
            <a:extLst>
              <a:ext uri="{FF2B5EF4-FFF2-40B4-BE49-F238E27FC236}">
                <a16:creationId xmlns:a16="http://schemas.microsoft.com/office/drawing/2014/main" id="{F53C5918-508A-4EA0-9936-218611B697A6}"/>
              </a:ext>
            </a:extLst>
          </p:cNvPr>
          <p:cNvPicPr>
            <a:picLocks noGrp="1" noRot="1" noChangeAspect="1"/>
          </p:cNvPicPr>
          <p:nvPr>
            <p:ph idx="1"/>
            <a:videoFile r:link="rId1"/>
          </p:nvPr>
        </p:nvPicPr>
        <p:blipFill>
          <a:blip r:embed="rId3"/>
          <a:stretch>
            <a:fillRect/>
          </a:stretch>
        </p:blipFill>
        <p:spPr>
          <a:xfrm>
            <a:off x="1390650" y="2108200"/>
            <a:ext cx="4772025" cy="4187825"/>
          </a:xfrm>
          <a:prstGeom prst="rect">
            <a:avLst/>
          </a:prstGeom>
        </p:spPr>
      </p:pic>
    </p:spTree>
    <p:extLst>
      <p:ext uri="{BB962C8B-B14F-4D97-AF65-F5344CB8AC3E}">
        <p14:creationId xmlns:p14="http://schemas.microsoft.com/office/powerpoint/2010/main" val="73873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B72D-4F84-4A4E-B928-1A03137B1013}"/>
              </a:ext>
            </a:extLst>
          </p:cNvPr>
          <p:cNvSpPr>
            <a:spLocks noGrp="1"/>
          </p:cNvSpPr>
          <p:nvPr>
            <p:ph type="title"/>
          </p:nvPr>
        </p:nvSpPr>
        <p:spPr/>
        <p:txBody>
          <a:bodyPr>
            <a:normAutofit/>
          </a:bodyPr>
          <a:lstStyle/>
          <a:p>
            <a:r>
              <a:rPr lang="en-GB" sz="3200" spc="-50" dirty="0">
                <a:latin typeface="+mj-lt"/>
                <a:ea typeface="+mj-ea"/>
                <a:cs typeface="+mj-cs"/>
              </a:rPr>
              <a:t>Requirement 12:Keep a weather chart for one week and record readings at 12- hour intervals. </a:t>
            </a:r>
            <a:br>
              <a:rPr lang="en-GB" sz="3200" spc="-50" dirty="0">
                <a:latin typeface="+mj-lt"/>
                <a:ea typeface="+mj-ea"/>
                <a:cs typeface="+mj-cs"/>
              </a:rPr>
            </a:br>
            <a:r>
              <a:rPr lang="en-GB" sz="3200" spc="-50" dirty="0">
                <a:latin typeface="+mj-lt"/>
                <a:ea typeface="+mj-ea"/>
                <a:cs typeface="+mj-cs"/>
              </a:rPr>
              <a:t>Include the following:</a:t>
            </a:r>
            <a:endParaRPr lang="en-GB" sz="3200" dirty="0"/>
          </a:p>
        </p:txBody>
      </p:sp>
      <p:sp>
        <p:nvSpPr>
          <p:cNvPr id="3" name="Content Placeholder 2">
            <a:extLst>
              <a:ext uri="{FF2B5EF4-FFF2-40B4-BE49-F238E27FC236}">
                <a16:creationId xmlns:a16="http://schemas.microsoft.com/office/drawing/2014/main" id="{610A3743-46BB-4F37-BBD4-BF709C96CE8D}"/>
              </a:ext>
            </a:extLst>
          </p:cNvPr>
          <p:cNvSpPr>
            <a:spLocks noGrp="1"/>
          </p:cNvSpPr>
          <p:nvPr>
            <p:ph idx="1"/>
          </p:nvPr>
        </p:nvSpPr>
        <p:spPr/>
        <p:txBody>
          <a:bodyPr/>
          <a:lstStyle/>
          <a:p>
            <a:pPr lvl="1">
              <a:spcBef>
                <a:spcPts val="0"/>
              </a:spcBef>
              <a:spcAft>
                <a:spcPts val="0"/>
              </a:spcAft>
            </a:pPr>
            <a:r>
              <a:rPr lang="en-GB" sz="2000" spc="-50" dirty="0">
                <a:latin typeface="+mj-lt"/>
                <a:ea typeface="+mj-ea"/>
                <a:cs typeface="+mj-cs"/>
              </a:rPr>
              <a:t>Temperature</a:t>
            </a:r>
          </a:p>
          <a:p>
            <a:pPr lvl="1">
              <a:spcBef>
                <a:spcPts val="0"/>
              </a:spcBef>
              <a:spcAft>
                <a:spcPts val="0"/>
              </a:spcAft>
            </a:pPr>
            <a:r>
              <a:rPr lang="en-GB" sz="2000" spc="-50" dirty="0">
                <a:latin typeface="+mj-lt"/>
                <a:ea typeface="+mj-ea"/>
                <a:cs typeface="+mj-cs"/>
              </a:rPr>
              <a:t>Moisture - (Dew, Fog, Rain, Frost or Snow)</a:t>
            </a:r>
          </a:p>
          <a:p>
            <a:pPr lvl="1">
              <a:spcBef>
                <a:spcPts val="0"/>
              </a:spcBef>
              <a:spcAft>
                <a:spcPts val="0"/>
              </a:spcAft>
            </a:pPr>
            <a:r>
              <a:rPr lang="en-GB" sz="2000" spc="-50" dirty="0">
                <a:latin typeface="+mj-lt"/>
                <a:ea typeface="+mj-ea"/>
                <a:cs typeface="+mj-cs"/>
              </a:rPr>
              <a:t>Cloud formation</a:t>
            </a:r>
          </a:p>
          <a:p>
            <a:pPr lvl="1">
              <a:spcBef>
                <a:spcPts val="0"/>
              </a:spcBef>
              <a:spcAft>
                <a:spcPts val="0"/>
              </a:spcAft>
            </a:pPr>
            <a:r>
              <a:rPr lang="en-GB" sz="2000" spc="-50" dirty="0">
                <a:latin typeface="+mj-lt"/>
                <a:ea typeface="+mj-ea"/>
                <a:cs typeface="+mj-cs"/>
              </a:rPr>
              <a:t>Wind direction</a:t>
            </a:r>
          </a:p>
          <a:p>
            <a:endParaRPr lang="en-GB" dirty="0"/>
          </a:p>
        </p:txBody>
      </p:sp>
    </p:spTree>
    <p:extLst>
      <p:ext uri="{BB962C8B-B14F-4D97-AF65-F5344CB8AC3E}">
        <p14:creationId xmlns:p14="http://schemas.microsoft.com/office/powerpoint/2010/main" val="3078707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D8B6-AB95-46A3-B8E2-5C08126CDE58}"/>
              </a:ext>
            </a:extLst>
          </p:cNvPr>
          <p:cNvSpPr>
            <a:spLocks noGrp="1"/>
          </p:cNvSpPr>
          <p:nvPr>
            <p:ph type="title"/>
          </p:nvPr>
        </p:nvSpPr>
        <p:spPr/>
        <p:txBody>
          <a:bodyPr>
            <a:normAutofit/>
          </a:bodyPr>
          <a:lstStyle/>
          <a:p>
            <a:r>
              <a:rPr lang="en-GB" sz="4400" dirty="0"/>
              <a:t>Weather Chart Template</a:t>
            </a:r>
          </a:p>
        </p:txBody>
      </p:sp>
      <p:graphicFrame>
        <p:nvGraphicFramePr>
          <p:cNvPr id="4" name="Table 4">
            <a:extLst>
              <a:ext uri="{FF2B5EF4-FFF2-40B4-BE49-F238E27FC236}">
                <a16:creationId xmlns:a16="http://schemas.microsoft.com/office/drawing/2014/main" id="{7803F897-5103-494D-AE74-A075630B676F}"/>
              </a:ext>
            </a:extLst>
          </p:cNvPr>
          <p:cNvGraphicFramePr>
            <a:graphicFrameLocks noGrp="1"/>
          </p:cNvGraphicFramePr>
          <p:nvPr>
            <p:ph idx="1"/>
            <p:extLst>
              <p:ext uri="{D42A27DB-BD31-4B8C-83A1-F6EECF244321}">
                <p14:modId xmlns:p14="http://schemas.microsoft.com/office/powerpoint/2010/main" val="4030730604"/>
              </p:ext>
            </p:extLst>
          </p:nvPr>
        </p:nvGraphicFramePr>
        <p:xfrm>
          <a:off x="1276349" y="2190750"/>
          <a:ext cx="9648824" cy="4133774"/>
        </p:xfrm>
        <a:graphic>
          <a:graphicData uri="http://schemas.openxmlformats.org/drawingml/2006/table">
            <a:tbl>
              <a:tblPr firstRow="1" bandRow="1">
                <a:tableStyleId>{5C22544A-7EE6-4342-B048-85BDC9FD1C3A}</a:tableStyleId>
              </a:tblPr>
              <a:tblGrid>
                <a:gridCol w="1609726">
                  <a:extLst>
                    <a:ext uri="{9D8B030D-6E8A-4147-A177-3AD203B41FA5}">
                      <a16:colId xmlns:a16="http://schemas.microsoft.com/office/drawing/2014/main" val="3959559089"/>
                    </a:ext>
                  </a:extLst>
                </a:gridCol>
                <a:gridCol w="1939024">
                  <a:extLst>
                    <a:ext uri="{9D8B030D-6E8A-4147-A177-3AD203B41FA5}">
                      <a16:colId xmlns:a16="http://schemas.microsoft.com/office/drawing/2014/main" val="2881218340"/>
                    </a:ext>
                  </a:extLst>
                </a:gridCol>
                <a:gridCol w="2033358">
                  <a:extLst>
                    <a:ext uri="{9D8B030D-6E8A-4147-A177-3AD203B41FA5}">
                      <a16:colId xmlns:a16="http://schemas.microsoft.com/office/drawing/2014/main" val="2362781077"/>
                    </a:ext>
                  </a:extLst>
                </a:gridCol>
                <a:gridCol w="2033358">
                  <a:extLst>
                    <a:ext uri="{9D8B030D-6E8A-4147-A177-3AD203B41FA5}">
                      <a16:colId xmlns:a16="http://schemas.microsoft.com/office/drawing/2014/main" val="2460033463"/>
                    </a:ext>
                  </a:extLst>
                </a:gridCol>
                <a:gridCol w="2033358">
                  <a:extLst>
                    <a:ext uri="{9D8B030D-6E8A-4147-A177-3AD203B41FA5}">
                      <a16:colId xmlns:a16="http://schemas.microsoft.com/office/drawing/2014/main" val="2480885982"/>
                    </a:ext>
                  </a:extLst>
                </a:gridCol>
              </a:tblGrid>
              <a:tr h="780506">
                <a:tc>
                  <a:txBody>
                    <a:bodyPr/>
                    <a:lstStyle/>
                    <a:p>
                      <a:r>
                        <a:rPr lang="en-GB" dirty="0">
                          <a:latin typeface="+mj-lt"/>
                        </a:rPr>
                        <a:t>Day/Hour</a:t>
                      </a:r>
                    </a:p>
                  </a:txBody>
                  <a:tcPr/>
                </a:tc>
                <a:tc>
                  <a:txBody>
                    <a:bodyPr/>
                    <a:lstStyle/>
                    <a:p>
                      <a:r>
                        <a:rPr lang="en-GB" dirty="0">
                          <a:latin typeface="+mj-lt"/>
                        </a:rPr>
                        <a:t>Temperature</a:t>
                      </a:r>
                    </a:p>
                  </a:txBody>
                  <a:tcPr/>
                </a:tc>
                <a:tc>
                  <a:txBody>
                    <a:bodyPr/>
                    <a:lstStyle/>
                    <a:p>
                      <a:r>
                        <a:rPr lang="en-GB" dirty="0">
                          <a:latin typeface="+mj-lt"/>
                        </a:rPr>
                        <a:t>Moisture</a:t>
                      </a:r>
                    </a:p>
                  </a:txBody>
                  <a:tcPr/>
                </a:tc>
                <a:tc>
                  <a:txBody>
                    <a:bodyPr/>
                    <a:lstStyle/>
                    <a:p>
                      <a:r>
                        <a:rPr lang="en-GB" dirty="0">
                          <a:latin typeface="+mj-lt"/>
                        </a:rPr>
                        <a:t>Cloud Formation</a:t>
                      </a:r>
                    </a:p>
                  </a:txBody>
                  <a:tcPr/>
                </a:tc>
                <a:tc>
                  <a:txBody>
                    <a:bodyPr/>
                    <a:lstStyle/>
                    <a:p>
                      <a:r>
                        <a:rPr lang="en-GB" dirty="0">
                          <a:latin typeface="+mj-lt"/>
                        </a:rPr>
                        <a:t>Wind Direction</a:t>
                      </a:r>
                    </a:p>
                  </a:txBody>
                  <a:tcPr/>
                </a:tc>
                <a:extLst>
                  <a:ext uri="{0D108BD9-81ED-4DB2-BD59-A6C34878D82A}">
                    <a16:rowId xmlns:a16="http://schemas.microsoft.com/office/drawing/2014/main" val="1138127863"/>
                  </a:ext>
                </a:extLst>
              </a:tr>
              <a:tr h="452198">
                <a:tc>
                  <a:txBody>
                    <a:bodyPr/>
                    <a:lstStyle/>
                    <a:p>
                      <a:endParaRPr lang="en-GB">
                        <a:latin typeface="+mj-lt"/>
                      </a:endParaRPr>
                    </a:p>
                  </a:txBody>
                  <a:tcPr/>
                </a:tc>
                <a:tc>
                  <a:txBody>
                    <a:bodyPr/>
                    <a:lstStyle/>
                    <a:p>
                      <a:endParaRPr lang="en-GB" dirty="0">
                        <a:latin typeface="+mj-lt"/>
                      </a:endParaRPr>
                    </a:p>
                  </a:txBody>
                  <a:tcPr/>
                </a:tc>
                <a:tc>
                  <a:txBody>
                    <a:bodyPr/>
                    <a:lstStyle/>
                    <a:p>
                      <a:endParaRPr lang="en-GB">
                        <a:latin typeface="+mj-lt"/>
                      </a:endParaRPr>
                    </a:p>
                  </a:txBody>
                  <a:tcPr/>
                </a:tc>
                <a:tc>
                  <a:txBody>
                    <a:bodyPr/>
                    <a:lstStyle/>
                    <a:p>
                      <a:endParaRPr lang="en-GB">
                        <a:latin typeface="+mj-lt"/>
                      </a:endParaRPr>
                    </a:p>
                  </a:txBody>
                  <a:tcPr/>
                </a:tc>
                <a:tc>
                  <a:txBody>
                    <a:bodyPr/>
                    <a:lstStyle/>
                    <a:p>
                      <a:endParaRPr lang="en-GB">
                        <a:latin typeface="+mj-lt"/>
                      </a:endParaRPr>
                    </a:p>
                  </a:txBody>
                  <a:tcPr/>
                </a:tc>
                <a:extLst>
                  <a:ext uri="{0D108BD9-81ED-4DB2-BD59-A6C34878D82A}">
                    <a16:rowId xmlns:a16="http://schemas.microsoft.com/office/drawing/2014/main" val="1759379614"/>
                  </a:ext>
                </a:extLst>
              </a:tr>
              <a:tr h="452198">
                <a:tc>
                  <a:txBody>
                    <a:bodyPr/>
                    <a:lstStyle/>
                    <a:p>
                      <a:endParaRPr lang="en-GB">
                        <a:latin typeface="+mj-lt"/>
                      </a:endParaRPr>
                    </a:p>
                  </a:txBody>
                  <a:tcPr/>
                </a:tc>
                <a:tc>
                  <a:txBody>
                    <a:bodyPr/>
                    <a:lstStyle/>
                    <a:p>
                      <a:endParaRPr lang="en-GB">
                        <a:latin typeface="+mj-lt"/>
                      </a:endParaRPr>
                    </a:p>
                  </a:txBody>
                  <a:tcPr/>
                </a:tc>
                <a:tc>
                  <a:txBody>
                    <a:bodyPr/>
                    <a:lstStyle/>
                    <a:p>
                      <a:endParaRPr lang="en-GB">
                        <a:latin typeface="+mj-lt"/>
                      </a:endParaRPr>
                    </a:p>
                  </a:txBody>
                  <a:tcPr/>
                </a:tc>
                <a:tc>
                  <a:txBody>
                    <a:bodyPr/>
                    <a:lstStyle/>
                    <a:p>
                      <a:endParaRPr lang="en-GB">
                        <a:latin typeface="+mj-lt"/>
                      </a:endParaRPr>
                    </a:p>
                  </a:txBody>
                  <a:tcPr/>
                </a:tc>
                <a:tc>
                  <a:txBody>
                    <a:bodyPr/>
                    <a:lstStyle/>
                    <a:p>
                      <a:endParaRPr lang="en-GB">
                        <a:latin typeface="+mj-lt"/>
                      </a:endParaRPr>
                    </a:p>
                  </a:txBody>
                  <a:tcPr/>
                </a:tc>
                <a:extLst>
                  <a:ext uri="{0D108BD9-81ED-4DB2-BD59-A6C34878D82A}">
                    <a16:rowId xmlns:a16="http://schemas.microsoft.com/office/drawing/2014/main" val="399179122"/>
                  </a:ext>
                </a:extLst>
              </a:tr>
              <a:tr h="452198">
                <a:tc>
                  <a:txBody>
                    <a:bodyPr/>
                    <a:lstStyle/>
                    <a:p>
                      <a:endParaRPr lang="en-GB">
                        <a:latin typeface="+mj-lt"/>
                      </a:endParaRPr>
                    </a:p>
                  </a:txBody>
                  <a:tcPr/>
                </a:tc>
                <a:tc>
                  <a:txBody>
                    <a:bodyPr/>
                    <a:lstStyle/>
                    <a:p>
                      <a:endParaRPr lang="en-GB" dirty="0">
                        <a:latin typeface="+mj-lt"/>
                      </a:endParaRPr>
                    </a:p>
                  </a:txBody>
                  <a:tcPr/>
                </a:tc>
                <a:tc>
                  <a:txBody>
                    <a:bodyPr/>
                    <a:lstStyle/>
                    <a:p>
                      <a:endParaRPr lang="en-GB">
                        <a:latin typeface="+mj-lt"/>
                      </a:endParaRPr>
                    </a:p>
                  </a:txBody>
                  <a:tcPr/>
                </a:tc>
                <a:tc>
                  <a:txBody>
                    <a:bodyPr/>
                    <a:lstStyle/>
                    <a:p>
                      <a:endParaRPr lang="en-GB">
                        <a:latin typeface="+mj-lt"/>
                      </a:endParaRPr>
                    </a:p>
                  </a:txBody>
                  <a:tcPr/>
                </a:tc>
                <a:tc>
                  <a:txBody>
                    <a:bodyPr/>
                    <a:lstStyle/>
                    <a:p>
                      <a:endParaRPr lang="en-GB">
                        <a:latin typeface="+mj-lt"/>
                      </a:endParaRPr>
                    </a:p>
                  </a:txBody>
                  <a:tcPr/>
                </a:tc>
                <a:extLst>
                  <a:ext uri="{0D108BD9-81ED-4DB2-BD59-A6C34878D82A}">
                    <a16:rowId xmlns:a16="http://schemas.microsoft.com/office/drawing/2014/main" val="961758175"/>
                  </a:ext>
                </a:extLst>
              </a:tr>
              <a:tr h="452198">
                <a:tc>
                  <a:txBody>
                    <a:bodyPr/>
                    <a:lstStyle/>
                    <a:p>
                      <a:endParaRPr lang="en-GB">
                        <a:latin typeface="+mj-lt"/>
                      </a:endParaRPr>
                    </a:p>
                  </a:txBody>
                  <a:tcPr/>
                </a:tc>
                <a:tc>
                  <a:txBody>
                    <a:bodyPr/>
                    <a:lstStyle/>
                    <a:p>
                      <a:endParaRPr lang="en-GB">
                        <a:latin typeface="+mj-lt"/>
                      </a:endParaRPr>
                    </a:p>
                  </a:txBody>
                  <a:tcPr/>
                </a:tc>
                <a:tc>
                  <a:txBody>
                    <a:bodyPr/>
                    <a:lstStyle/>
                    <a:p>
                      <a:endParaRPr lang="en-GB">
                        <a:latin typeface="+mj-lt"/>
                      </a:endParaRPr>
                    </a:p>
                  </a:txBody>
                  <a:tcPr/>
                </a:tc>
                <a:tc>
                  <a:txBody>
                    <a:bodyPr/>
                    <a:lstStyle/>
                    <a:p>
                      <a:endParaRPr lang="en-GB">
                        <a:latin typeface="+mj-lt"/>
                      </a:endParaRPr>
                    </a:p>
                  </a:txBody>
                  <a:tcPr/>
                </a:tc>
                <a:tc>
                  <a:txBody>
                    <a:bodyPr/>
                    <a:lstStyle/>
                    <a:p>
                      <a:endParaRPr lang="en-GB">
                        <a:latin typeface="+mj-lt"/>
                      </a:endParaRPr>
                    </a:p>
                  </a:txBody>
                  <a:tcPr/>
                </a:tc>
                <a:extLst>
                  <a:ext uri="{0D108BD9-81ED-4DB2-BD59-A6C34878D82A}">
                    <a16:rowId xmlns:a16="http://schemas.microsoft.com/office/drawing/2014/main" val="2968607385"/>
                  </a:ext>
                </a:extLst>
              </a:tr>
              <a:tr h="452198">
                <a:tc>
                  <a:txBody>
                    <a:bodyPr/>
                    <a:lstStyle/>
                    <a:p>
                      <a:endParaRPr lang="en-GB">
                        <a:latin typeface="+mj-lt"/>
                      </a:endParaRPr>
                    </a:p>
                  </a:txBody>
                  <a:tcPr/>
                </a:tc>
                <a:tc>
                  <a:txBody>
                    <a:bodyPr/>
                    <a:lstStyle/>
                    <a:p>
                      <a:endParaRPr lang="en-GB">
                        <a:latin typeface="+mj-lt"/>
                      </a:endParaRPr>
                    </a:p>
                  </a:txBody>
                  <a:tcPr/>
                </a:tc>
                <a:tc>
                  <a:txBody>
                    <a:bodyPr/>
                    <a:lstStyle/>
                    <a:p>
                      <a:endParaRPr lang="en-GB">
                        <a:latin typeface="+mj-lt"/>
                      </a:endParaRPr>
                    </a:p>
                  </a:txBody>
                  <a:tcPr/>
                </a:tc>
                <a:tc>
                  <a:txBody>
                    <a:bodyPr/>
                    <a:lstStyle/>
                    <a:p>
                      <a:endParaRPr lang="en-GB">
                        <a:latin typeface="+mj-lt"/>
                      </a:endParaRPr>
                    </a:p>
                  </a:txBody>
                  <a:tcPr/>
                </a:tc>
                <a:tc>
                  <a:txBody>
                    <a:bodyPr/>
                    <a:lstStyle/>
                    <a:p>
                      <a:endParaRPr lang="en-GB" dirty="0">
                        <a:latin typeface="+mj-lt"/>
                      </a:endParaRPr>
                    </a:p>
                    <a:p>
                      <a:endParaRPr lang="en-GB" dirty="0">
                        <a:latin typeface="+mj-lt"/>
                      </a:endParaRPr>
                    </a:p>
                  </a:txBody>
                  <a:tcPr/>
                </a:tc>
                <a:extLst>
                  <a:ext uri="{0D108BD9-81ED-4DB2-BD59-A6C34878D82A}">
                    <a16:rowId xmlns:a16="http://schemas.microsoft.com/office/drawing/2014/main" val="3658960000"/>
                  </a:ext>
                </a:extLst>
              </a:tr>
              <a:tr h="452198">
                <a:tc>
                  <a:txBody>
                    <a:bodyPr/>
                    <a:lstStyle/>
                    <a:p>
                      <a:endParaRPr lang="en-GB">
                        <a:latin typeface="+mj-lt"/>
                      </a:endParaRPr>
                    </a:p>
                  </a:txBody>
                  <a:tcPr/>
                </a:tc>
                <a:tc>
                  <a:txBody>
                    <a:bodyPr/>
                    <a:lstStyle/>
                    <a:p>
                      <a:endParaRPr lang="en-GB">
                        <a:latin typeface="+mj-lt"/>
                      </a:endParaRPr>
                    </a:p>
                  </a:txBody>
                  <a:tcPr/>
                </a:tc>
                <a:tc>
                  <a:txBody>
                    <a:bodyPr/>
                    <a:lstStyle/>
                    <a:p>
                      <a:endParaRPr lang="en-GB">
                        <a:latin typeface="+mj-lt"/>
                      </a:endParaRPr>
                    </a:p>
                  </a:txBody>
                  <a:tcPr/>
                </a:tc>
                <a:tc>
                  <a:txBody>
                    <a:bodyPr/>
                    <a:lstStyle/>
                    <a:p>
                      <a:endParaRPr lang="en-GB">
                        <a:latin typeface="+mj-lt"/>
                      </a:endParaRPr>
                    </a:p>
                  </a:txBody>
                  <a:tcPr/>
                </a:tc>
                <a:tc>
                  <a:txBody>
                    <a:bodyPr/>
                    <a:lstStyle/>
                    <a:p>
                      <a:endParaRPr lang="en-GB">
                        <a:latin typeface="+mj-lt"/>
                      </a:endParaRPr>
                    </a:p>
                  </a:txBody>
                  <a:tcPr/>
                </a:tc>
                <a:extLst>
                  <a:ext uri="{0D108BD9-81ED-4DB2-BD59-A6C34878D82A}">
                    <a16:rowId xmlns:a16="http://schemas.microsoft.com/office/drawing/2014/main" val="4036524576"/>
                  </a:ext>
                </a:extLst>
              </a:tr>
              <a:tr h="452198">
                <a:tc>
                  <a:txBody>
                    <a:bodyPr/>
                    <a:lstStyle/>
                    <a:p>
                      <a:endParaRPr lang="en-GB" dirty="0">
                        <a:latin typeface="+mj-lt"/>
                      </a:endParaRPr>
                    </a:p>
                  </a:txBody>
                  <a:tcPr/>
                </a:tc>
                <a:tc>
                  <a:txBody>
                    <a:bodyPr/>
                    <a:lstStyle/>
                    <a:p>
                      <a:endParaRPr lang="en-GB" dirty="0">
                        <a:latin typeface="+mj-lt"/>
                      </a:endParaRPr>
                    </a:p>
                  </a:txBody>
                  <a:tcPr/>
                </a:tc>
                <a:tc>
                  <a:txBody>
                    <a:bodyPr/>
                    <a:lstStyle/>
                    <a:p>
                      <a:endParaRPr lang="en-GB" dirty="0">
                        <a:latin typeface="+mj-lt"/>
                      </a:endParaRPr>
                    </a:p>
                  </a:txBody>
                  <a:tcPr/>
                </a:tc>
                <a:tc>
                  <a:txBody>
                    <a:bodyPr/>
                    <a:lstStyle/>
                    <a:p>
                      <a:endParaRPr lang="en-GB" dirty="0">
                        <a:latin typeface="+mj-lt"/>
                      </a:endParaRPr>
                    </a:p>
                  </a:txBody>
                  <a:tcPr/>
                </a:tc>
                <a:tc>
                  <a:txBody>
                    <a:bodyPr/>
                    <a:lstStyle/>
                    <a:p>
                      <a:endParaRPr lang="en-GB" dirty="0">
                        <a:latin typeface="+mj-lt"/>
                      </a:endParaRPr>
                    </a:p>
                  </a:txBody>
                  <a:tcPr/>
                </a:tc>
                <a:extLst>
                  <a:ext uri="{0D108BD9-81ED-4DB2-BD59-A6C34878D82A}">
                    <a16:rowId xmlns:a16="http://schemas.microsoft.com/office/drawing/2014/main" val="2981307383"/>
                  </a:ext>
                </a:extLst>
              </a:tr>
            </a:tbl>
          </a:graphicData>
        </a:graphic>
      </p:graphicFrame>
    </p:spTree>
    <p:extLst>
      <p:ext uri="{BB962C8B-B14F-4D97-AF65-F5344CB8AC3E}">
        <p14:creationId xmlns:p14="http://schemas.microsoft.com/office/powerpoint/2010/main" val="1838088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D099-B98E-4290-AD6A-8D7680E96A89}"/>
              </a:ext>
            </a:extLst>
          </p:cNvPr>
          <p:cNvSpPr>
            <a:spLocks noGrp="1"/>
          </p:cNvSpPr>
          <p:nvPr>
            <p:ph type="title"/>
          </p:nvPr>
        </p:nvSpPr>
        <p:spPr>
          <a:xfrm>
            <a:off x="643466" y="786383"/>
            <a:ext cx="3517567" cy="2093975"/>
          </a:xfrm>
        </p:spPr>
        <p:txBody>
          <a:bodyPr anchor="b">
            <a:normAutofit/>
          </a:bodyPr>
          <a:lstStyle/>
          <a:p>
            <a:r>
              <a:rPr lang="en-GB" dirty="0"/>
              <a:t>Summary</a:t>
            </a:r>
          </a:p>
        </p:txBody>
      </p:sp>
      <p:sp>
        <p:nvSpPr>
          <p:cNvPr id="3" name="Content Placeholder 2">
            <a:extLst>
              <a:ext uri="{FF2B5EF4-FFF2-40B4-BE49-F238E27FC236}">
                <a16:creationId xmlns:a16="http://schemas.microsoft.com/office/drawing/2014/main" id="{F98E937C-EB32-431A-8E64-77087D74E2AE}"/>
              </a:ext>
            </a:extLst>
          </p:cNvPr>
          <p:cNvSpPr>
            <a:spLocks noGrp="1"/>
          </p:cNvSpPr>
          <p:nvPr>
            <p:ph idx="1"/>
          </p:nvPr>
        </p:nvSpPr>
        <p:spPr>
          <a:xfrm>
            <a:off x="4895850" y="276225"/>
            <a:ext cx="6491478" cy="6305550"/>
          </a:xfrm>
        </p:spPr>
        <p:txBody>
          <a:bodyPr>
            <a:normAutofit/>
          </a:bodyPr>
          <a:lstStyle/>
          <a:p>
            <a:r>
              <a:rPr lang="en-GB" sz="3200" dirty="0">
                <a:solidFill>
                  <a:schemeClr val="tx1"/>
                </a:solidFill>
                <a:latin typeface="+mj-lt"/>
              </a:rPr>
              <a:t>What we’ve covered:</a:t>
            </a:r>
          </a:p>
          <a:p>
            <a:pPr marL="514350" indent="-514350">
              <a:buFont typeface="+mj-lt"/>
              <a:buAutoNum type="romanUcPeriod"/>
            </a:pPr>
            <a:r>
              <a:rPr lang="en-GB" sz="2000" dirty="0">
                <a:solidFill>
                  <a:schemeClr val="tx1"/>
                </a:solidFill>
                <a:latin typeface="+mj-lt"/>
              </a:rPr>
              <a:t>The different weather forms and types of clouds.</a:t>
            </a:r>
          </a:p>
          <a:p>
            <a:pPr marL="514350" indent="-514350">
              <a:buFont typeface="+mj-lt"/>
              <a:buAutoNum type="romanUcPeriod"/>
            </a:pPr>
            <a:r>
              <a:rPr lang="en-GB" sz="2000" dirty="0">
                <a:solidFill>
                  <a:schemeClr val="tx1"/>
                </a:solidFill>
                <a:latin typeface="+mj-lt"/>
              </a:rPr>
              <a:t>Causes of </a:t>
            </a:r>
            <a:r>
              <a:rPr lang="en-GB" sz="2000" b="1" dirty="0">
                <a:solidFill>
                  <a:schemeClr val="tx1"/>
                </a:solidFill>
                <a:latin typeface="+mj-lt"/>
              </a:rPr>
              <a:t>lightning </a:t>
            </a:r>
            <a:r>
              <a:rPr lang="en-GB" sz="2000" dirty="0">
                <a:solidFill>
                  <a:schemeClr val="tx1"/>
                </a:solidFill>
                <a:latin typeface="+mj-lt"/>
              </a:rPr>
              <a:t>and </a:t>
            </a:r>
            <a:r>
              <a:rPr lang="en-GB" sz="2000" b="1" dirty="0">
                <a:solidFill>
                  <a:schemeClr val="tx1"/>
                </a:solidFill>
                <a:latin typeface="+mj-lt"/>
              </a:rPr>
              <a:t>thunder.</a:t>
            </a:r>
          </a:p>
          <a:p>
            <a:pPr marL="514350" indent="-514350">
              <a:buFont typeface="+mj-lt"/>
              <a:buAutoNum type="romanUcPeriod"/>
            </a:pPr>
            <a:r>
              <a:rPr lang="en-GB" sz="2000" b="1" dirty="0">
                <a:solidFill>
                  <a:schemeClr val="tx1"/>
                </a:solidFill>
                <a:latin typeface="+mj-lt"/>
              </a:rPr>
              <a:t>Convection</a:t>
            </a:r>
            <a:r>
              <a:rPr lang="en-GB" sz="2000" dirty="0">
                <a:solidFill>
                  <a:schemeClr val="tx1"/>
                </a:solidFill>
                <a:latin typeface="+mj-lt"/>
              </a:rPr>
              <a:t> and its relation to winds.</a:t>
            </a:r>
            <a:endParaRPr lang="en-US" sz="2000" dirty="0">
              <a:solidFill>
                <a:schemeClr val="tx1"/>
              </a:solidFill>
              <a:latin typeface="+mj-lt"/>
            </a:endParaRPr>
          </a:p>
          <a:p>
            <a:pPr marL="514350" indent="-514350">
              <a:buFont typeface="+mj-lt"/>
              <a:buAutoNum type="romanUcPeriod"/>
            </a:pPr>
            <a:r>
              <a:rPr lang="en-GB" sz="2000" dirty="0">
                <a:solidFill>
                  <a:schemeClr val="tx1"/>
                </a:solidFill>
                <a:latin typeface="+mj-lt"/>
              </a:rPr>
              <a:t>The use of weather radar, satellites, and computers in weather forecasting.</a:t>
            </a:r>
          </a:p>
          <a:p>
            <a:pPr marL="514350" indent="-514350">
              <a:buFont typeface="+mj-lt"/>
              <a:buAutoNum type="romanUcPeriod"/>
            </a:pPr>
            <a:r>
              <a:rPr lang="en-GB" sz="2000" dirty="0">
                <a:solidFill>
                  <a:schemeClr val="tx1"/>
                </a:solidFill>
                <a:latin typeface="+mj-lt"/>
              </a:rPr>
              <a:t>How </a:t>
            </a:r>
            <a:r>
              <a:rPr lang="en-GB" sz="2000" b="1" dirty="0">
                <a:solidFill>
                  <a:schemeClr val="tx1"/>
                </a:solidFill>
                <a:latin typeface="+mj-lt"/>
              </a:rPr>
              <a:t>Jet Stream </a:t>
            </a:r>
            <a:r>
              <a:rPr lang="en-GB" sz="2000" dirty="0">
                <a:solidFill>
                  <a:schemeClr val="tx1"/>
                </a:solidFill>
                <a:latin typeface="+mj-lt"/>
              </a:rPr>
              <a:t>and </a:t>
            </a:r>
            <a:r>
              <a:rPr lang="en-GB" sz="2000" b="1" dirty="0">
                <a:solidFill>
                  <a:schemeClr val="tx1"/>
                </a:solidFill>
                <a:latin typeface="+mj-lt"/>
              </a:rPr>
              <a:t>Volcano eruption </a:t>
            </a:r>
            <a:r>
              <a:rPr lang="en-GB" sz="2000" dirty="0">
                <a:solidFill>
                  <a:schemeClr val="tx1"/>
                </a:solidFill>
                <a:latin typeface="+mj-lt"/>
              </a:rPr>
              <a:t>affect our weather.</a:t>
            </a:r>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197625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F2CB-3CAF-49D2-999A-269E37AF3466}"/>
              </a:ext>
            </a:extLst>
          </p:cNvPr>
          <p:cNvSpPr>
            <a:spLocks noGrp="1"/>
          </p:cNvSpPr>
          <p:nvPr>
            <p:ph type="title"/>
          </p:nvPr>
        </p:nvSpPr>
        <p:spPr>
          <a:xfrm>
            <a:off x="643466" y="786383"/>
            <a:ext cx="3517567" cy="2093975"/>
          </a:xfrm>
        </p:spPr>
        <p:txBody>
          <a:bodyPr anchor="b">
            <a:normAutofit/>
          </a:bodyPr>
          <a:lstStyle/>
          <a:p>
            <a:r>
              <a:rPr lang="en-GB" dirty="0"/>
              <a:t>Questions?</a:t>
            </a:r>
          </a:p>
        </p:txBody>
      </p:sp>
      <p:pic>
        <p:nvPicPr>
          <p:cNvPr id="4" name="Content Placeholder 3">
            <a:extLst>
              <a:ext uri="{FF2B5EF4-FFF2-40B4-BE49-F238E27FC236}">
                <a16:creationId xmlns:a16="http://schemas.microsoft.com/office/drawing/2014/main" id="{F154719C-7916-44F4-9682-86C9AFA0A51D}"/>
              </a:ext>
            </a:extLst>
          </p:cNvPr>
          <p:cNvPicPr>
            <a:picLocks noGrp="1" noChangeAspect="1"/>
          </p:cNvPicPr>
          <p:nvPr>
            <p:ph idx="1"/>
          </p:nvPr>
        </p:nvPicPr>
        <p:blipFill>
          <a:blip r:embed="rId2"/>
          <a:stretch>
            <a:fillRect/>
          </a:stretch>
        </p:blipFill>
        <p:spPr>
          <a:xfrm>
            <a:off x="5789785" y="812799"/>
            <a:ext cx="5266742" cy="5294757"/>
          </a:xfrm>
          <a:prstGeom prst="rect">
            <a:avLst/>
          </a:prstGeom>
          <a:noFill/>
        </p:spPr>
      </p:pic>
    </p:spTree>
    <p:extLst>
      <p:ext uri="{BB962C8B-B14F-4D97-AF65-F5344CB8AC3E}">
        <p14:creationId xmlns:p14="http://schemas.microsoft.com/office/powerpoint/2010/main" val="155040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AE082-A092-45FE-908D-DDBF51741E91}"/>
              </a:ext>
            </a:extLst>
          </p:cNvPr>
          <p:cNvSpPr>
            <a:spLocks noGrp="1"/>
          </p:cNvSpPr>
          <p:nvPr>
            <p:ph type="title"/>
          </p:nvPr>
        </p:nvSpPr>
        <p:spPr>
          <a:xfrm>
            <a:off x="643466" y="786383"/>
            <a:ext cx="3517567" cy="2093975"/>
          </a:xfrm>
        </p:spPr>
        <p:txBody>
          <a:bodyPr anchor="b">
            <a:normAutofit/>
          </a:bodyPr>
          <a:lstStyle/>
          <a:p>
            <a:r>
              <a:rPr lang="en-GB" dirty="0"/>
              <a:t>Objectives</a:t>
            </a:r>
          </a:p>
        </p:txBody>
      </p:sp>
      <p:graphicFrame>
        <p:nvGraphicFramePr>
          <p:cNvPr id="5" name="Content Placeholder 2">
            <a:extLst>
              <a:ext uri="{FF2B5EF4-FFF2-40B4-BE49-F238E27FC236}">
                <a16:creationId xmlns:a16="http://schemas.microsoft.com/office/drawing/2014/main" id="{CB0AB033-3CC3-42EB-A74F-3BA5002CB449}"/>
              </a:ext>
            </a:extLst>
          </p:cNvPr>
          <p:cNvGraphicFramePr>
            <a:graphicFrameLocks noGrp="1"/>
          </p:cNvGraphicFramePr>
          <p:nvPr>
            <p:ph idx="1"/>
            <p:extLst>
              <p:ext uri="{D42A27DB-BD31-4B8C-83A1-F6EECF244321}">
                <p14:modId xmlns:p14="http://schemas.microsoft.com/office/powerpoint/2010/main" val="1353398544"/>
              </p:ext>
            </p:extLst>
          </p:nvPr>
        </p:nvGraphicFramePr>
        <p:xfrm>
          <a:off x="4867275" y="247651"/>
          <a:ext cx="6520053" cy="6276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4771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B802-3713-41F7-8228-F05AEE6CD2EC}"/>
              </a:ext>
            </a:extLst>
          </p:cNvPr>
          <p:cNvSpPr>
            <a:spLocks noGrp="1"/>
          </p:cNvSpPr>
          <p:nvPr>
            <p:ph type="title"/>
          </p:nvPr>
        </p:nvSpPr>
        <p:spPr>
          <a:xfrm>
            <a:off x="1097280" y="286603"/>
            <a:ext cx="10599420" cy="1450757"/>
          </a:xfrm>
        </p:spPr>
        <p:txBody>
          <a:bodyPr>
            <a:noAutofit/>
          </a:bodyPr>
          <a:lstStyle/>
          <a:p>
            <a:r>
              <a:rPr lang="en-GB" sz="3600" dirty="0"/>
              <a:t>Finally, a summary of what you need to complete in order to be awarded the Pathfinder Weather Honour badge.</a:t>
            </a:r>
          </a:p>
        </p:txBody>
      </p:sp>
      <p:sp>
        <p:nvSpPr>
          <p:cNvPr id="3" name="Content Placeholder 2">
            <a:extLst>
              <a:ext uri="{FF2B5EF4-FFF2-40B4-BE49-F238E27FC236}">
                <a16:creationId xmlns:a16="http://schemas.microsoft.com/office/drawing/2014/main" id="{8B95025E-5A8D-4EA5-BC7E-50CE2CFCB88D}"/>
              </a:ext>
            </a:extLst>
          </p:cNvPr>
          <p:cNvSpPr>
            <a:spLocks noGrp="1"/>
          </p:cNvSpPr>
          <p:nvPr>
            <p:ph idx="1"/>
          </p:nvPr>
        </p:nvSpPr>
        <p:spPr>
          <a:xfrm>
            <a:off x="1097280" y="2108201"/>
            <a:ext cx="10058400" cy="4063999"/>
          </a:xfrm>
        </p:spPr>
        <p:txBody>
          <a:bodyPr>
            <a:normAutofit fontScale="62500" lnSpcReduction="20000"/>
          </a:bodyPr>
          <a:lstStyle/>
          <a:p>
            <a:pPr marL="457200" indent="-457200">
              <a:buFont typeface="+mj-lt"/>
              <a:buAutoNum type="arabicPeriod"/>
            </a:pPr>
            <a:r>
              <a:rPr lang="en-GB" sz="3200" spc="-50" dirty="0">
                <a:solidFill>
                  <a:schemeClr val="tx1"/>
                </a:solidFill>
                <a:latin typeface="+mj-lt"/>
                <a:ea typeface="+mj-ea"/>
                <a:cs typeface="+mj-cs"/>
              </a:rPr>
              <a:t>Explain how each of the following is formed.</a:t>
            </a:r>
          </a:p>
          <a:p>
            <a:pPr marL="457200" indent="-457200">
              <a:buFont typeface="+mj-lt"/>
              <a:buAutoNum type="arabicPeriod"/>
            </a:pPr>
            <a:r>
              <a:rPr lang="en-GB" sz="3200" spc="-50" dirty="0">
                <a:solidFill>
                  <a:schemeClr val="tx1"/>
                </a:solidFill>
                <a:latin typeface="+mj-lt"/>
                <a:ea typeface="+mj-ea"/>
                <a:cs typeface="+mj-cs"/>
              </a:rPr>
              <a:t>Identify either in the sky or from pictures the following types of clouds: cirrus, cumulus, stratus, nimbus. What kind of weather is associated with each.</a:t>
            </a:r>
          </a:p>
          <a:p>
            <a:pPr marL="457200" indent="-457200">
              <a:buFont typeface="+mj-lt"/>
              <a:buAutoNum type="arabicPeriod"/>
            </a:pPr>
            <a:r>
              <a:rPr lang="en-GB" sz="3200" spc="-50" dirty="0">
                <a:solidFill>
                  <a:schemeClr val="tx1"/>
                </a:solidFill>
                <a:latin typeface="+mj-lt"/>
                <a:ea typeface="+mj-ea"/>
                <a:cs typeface="+mj-cs"/>
              </a:rPr>
              <a:t>Explain the action of a mercury or spirit thermometer, a mercury barometer, an aneroid barometer, and a rain gauge.</a:t>
            </a:r>
          </a:p>
          <a:p>
            <a:pPr marL="457200" indent="-457200">
              <a:buFont typeface="+mj-lt"/>
              <a:buAutoNum type="arabicPeriod"/>
            </a:pPr>
            <a:r>
              <a:rPr lang="en-GB" sz="3200" spc="-50" dirty="0">
                <a:solidFill>
                  <a:schemeClr val="tx1"/>
                </a:solidFill>
                <a:latin typeface="+mj-lt"/>
                <a:ea typeface="+mj-ea"/>
                <a:cs typeface="+mj-cs"/>
              </a:rPr>
              <a:t>Why is it possible to be rainy on one side of the mountain range and dry on the other? Give an illustration for your country or region. a. Why is it cooler and more moist in the mountains than in the lowlands? b. From which direction do rain and clear weather usually come in your locality.</a:t>
            </a:r>
          </a:p>
          <a:p>
            <a:pPr marL="457200" indent="-457200">
              <a:buFont typeface="+mj-lt"/>
              <a:buAutoNum type="arabicPeriod"/>
            </a:pPr>
            <a:r>
              <a:rPr lang="en-GB" sz="3200" spc="-50" dirty="0">
                <a:solidFill>
                  <a:schemeClr val="tx1"/>
                </a:solidFill>
                <a:latin typeface="+mj-lt"/>
                <a:ea typeface="+mj-ea"/>
                <a:cs typeface="+mj-cs"/>
              </a:rPr>
              <a:t>Show with the help of a diagram how the earth's relationship to the sun produces the seasons.</a:t>
            </a:r>
          </a:p>
          <a:p>
            <a:endParaRPr lang="en-GB" b="0" i="0" dirty="0">
              <a:solidFill>
                <a:srgbClr val="000000"/>
              </a:solidFill>
              <a:effectLst/>
              <a:latin typeface="Linux Libertine"/>
            </a:endParaRPr>
          </a:p>
          <a:p>
            <a:endParaRPr lang="en-GB" b="0" i="0" dirty="0">
              <a:solidFill>
                <a:srgbClr val="000000"/>
              </a:solidFill>
              <a:effectLst/>
              <a:latin typeface="Linux Libertine"/>
            </a:endParaRPr>
          </a:p>
          <a:p>
            <a:endParaRPr lang="en-GB" b="0" i="0" dirty="0">
              <a:solidFill>
                <a:srgbClr val="000000"/>
              </a:solidFill>
              <a:effectLst/>
              <a:latin typeface="Linux Libertine"/>
            </a:endParaRPr>
          </a:p>
          <a:p>
            <a:endParaRPr lang="en-GB" dirty="0"/>
          </a:p>
        </p:txBody>
      </p:sp>
    </p:spTree>
    <p:extLst>
      <p:ext uri="{BB962C8B-B14F-4D97-AF65-F5344CB8AC3E}">
        <p14:creationId xmlns:p14="http://schemas.microsoft.com/office/powerpoint/2010/main" val="248632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B802-3713-41F7-8228-F05AEE6CD2EC}"/>
              </a:ext>
            </a:extLst>
          </p:cNvPr>
          <p:cNvSpPr>
            <a:spLocks noGrp="1"/>
          </p:cNvSpPr>
          <p:nvPr>
            <p:ph type="title"/>
          </p:nvPr>
        </p:nvSpPr>
        <p:spPr>
          <a:xfrm>
            <a:off x="1097279" y="286603"/>
            <a:ext cx="10608945" cy="1450757"/>
          </a:xfrm>
        </p:spPr>
        <p:txBody>
          <a:bodyPr>
            <a:noAutofit/>
          </a:bodyPr>
          <a:lstStyle/>
          <a:p>
            <a:br>
              <a:rPr lang="en-GB" sz="3200" dirty="0"/>
            </a:br>
            <a:br>
              <a:rPr lang="en-GB" sz="3200" dirty="0"/>
            </a:br>
            <a:r>
              <a:rPr lang="en-GB" sz="3600" dirty="0"/>
              <a:t>Finally, a summary of what you need to complete in order to be awarded the Pathfinder Weather Honour badge.</a:t>
            </a:r>
            <a:endParaRPr lang="en-GB" sz="2800" dirty="0"/>
          </a:p>
        </p:txBody>
      </p:sp>
      <p:sp>
        <p:nvSpPr>
          <p:cNvPr id="3" name="Content Placeholder 2">
            <a:extLst>
              <a:ext uri="{FF2B5EF4-FFF2-40B4-BE49-F238E27FC236}">
                <a16:creationId xmlns:a16="http://schemas.microsoft.com/office/drawing/2014/main" id="{8B95025E-5A8D-4EA5-BC7E-50CE2CFCB88D}"/>
              </a:ext>
            </a:extLst>
          </p:cNvPr>
          <p:cNvSpPr>
            <a:spLocks noGrp="1"/>
          </p:cNvSpPr>
          <p:nvPr>
            <p:ph idx="1"/>
          </p:nvPr>
        </p:nvSpPr>
        <p:spPr>
          <a:xfrm>
            <a:off x="546735" y="1914525"/>
            <a:ext cx="10608945" cy="4105275"/>
          </a:xfrm>
        </p:spPr>
        <p:txBody>
          <a:bodyPr>
            <a:normAutofit fontScale="25000" lnSpcReduction="20000"/>
          </a:bodyPr>
          <a:lstStyle/>
          <a:p>
            <a:r>
              <a:rPr lang="en-GB" sz="8000" spc="-50" dirty="0">
                <a:latin typeface="+mj-lt"/>
                <a:ea typeface="+mj-ea"/>
                <a:cs typeface="+mj-cs"/>
              </a:rPr>
              <a:t>6.	 What causes lightning and thunder? What different kinds of lightning are there?</a:t>
            </a:r>
          </a:p>
          <a:p>
            <a:r>
              <a:rPr lang="en-GB" sz="8000" spc="-50" dirty="0">
                <a:latin typeface="+mj-lt"/>
                <a:ea typeface="+mj-ea"/>
                <a:cs typeface="+mj-cs"/>
              </a:rPr>
              <a:t>7.	 Show with the help of a diagram what a convection is. What is its relation to</a:t>
            </a:r>
          </a:p>
          <a:p>
            <a:pPr marL="871400" lvl="5" indent="0">
              <a:buNone/>
            </a:pPr>
            <a:r>
              <a:rPr lang="en-GB" sz="7500" spc="-50" dirty="0">
                <a:latin typeface="+mj-lt"/>
                <a:ea typeface="+mj-ea"/>
                <a:cs typeface="+mj-cs"/>
              </a:rPr>
              <a:t>  winds?</a:t>
            </a:r>
          </a:p>
          <a:p>
            <a:r>
              <a:rPr lang="en-GB" sz="8000" spc="-50" dirty="0">
                <a:latin typeface="+mj-lt"/>
                <a:ea typeface="+mj-ea"/>
                <a:cs typeface="+mj-cs"/>
              </a:rPr>
              <a:t>8.	  Explain how radar, satellites, and computers are used in weather forecasting.</a:t>
            </a:r>
          </a:p>
          <a:p>
            <a:r>
              <a:rPr lang="en-GB" sz="8000" spc="-50" dirty="0">
                <a:latin typeface="+mj-lt"/>
                <a:ea typeface="+mj-ea"/>
                <a:cs typeface="+mj-cs"/>
              </a:rPr>
              <a:t>9. 	 Tell how the following can affect our weather</a:t>
            </a:r>
          </a:p>
          <a:p>
            <a:r>
              <a:rPr lang="en-GB" sz="8000" spc="-50" dirty="0">
                <a:latin typeface="+mj-lt"/>
                <a:ea typeface="+mj-ea"/>
                <a:cs typeface="+mj-cs"/>
              </a:rPr>
              <a:t>10.	 Make a drawing showing the water cycle in weather</a:t>
            </a:r>
          </a:p>
          <a:p>
            <a:r>
              <a:rPr lang="en-GB" sz="8000" spc="-50" dirty="0">
                <a:latin typeface="+mj-lt"/>
                <a:ea typeface="+mj-ea"/>
                <a:cs typeface="+mj-cs"/>
              </a:rPr>
              <a:t>11.	 Make a simple wind vane or rain gauge.</a:t>
            </a:r>
          </a:p>
          <a:p>
            <a:r>
              <a:rPr lang="en-GB" sz="8000" spc="-50" dirty="0">
                <a:latin typeface="+mj-lt"/>
                <a:ea typeface="+mj-ea"/>
                <a:cs typeface="+mj-cs"/>
              </a:rPr>
              <a:t>12.	 Keep a weather chart for one week and record readings at 12-hour intervals. </a:t>
            </a:r>
          </a:p>
          <a:p>
            <a:pPr lvl="5"/>
            <a:r>
              <a:rPr lang="en-GB" sz="8000" spc="-50" dirty="0">
                <a:latin typeface="+mj-lt"/>
                <a:ea typeface="+mj-ea"/>
                <a:cs typeface="+mj-cs"/>
              </a:rPr>
              <a:t>Include the following: a. Temperature b. Moisture (dew, fog, rain, frost, or snow) c. Cloud formation </a:t>
            </a:r>
          </a:p>
          <a:p>
            <a:pPr lvl="5"/>
            <a:r>
              <a:rPr lang="en-GB" sz="8000" spc="-50" dirty="0">
                <a:latin typeface="+mj-lt"/>
                <a:ea typeface="+mj-ea"/>
                <a:cs typeface="+mj-cs"/>
              </a:rPr>
              <a:t>d. Wind direction</a:t>
            </a:r>
          </a:p>
          <a:p>
            <a:endParaRPr lang="en-GB" b="0" i="0" dirty="0">
              <a:solidFill>
                <a:srgbClr val="000000"/>
              </a:solidFill>
              <a:effectLst/>
              <a:latin typeface="Linux Libertine"/>
            </a:endParaRPr>
          </a:p>
          <a:p>
            <a:endParaRPr lang="en-GB" b="0" i="0" dirty="0">
              <a:solidFill>
                <a:srgbClr val="000000"/>
              </a:solidFill>
              <a:effectLst/>
              <a:latin typeface="Linux Libertine"/>
            </a:endParaRPr>
          </a:p>
          <a:p>
            <a:endParaRPr lang="en-GB" b="0" i="0" dirty="0">
              <a:solidFill>
                <a:srgbClr val="000000"/>
              </a:solidFill>
              <a:effectLst/>
              <a:latin typeface="Linux Libertine"/>
            </a:endParaRPr>
          </a:p>
          <a:p>
            <a:endParaRPr lang="en-GB" b="0" i="0" dirty="0">
              <a:solidFill>
                <a:srgbClr val="000000"/>
              </a:solidFill>
              <a:effectLst/>
              <a:latin typeface="Linux Libertine"/>
            </a:endParaRPr>
          </a:p>
          <a:p>
            <a:endParaRPr lang="en-GB" dirty="0"/>
          </a:p>
        </p:txBody>
      </p:sp>
    </p:spTree>
    <p:extLst>
      <p:ext uri="{BB962C8B-B14F-4D97-AF65-F5344CB8AC3E}">
        <p14:creationId xmlns:p14="http://schemas.microsoft.com/office/powerpoint/2010/main" val="11307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9BE2-EA54-4A55-8890-15EE2B16229D}"/>
              </a:ext>
            </a:extLst>
          </p:cNvPr>
          <p:cNvSpPr>
            <a:spLocks noGrp="1"/>
          </p:cNvSpPr>
          <p:nvPr>
            <p:ph type="title"/>
          </p:nvPr>
        </p:nvSpPr>
        <p:spPr/>
        <p:txBody>
          <a:bodyPr/>
          <a:lstStyle/>
          <a:p>
            <a:r>
              <a:rPr lang="en-GB" dirty="0"/>
              <a:t>Types of Weather</a:t>
            </a:r>
          </a:p>
        </p:txBody>
      </p:sp>
      <p:sp>
        <p:nvSpPr>
          <p:cNvPr id="3" name="Content Placeholder 2">
            <a:extLst>
              <a:ext uri="{FF2B5EF4-FFF2-40B4-BE49-F238E27FC236}">
                <a16:creationId xmlns:a16="http://schemas.microsoft.com/office/drawing/2014/main" id="{8522AAB6-D731-4109-9E7A-C0316218C35B}"/>
              </a:ext>
            </a:extLst>
          </p:cNvPr>
          <p:cNvSpPr>
            <a:spLocks noGrp="1"/>
          </p:cNvSpPr>
          <p:nvPr>
            <p:ph idx="1"/>
          </p:nvPr>
        </p:nvSpPr>
        <p:spPr/>
        <p:txBody>
          <a:bodyPr>
            <a:normAutofit/>
          </a:bodyPr>
          <a:lstStyle/>
          <a:p>
            <a:r>
              <a:rPr lang="en-GB" sz="3200" b="1" dirty="0"/>
              <a:t>Please type your answers in the Zoom chat about the different types of Weather.</a:t>
            </a:r>
          </a:p>
        </p:txBody>
      </p:sp>
    </p:spTree>
    <p:extLst>
      <p:ext uri="{BB962C8B-B14F-4D97-AF65-F5344CB8AC3E}">
        <p14:creationId xmlns:p14="http://schemas.microsoft.com/office/powerpoint/2010/main" val="1236041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240A-F80E-44FB-BEB9-E6E81D59AA67}"/>
              </a:ext>
            </a:extLst>
          </p:cNvPr>
          <p:cNvSpPr>
            <a:spLocks noGrp="1"/>
          </p:cNvSpPr>
          <p:nvPr>
            <p:ph type="title"/>
          </p:nvPr>
        </p:nvSpPr>
        <p:spPr/>
        <p:txBody>
          <a:bodyPr>
            <a:normAutofit/>
          </a:bodyPr>
          <a:lstStyle/>
          <a:p>
            <a:r>
              <a:rPr lang="en-GB" sz="4000" b="1" u="sng" dirty="0">
                <a:solidFill>
                  <a:srgbClr val="000000"/>
                </a:solidFill>
                <a:latin typeface="Linux Libertine"/>
              </a:rPr>
              <a:t>Requirement 1</a:t>
            </a:r>
            <a:r>
              <a:rPr lang="en-GB" sz="4000" dirty="0">
                <a:solidFill>
                  <a:srgbClr val="000000"/>
                </a:solidFill>
                <a:latin typeface="Linux Libertine"/>
              </a:rPr>
              <a:t>: Explain how each of the following is formed:</a:t>
            </a:r>
            <a:endParaRPr lang="en-GB" sz="4000" dirty="0"/>
          </a:p>
        </p:txBody>
      </p:sp>
      <p:sp>
        <p:nvSpPr>
          <p:cNvPr id="3" name="Content Placeholder 2">
            <a:extLst>
              <a:ext uri="{FF2B5EF4-FFF2-40B4-BE49-F238E27FC236}">
                <a16:creationId xmlns:a16="http://schemas.microsoft.com/office/drawing/2014/main" id="{44DF23D5-3107-4408-8F5D-805A82F6A19C}"/>
              </a:ext>
            </a:extLst>
          </p:cNvPr>
          <p:cNvSpPr>
            <a:spLocks noGrp="1"/>
          </p:cNvSpPr>
          <p:nvPr>
            <p:ph idx="1"/>
          </p:nvPr>
        </p:nvSpPr>
        <p:spPr>
          <a:xfrm>
            <a:off x="857250" y="2108201"/>
            <a:ext cx="10298430" cy="4054474"/>
          </a:xfrm>
        </p:spPr>
        <p:txBody>
          <a:bodyPr>
            <a:normAutofit/>
          </a:bodyPr>
          <a:lstStyle/>
          <a:p>
            <a:pPr marL="457200" indent="-457200">
              <a:buFont typeface="+mj-lt"/>
              <a:buAutoNum type="alphaUcPeriod"/>
            </a:pPr>
            <a:r>
              <a:rPr lang="en-GB" sz="2400" b="1" dirty="0">
                <a:latin typeface="+mj-lt"/>
              </a:rPr>
              <a:t>Fog</a:t>
            </a:r>
          </a:p>
          <a:p>
            <a:pPr marL="457200" indent="-457200">
              <a:buFont typeface="+mj-lt"/>
              <a:buAutoNum type="alphaUcPeriod"/>
            </a:pPr>
            <a:r>
              <a:rPr lang="en-GB" sz="2400" b="1" dirty="0">
                <a:latin typeface="+mj-lt"/>
              </a:rPr>
              <a:t>Rain</a:t>
            </a:r>
          </a:p>
          <a:p>
            <a:pPr marL="457200" indent="-457200">
              <a:buFont typeface="+mj-lt"/>
              <a:buAutoNum type="alphaUcPeriod"/>
            </a:pPr>
            <a:r>
              <a:rPr lang="en-GB" sz="2400" b="1" dirty="0">
                <a:latin typeface="+mj-lt"/>
              </a:rPr>
              <a:t>Dew</a:t>
            </a:r>
          </a:p>
          <a:p>
            <a:pPr marL="457200" indent="-457200">
              <a:buFont typeface="+mj-lt"/>
              <a:buAutoNum type="alphaUcPeriod"/>
            </a:pPr>
            <a:r>
              <a:rPr lang="en-GB" sz="2400" b="1" dirty="0">
                <a:latin typeface="+mj-lt"/>
              </a:rPr>
              <a:t>Snow</a:t>
            </a:r>
          </a:p>
          <a:p>
            <a:pPr marL="457200" indent="-457200">
              <a:buFont typeface="+mj-lt"/>
              <a:buAutoNum type="alphaUcPeriod"/>
            </a:pPr>
            <a:r>
              <a:rPr lang="en-GB" sz="2400" b="1" dirty="0">
                <a:latin typeface="+mj-lt"/>
              </a:rPr>
              <a:t>Sleet</a:t>
            </a:r>
          </a:p>
          <a:p>
            <a:pPr marL="457200" indent="-457200">
              <a:buFont typeface="+mj-lt"/>
              <a:buAutoNum type="alphaUcPeriod"/>
            </a:pPr>
            <a:r>
              <a:rPr lang="en-GB" sz="2400" b="1" dirty="0">
                <a:latin typeface="+mj-lt"/>
              </a:rPr>
              <a:t>Hail</a:t>
            </a:r>
          </a:p>
          <a:p>
            <a:pPr marL="457200" indent="-457200">
              <a:buFont typeface="+mj-lt"/>
              <a:buAutoNum type="alphaUcPeriod"/>
            </a:pPr>
            <a:r>
              <a:rPr lang="en-GB" sz="2400" b="1" dirty="0">
                <a:latin typeface="+mj-lt"/>
              </a:rPr>
              <a:t>Frost</a:t>
            </a:r>
          </a:p>
          <a:p>
            <a:pPr marL="0" indent="0">
              <a:buNone/>
            </a:pPr>
            <a:endParaRPr lang="en-GB" dirty="0"/>
          </a:p>
          <a:p>
            <a:endParaRPr lang="en-GB" dirty="0"/>
          </a:p>
        </p:txBody>
      </p:sp>
    </p:spTree>
    <p:extLst>
      <p:ext uri="{BB962C8B-B14F-4D97-AF65-F5344CB8AC3E}">
        <p14:creationId xmlns:p14="http://schemas.microsoft.com/office/powerpoint/2010/main" val="16943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F7F8-D286-439E-88A3-2D30AF5EC159}"/>
              </a:ext>
            </a:extLst>
          </p:cNvPr>
          <p:cNvSpPr>
            <a:spLocks noGrp="1"/>
          </p:cNvSpPr>
          <p:nvPr>
            <p:ph type="title"/>
          </p:nvPr>
        </p:nvSpPr>
        <p:spPr>
          <a:xfrm>
            <a:off x="1097280" y="286603"/>
            <a:ext cx="10058400" cy="1450757"/>
          </a:xfrm>
        </p:spPr>
        <p:txBody>
          <a:bodyPr anchor="b">
            <a:normAutofit/>
          </a:bodyPr>
          <a:lstStyle/>
          <a:p>
            <a:r>
              <a:rPr lang="en-GB"/>
              <a:t>Fog</a:t>
            </a:r>
          </a:p>
        </p:txBody>
      </p:sp>
      <p:sp>
        <p:nvSpPr>
          <p:cNvPr id="4" name="Content Placeholder 3">
            <a:extLst>
              <a:ext uri="{FF2B5EF4-FFF2-40B4-BE49-F238E27FC236}">
                <a16:creationId xmlns:a16="http://schemas.microsoft.com/office/drawing/2014/main" id="{167FFA4B-D431-4999-A5C3-BBD3E361E808}"/>
              </a:ext>
            </a:extLst>
          </p:cNvPr>
          <p:cNvSpPr>
            <a:spLocks noGrp="1"/>
          </p:cNvSpPr>
          <p:nvPr>
            <p:ph sz="half" idx="1"/>
          </p:nvPr>
        </p:nvSpPr>
        <p:spPr>
          <a:xfrm>
            <a:off x="342901" y="2120900"/>
            <a:ext cx="5394116" cy="3748193"/>
          </a:xfrm>
        </p:spPr>
        <p:txBody>
          <a:bodyPr>
            <a:normAutofit/>
          </a:bodyPr>
          <a:lstStyle/>
          <a:p>
            <a:r>
              <a:rPr lang="en-GB" sz="2400" dirty="0">
                <a:solidFill>
                  <a:schemeClr val="tx1"/>
                </a:solidFill>
                <a:latin typeface="+mj-lt"/>
              </a:rPr>
              <a:t>Fog is moisture that gets squeezed out of the air when the temperature drops. This happens when humidity is 100% and the temperature drops, </a:t>
            </a:r>
          </a:p>
          <a:p>
            <a:endParaRPr lang="en-GB" dirty="0"/>
          </a:p>
        </p:txBody>
      </p:sp>
      <p:pic>
        <p:nvPicPr>
          <p:cNvPr id="5" name="Content Placeholder 4">
            <a:extLst>
              <a:ext uri="{FF2B5EF4-FFF2-40B4-BE49-F238E27FC236}">
                <a16:creationId xmlns:a16="http://schemas.microsoft.com/office/drawing/2014/main" id="{3EE89204-B203-418E-93C4-FDA78F8200D8}"/>
              </a:ext>
            </a:extLst>
          </p:cNvPr>
          <p:cNvPicPr>
            <a:picLocks noGrp="1" noChangeAspect="1"/>
          </p:cNvPicPr>
          <p:nvPr>
            <p:ph sz="half" idx="2"/>
          </p:nvPr>
        </p:nvPicPr>
        <p:blipFill rotWithShape="1">
          <a:blip r:embed="rId2"/>
          <a:srcRect l="7161" r="-1" b="-1"/>
          <a:stretch/>
        </p:blipFill>
        <p:spPr>
          <a:xfrm>
            <a:off x="6515944" y="2120900"/>
            <a:ext cx="4639736" cy="3748194"/>
          </a:xfrm>
          <a:prstGeom prst="rect">
            <a:avLst/>
          </a:prstGeom>
          <a:noFill/>
        </p:spPr>
      </p:pic>
    </p:spTree>
    <p:extLst>
      <p:ext uri="{BB962C8B-B14F-4D97-AF65-F5344CB8AC3E}">
        <p14:creationId xmlns:p14="http://schemas.microsoft.com/office/powerpoint/2010/main" val="385644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131CF-EB5C-4A51-A755-B23F71FEB7DF}"/>
              </a:ext>
            </a:extLst>
          </p:cNvPr>
          <p:cNvSpPr>
            <a:spLocks noGrp="1"/>
          </p:cNvSpPr>
          <p:nvPr>
            <p:ph type="title"/>
          </p:nvPr>
        </p:nvSpPr>
        <p:spPr>
          <a:xfrm>
            <a:off x="190502" y="1628775"/>
            <a:ext cx="3970532" cy="1251583"/>
          </a:xfrm>
        </p:spPr>
        <p:txBody>
          <a:bodyPr anchor="b">
            <a:normAutofit/>
          </a:bodyPr>
          <a:lstStyle/>
          <a:p>
            <a:r>
              <a:rPr lang="en-GB" sz="4000" dirty="0"/>
              <a:t>Rain</a:t>
            </a:r>
          </a:p>
        </p:txBody>
      </p:sp>
      <p:pic>
        <p:nvPicPr>
          <p:cNvPr id="5" name="Content Placeholder 4">
            <a:extLst>
              <a:ext uri="{FF2B5EF4-FFF2-40B4-BE49-F238E27FC236}">
                <a16:creationId xmlns:a16="http://schemas.microsoft.com/office/drawing/2014/main" id="{17FAD228-FD9C-443D-B2B2-B69AD201BC62}"/>
              </a:ext>
            </a:extLst>
          </p:cNvPr>
          <p:cNvPicPr>
            <a:picLocks noGrp="1" noChangeAspect="1"/>
          </p:cNvPicPr>
          <p:nvPr>
            <p:ph idx="1"/>
          </p:nvPr>
        </p:nvPicPr>
        <p:blipFill>
          <a:blip r:embed="rId2"/>
          <a:stretch>
            <a:fillRect/>
          </a:stretch>
        </p:blipFill>
        <p:spPr>
          <a:xfrm>
            <a:off x="5458984" y="1794690"/>
            <a:ext cx="5928344" cy="3330975"/>
          </a:xfrm>
          <a:prstGeom prst="rect">
            <a:avLst/>
          </a:prstGeom>
          <a:noFill/>
        </p:spPr>
      </p:pic>
      <p:sp>
        <p:nvSpPr>
          <p:cNvPr id="4" name="Content Placeholder 3">
            <a:extLst>
              <a:ext uri="{FF2B5EF4-FFF2-40B4-BE49-F238E27FC236}">
                <a16:creationId xmlns:a16="http://schemas.microsoft.com/office/drawing/2014/main" id="{FE3776A3-3BE8-4967-9F78-AA879F38C248}"/>
              </a:ext>
            </a:extLst>
          </p:cNvPr>
          <p:cNvSpPr>
            <a:spLocks noGrp="1"/>
          </p:cNvSpPr>
          <p:nvPr>
            <p:ph type="body" sz="half" idx="2"/>
          </p:nvPr>
        </p:nvSpPr>
        <p:spPr>
          <a:xfrm>
            <a:off x="190501" y="3043050"/>
            <a:ext cx="3970532" cy="3064505"/>
          </a:xfrm>
        </p:spPr>
        <p:txBody>
          <a:bodyPr>
            <a:normAutofit/>
          </a:bodyPr>
          <a:lstStyle/>
          <a:p>
            <a:r>
              <a:rPr lang="en-GB" sz="2400" dirty="0">
                <a:latin typeface="+mj-lt"/>
              </a:rPr>
              <a:t>Rain forms when separate drops of water fall to the Earth's surface from clouds.</a:t>
            </a:r>
          </a:p>
          <a:p>
            <a:endParaRPr lang="en-GB" dirty="0"/>
          </a:p>
        </p:txBody>
      </p:sp>
    </p:spTree>
    <p:extLst>
      <p:ext uri="{BB962C8B-B14F-4D97-AF65-F5344CB8AC3E}">
        <p14:creationId xmlns:p14="http://schemas.microsoft.com/office/powerpoint/2010/main" val="218905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TM03457496[[fn=Parallax]]</Template>
  <TotalTime>589</TotalTime>
  <Words>3624</Words>
  <Application>Microsoft Office PowerPoint</Application>
  <PresentationFormat>Widescreen</PresentationFormat>
  <Paragraphs>192</Paragraphs>
  <Slides>51</Slides>
  <Notes>0</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Arial</vt:lpstr>
      <vt:lpstr>Bookman Old Style</vt:lpstr>
      <vt:lpstr>Calibri</vt:lpstr>
      <vt:lpstr>Franklin Gothic Book</vt:lpstr>
      <vt:lpstr>Linux Libertine</vt:lpstr>
      <vt:lpstr>system-ui</vt:lpstr>
      <vt:lpstr>1_RetrospectVTI</vt:lpstr>
      <vt:lpstr>Weather Honour – Pathfinder Honour Nature</vt:lpstr>
      <vt:lpstr>What is Weather?</vt:lpstr>
      <vt:lpstr> Requirements</vt:lpstr>
      <vt:lpstr> Requirements – Continue</vt:lpstr>
      <vt:lpstr>Objectives</vt:lpstr>
      <vt:lpstr>Types of Weather</vt:lpstr>
      <vt:lpstr>Requirement 1: Explain how each of the following is formed:</vt:lpstr>
      <vt:lpstr>Fog</vt:lpstr>
      <vt:lpstr>Rain</vt:lpstr>
      <vt:lpstr>Dew</vt:lpstr>
      <vt:lpstr>Snow</vt:lpstr>
      <vt:lpstr> Sleet </vt:lpstr>
      <vt:lpstr>Hail</vt:lpstr>
      <vt:lpstr>What is Hail?</vt:lpstr>
      <vt:lpstr>Frost</vt:lpstr>
      <vt:lpstr> Requirement 2: Identify either in the sky or from pictures the following types of clouds: cirrus, cumulus, stratus, nimbus. What kind of weather is associated with each.</vt:lpstr>
      <vt:lpstr>Requirement 3: Explain the action of a mercury or spirit thermometer, a mercury barometer, an aneroid barometer, and a rain gauge. Mercury or spirit thermometer: </vt:lpstr>
      <vt:lpstr>Mercury barometer</vt:lpstr>
      <vt:lpstr>Aneroid barometer</vt:lpstr>
      <vt:lpstr>Rain gauge </vt:lpstr>
      <vt:lpstr>Requirement 4: Why is it possible to be rainy on one side of the mountain range and dry on the other?</vt:lpstr>
      <vt:lpstr>An illustration of Orographic lift </vt:lpstr>
      <vt:lpstr>Requirement 4 – Continue Give an illustration for your country or region. - A. Why is it cooler and more moist in the mountains than in the lowlands?</vt:lpstr>
      <vt:lpstr>Why Is It Colder at the Top of a Mountain Than It Is at Sea Level?</vt:lpstr>
      <vt:lpstr>Requirement 4 – Continue Give an illustration for your country or region. – B. From which direction do rain and clear weather usually come in your locality? Where weather in the UK comes from.</vt:lpstr>
      <vt:lpstr>Requirement 5 - Show with the help of a diagram how the earth's relationship to the sun produces the seasons.</vt:lpstr>
      <vt:lpstr>Requirement 6 - What causes lightning and thunder? What different kinds of lightning are there?  </vt:lpstr>
      <vt:lpstr>Requirement 6 - What causes lightning and thunder? What different kinds of lightning are there?  </vt:lpstr>
      <vt:lpstr>Requirement 6 - What causes lightning and thunder? What different kinds of lightning are there?  - Kinds of Lightning</vt:lpstr>
      <vt:lpstr>Requirement 6 - What causes lightning and thunder? What different kinds of lightning are there?  - Kinds of Lightning - Continue</vt:lpstr>
      <vt:lpstr>Are there any Bible verses that talks about thunder and lightning?</vt:lpstr>
      <vt:lpstr>Examples of Bible verses that talks about thunder and lightning.</vt:lpstr>
      <vt:lpstr>A sound of a thunder and lightning</vt:lpstr>
      <vt:lpstr>Requirement 7: Show with the help of a diagram what a convection is. What is its relation to winds?</vt:lpstr>
      <vt:lpstr>Requirement 7: Show with the help of a diagram what a convection is. What is its relation to winds?</vt:lpstr>
      <vt:lpstr>Requirement 7: Show with the help of a diagram what a convection is. What is its relation to winds?</vt:lpstr>
      <vt:lpstr>Requirement 8 - Explain how radar, satellites, and computers are used in weather forecasting.</vt:lpstr>
      <vt:lpstr>Requirement 9: Tell how the following can affect our weather.</vt:lpstr>
      <vt:lpstr>Requirement 9: Tell how the following can affect our weather. Continue. </vt:lpstr>
      <vt:lpstr>Volcano Eruption in Iceland </vt:lpstr>
      <vt:lpstr>Different types of Clouds can indicate different types of weather.</vt:lpstr>
      <vt:lpstr>Home Work – Requirements 10,11,12 </vt:lpstr>
      <vt:lpstr>Requirement 10: Make a drawing showing the water cycle in weather - What is the water cycle?</vt:lpstr>
      <vt:lpstr>Example of the water cycle in weather</vt:lpstr>
      <vt:lpstr>Requirement 11: Make a simple wind vane or rain gauge. How To Make Wind Vane </vt:lpstr>
      <vt:lpstr>Requirement 12:Keep a weather chart for one week and record readings at 12- hour intervals.  Include the following:</vt:lpstr>
      <vt:lpstr>Weather Chart Template</vt:lpstr>
      <vt:lpstr>Summary</vt:lpstr>
      <vt:lpstr>Questions?</vt:lpstr>
      <vt:lpstr>Finally, a summary of what you need to complete in order to be awarded the Pathfinder Weather Honour badge.</vt:lpstr>
      <vt:lpstr>  Finally, a summary of what you need to complete in order to be awarded the Pathfinder Weather Honour badge.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Harriet Owusu</dc:creator>
  <cp:lastModifiedBy>Harriet Owusu</cp:lastModifiedBy>
  <cp:revision>112</cp:revision>
  <cp:lastPrinted>2021-04-02T19:08:54Z</cp:lastPrinted>
  <dcterms:created xsi:type="dcterms:W3CDTF">2021-03-27T19:13:37Z</dcterms:created>
  <dcterms:modified xsi:type="dcterms:W3CDTF">2021-04-03T14:58:39Z</dcterms:modified>
</cp:coreProperties>
</file>