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0"/>
  </p:notesMasterIdLst>
  <p:sldIdLst>
    <p:sldId id="257" r:id="rId2"/>
    <p:sldId id="303" r:id="rId3"/>
    <p:sldId id="258" r:id="rId4"/>
    <p:sldId id="306" r:id="rId5"/>
    <p:sldId id="259" r:id="rId6"/>
    <p:sldId id="260" r:id="rId7"/>
    <p:sldId id="261" r:id="rId8"/>
    <p:sldId id="262" r:id="rId9"/>
    <p:sldId id="263" r:id="rId10"/>
    <p:sldId id="264" r:id="rId11"/>
    <p:sldId id="265" r:id="rId12"/>
    <p:sldId id="266" r:id="rId13"/>
    <p:sldId id="267" r:id="rId14"/>
    <p:sldId id="304"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308" r:id="rId41"/>
    <p:sldId id="293" r:id="rId42"/>
    <p:sldId id="294" r:id="rId43"/>
    <p:sldId id="295" r:id="rId44"/>
    <p:sldId id="296" r:id="rId45"/>
    <p:sldId id="297" r:id="rId46"/>
    <p:sldId id="305" r:id="rId47"/>
    <p:sldId id="298" r:id="rId48"/>
    <p:sldId id="309" r:id="rId49"/>
    <p:sldId id="299" r:id="rId50"/>
    <p:sldId id="310" r:id="rId51"/>
    <p:sldId id="311" r:id="rId52"/>
    <p:sldId id="312" r:id="rId53"/>
    <p:sldId id="300" r:id="rId54"/>
    <p:sldId id="313" r:id="rId55"/>
    <p:sldId id="301" r:id="rId56"/>
    <p:sldId id="302" r:id="rId57"/>
    <p:sldId id="314" r:id="rId58"/>
    <p:sldId id="307"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47C7A-692E-4CB3-BE3F-E3811F56E675}" type="datetimeFigureOut">
              <a:rPr lang="en-GB" smtClean="0"/>
              <a:t>02/04/2021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91A5F-5A8A-4901-841F-3349B4890097}" type="slidenum">
              <a:rPr lang="en-GB" smtClean="0"/>
              <a:t>‹#›</a:t>
            </a:fld>
            <a:endParaRPr lang="en-GB"/>
          </a:p>
        </p:txBody>
      </p:sp>
    </p:spTree>
    <p:extLst>
      <p:ext uri="{BB962C8B-B14F-4D97-AF65-F5344CB8AC3E}">
        <p14:creationId xmlns:p14="http://schemas.microsoft.com/office/powerpoint/2010/main" val="4268345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391A5F-5A8A-4901-841F-3349B4890097}" type="slidenum">
              <a:rPr lang="en-GB" smtClean="0"/>
              <a:t>2</a:t>
            </a:fld>
            <a:endParaRPr lang="en-GB"/>
          </a:p>
        </p:txBody>
      </p:sp>
    </p:spTree>
    <p:extLst>
      <p:ext uri="{BB962C8B-B14F-4D97-AF65-F5344CB8AC3E}">
        <p14:creationId xmlns:p14="http://schemas.microsoft.com/office/powerpoint/2010/main" val="3441176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044DAD05-E232-44BC-932A-91DC3DE5F861}" type="datetimeFigureOut">
              <a:rPr lang="en-GB" smtClean="0"/>
              <a:t>02/04/2021</a:t>
            </a:fld>
            <a:endParaRPr lang="en-GB"/>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GB"/>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25CE231E-4B38-48D5-B304-F2E97DD70799}" type="slidenum">
              <a:rPr lang="en-GB" smtClean="0"/>
              <a:t>‹#›</a:t>
            </a:fld>
            <a:endParaRPr lang="en-GB"/>
          </a:p>
        </p:txBody>
      </p:sp>
    </p:spTree>
    <p:extLst>
      <p:ext uri="{BB962C8B-B14F-4D97-AF65-F5344CB8AC3E}">
        <p14:creationId xmlns:p14="http://schemas.microsoft.com/office/powerpoint/2010/main" val="3188209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DAD05-E232-44BC-932A-91DC3DE5F861}" type="datetimeFigureOut">
              <a:rPr lang="en-GB" smtClean="0"/>
              <a:t>02/04/2021</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2854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44DAD05-E232-44BC-932A-91DC3DE5F86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3938852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44DAD05-E232-44BC-932A-91DC3DE5F86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342418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DAD05-E232-44BC-932A-91DC3DE5F86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1380852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44DAD05-E232-44BC-932A-91DC3DE5F861}" type="datetimeFigureOut">
              <a:rPr lang="en-GB" smtClean="0"/>
              <a:t>02/04/2021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372318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44DAD05-E232-44BC-932A-91DC3DE5F861}" type="datetimeFigureOut">
              <a:rPr lang="en-GB" smtClean="0"/>
              <a:t>02/04/2021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718994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DAD05-E232-44BC-932A-91DC3DE5F86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122900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DAD05-E232-44BC-932A-91DC3DE5F86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1239100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4DAD05-E232-44BC-932A-91DC3DE5F86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4134186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4DAD05-E232-44BC-932A-91DC3DE5F861}" type="datetimeFigureOut">
              <a:rPr lang="en-GB" smtClean="0"/>
              <a:t>02/04/2021</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633990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4DAD05-E232-44BC-932A-91DC3DE5F861}" type="datetimeFigureOut">
              <a:rPr lang="en-GB" smtClean="0"/>
              <a:t>02/04/2021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304986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4DAD05-E232-44BC-932A-91DC3DE5F861}" type="datetimeFigureOut">
              <a:rPr lang="en-GB" smtClean="0"/>
              <a:t>02/04/2021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362408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4DAD05-E232-44BC-932A-91DC3DE5F861}" type="datetimeFigureOut">
              <a:rPr lang="en-GB" smtClean="0"/>
              <a:t>02/04/2021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425928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4DAD05-E232-44BC-932A-91DC3DE5F861}" type="datetimeFigureOut">
              <a:rPr lang="en-GB" smtClean="0"/>
              <a:t>02/04/2021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1704299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DAD05-E232-44BC-932A-91DC3DE5F861}" type="datetimeFigureOut">
              <a:rPr lang="en-GB" smtClean="0"/>
              <a:t>02/04/2021</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120239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4DAD05-E232-44BC-932A-91DC3DE5F861}" type="datetimeFigureOut">
              <a:rPr lang="en-GB" smtClean="0"/>
              <a:t>02/04/2021</a:t>
            </a:fld>
            <a:endParaRPr lang="en-GB"/>
          </a:p>
        </p:txBody>
      </p:sp>
      <p:sp>
        <p:nvSpPr>
          <p:cNvPr id="6" name="Footer Placeholder 5"/>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5CE231E-4B38-48D5-B304-F2E97DD70799}" type="slidenum">
              <a:rPr lang="en-GB" smtClean="0"/>
              <a:t>‹#›</a:t>
            </a:fld>
            <a:endParaRPr lang="en-GB"/>
          </a:p>
        </p:txBody>
      </p:sp>
    </p:spTree>
    <p:extLst>
      <p:ext uri="{BB962C8B-B14F-4D97-AF65-F5344CB8AC3E}">
        <p14:creationId xmlns:p14="http://schemas.microsoft.com/office/powerpoint/2010/main" val="58149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44DAD05-E232-44BC-932A-91DC3DE5F861}" type="datetimeFigureOut">
              <a:rPr lang="en-GB" smtClean="0"/>
              <a:t>02/04/2021</a:t>
            </a:fld>
            <a:endParaRPr lang="en-GB"/>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GB"/>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25CE231E-4B38-48D5-B304-F2E97DD70799}" type="slidenum">
              <a:rPr lang="en-GB" smtClean="0"/>
              <a:t>‹#›</a:t>
            </a:fld>
            <a:endParaRPr lang="en-GB"/>
          </a:p>
        </p:txBody>
      </p:sp>
    </p:spTree>
    <p:extLst>
      <p:ext uri="{BB962C8B-B14F-4D97-AF65-F5344CB8AC3E}">
        <p14:creationId xmlns:p14="http://schemas.microsoft.com/office/powerpoint/2010/main" val="9725863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B9C5-19FD-4A7B-BFAD-308F741AFDBF}"/>
              </a:ext>
            </a:extLst>
          </p:cNvPr>
          <p:cNvSpPr>
            <a:spLocks noGrp="1"/>
          </p:cNvSpPr>
          <p:nvPr>
            <p:ph type="title"/>
          </p:nvPr>
        </p:nvSpPr>
        <p:spPr/>
        <p:txBody>
          <a:bodyPr/>
          <a:lstStyle/>
          <a:p>
            <a:r>
              <a:rPr lang="en-GB" dirty="0"/>
              <a:t>ADVENTURER AWARD WEATHER (HH)</a:t>
            </a:r>
            <a:br>
              <a:rPr lang="en-GB" dirty="0"/>
            </a:br>
            <a:r>
              <a:rPr lang="en-GB" dirty="0"/>
              <a:t>by MG P </a:t>
            </a:r>
            <a:r>
              <a:rPr lang="en-GB" dirty="0" err="1"/>
              <a:t>Munawa</a:t>
            </a:r>
            <a:endParaRPr lang="en-GB" dirty="0"/>
          </a:p>
        </p:txBody>
      </p:sp>
      <p:pic>
        <p:nvPicPr>
          <p:cNvPr id="5" name="Content Placeholder 4">
            <a:extLst>
              <a:ext uri="{FF2B5EF4-FFF2-40B4-BE49-F238E27FC236}">
                <a16:creationId xmlns:a16="http://schemas.microsoft.com/office/drawing/2014/main" id="{649C161F-4D9C-43D5-A48D-0AE8264EEF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8294" y="2603500"/>
            <a:ext cx="3856225" cy="3416300"/>
          </a:xfrm>
        </p:spPr>
      </p:pic>
    </p:spTree>
    <p:extLst>
      <p:ext uri="{BB962C8B-B14F-4D97-AF65-F5344CB8AC3E}">
        <p14:creationId xmlns:p14="http://schemas.microsoft.com/office/powerpoint/2010/main" val="407910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AEF3-E2B8-4D3F-AEDE-B1823E4C7AE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5BB2775-3087-4EAD-97B6-207EA8688BE1}"/>
              </a:ext>
            </a:extLst>
          </p:cNvPr>
          <p:cNvSpPr>
            <a:spLocks noGrp="1"/>
          </p:cNvSpPr>
          <p:nvPr>
            <p:ph idx="1"/>
          </p:nvPr>
        </p:nvSpPr>
        <p:spPr/>
        <p:txBody>
          <a:bodyPr>
            <a:normAutofit lnSpcReduction="10000"/>
          </a:bodyPr>
          <a:lstStyle/>
          <a:p>
            <a:r>
              <a:rPr lang="en-GB" dirty="0"/>
              <a:t>There are many different types of fog</a:t>
            </a:r>
          </a:p>
          <a:p>
            <a:r>
              <a:rPr lang="en-GB" dirty="0"/>
              <a:t>Mostly formed when southerly winds bring warm, moist air into a region possibly ending a cold outbreak.</a:t>
            </a:r>
          </a:p>
          <a:p>
            <a:r>
              <a:rPr lang="en-GB" dirty="0"/>
              <a:t>As the warm moist air flows over much colder soil or snow, dense fog often forms</a:t>
            </a:r>
          </a:p>
          <a:p>
            <a:r>
              <a:rPr lang="en-GB" dirty="0"/>
              <a:t>Warm , moist air is cooled from below as it flows over a colder surface</a:t>
            </a:r>
          </a:p>
          <a:p>
            <a:r>
              <a:rPr lang="en-GB" dirty="0"/>
              <a:t>If the air is near saturation, moisture will condense out of the cooled air and form fog</a:t>
            </a:r>
          </a:p>
          <a:p>
            <a:r>
              <a:rPr lang="en-GB" dirty="0"/>
              <a:t>With light winds, the fog near the ground can become thick and reduce visibilities to zero</a:t>
            </a:r>
          </a:p>
        </p:txBody>
      </p:sp>
    </p:spTree>
    <p:extLst>
      <p:ext uri="{BB962C8B-B14F-4D97-AF65-F5344CB8AC3E}">
        <p14:creationId xmlns:p14="http://schemas.microsoft.com/office/powerpoint/2010/main" val="275495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29981-6D3A-4F32-A053-4837EDFC7A31}"/>
              </a:ext>
            </a:extLst>
          </p:cNvPr>
          <p:cNvSpPr>
            <a:spLocks noGrp="1"/>
          </p:cNvSpPr>
          <p:nvPr>
            <p:ph type="title"/>
          </p:nvPr>
        </p:nvSpPr>
        <p:spPr/>
        <p:txBody>
          <a:bodyPr/>
          <a:lstStyle/>
          <a:p>
            <a:r>
              <a:rPr lang="en-GB" dirty="0"/>
              <a:t>Rain</a:t>
            </a:r>
          </a:p>
        </p:txBody>
      </p:sp>
      <p:pic>
        <p:nvPicPr>
          <p:cNvPr id="5" name="Content Placeholder 4">
            <a:extLst>
              <a:ext uri="{FF2B5EF4-FFF2-40B4-BE49-F238E27FC236}">
                <a16:creationId xmlns:a16="http://schemas.microsoft.com/office/drawing/2014/main" id="{FD2D62D0-A282-4D64-8671-58D1EC90B9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6187" y="1176926"/>
            <a:ext cx="6398822" cy="4419805"/>
          </a:xfrm>
        </p:spPr>
      </p:pic>
    </p:spTree>
    <p:extLst>
      <p:ext uri="{BB962C8B-B14F-4D97-AF65-F5344CB8AC3E}">
        <p14:creationId xmlns:p14="http://schemas.microsoft.com/office/powerpoint/2010/main" val="398857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5DB8-10E2-41EE-B7DF-DB5B674E2FD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C13336D-DBEB-43E9-8EA3-1834BD62B04E}"/>
              </a:ext>
            </a:extLst>
          </p:cNvPr>
          <p:cNvSpPr>
            <a:spLocks noGrp="1"/>
          </p:cNvSpPr>
          <p:nvPr>
            <p:ph idx="1"/>
          </p:nvPr>
        </p:nvSpPr>
        <p:spPr/>
        <p:txBody>
          <a:bodyPr>
            <a:normAutofit fontScale="92500" lnSpcReduction="10000"/>
          </a:bodyPr>
          <a:lstStyle/>
          <a:p>
            <a:r>
              <a:rPr lang="en-GB" dirty="0"/>
              <a:t>Water droplets form from warm air</a:t>
            </a:r>
          </a:p>
          <a:p>
            <a:r>
              <a:rPr lang="en-GB" dirty="0"/>
              <a:t>As the warm air rises in the sky it cools</a:t>
            </a:r>
          </a:p>
          <a:p>
            <a:r>
              <a:rPr lang="en-GB" dirty="0"/>
              <a:t>Water vapour(invisible water in the air)always exists in our air</a:t>
            </a:r>
          </a:p>
          <a:p>
            <a:r>
              <a:rPr lang="en-GB" dirty="0"/>
              <a:t>Warm air holds quite a bit of water</a:t>
            </a:r>
          </a:p>
          <a:p>
            <a:r>
              <a:rPr lang="en-GB" dirty="0"/>
              <a:t>For example, in summer it is usually humid</a:t>
            </a:r>
          </a:p>
          <a:p>
            <a:r>
              <a:rPr lang="en-GB" dirty="0"/>
              <a:t>When enough of these droplets collect together, we see them as clouds</a:t>
            </a:r>
          </a:p>
          <a:p>
            <a:r>
              <a:rPr lang="en-GB" dirty="0"/>
              <a:t>If the clouds are big enough and have enough water droplets, the droplets bang together and form even bigger drops</a:t>
            </a:r>
          </a:p>
          <a:p>
            <a:r>
              <a:rPr lang="en-GB" dirty="0"/>
              <a:t>When the drops get heavy, they fall because of gravity and you see and feel rain</a:t>
            </a:r>
          </a:p>
        </p:txBody>
      </p:sp>
    </p:spTree>
    <p:extLst>
      <p:ext uri="{BB962C8B-B14F-4D97-AF65-F5344CB8AC3E}">
        <p14:creationId xmlns:p14="http://schemas.microsoft.com/office/powerpoint/2010/main" val="189105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931EB-08C1-436E-B241-D51DD61E29CB}"/>
              </a:ext>
            </a:extLst>
          </p:cNvPr>
          <p:cNvSpPr>
            <a:spLocks noGrp="1"/>
          </p:cNvSpPr>
          <p:nvPr>
            <p:ph type="title"/>
          </p:nvPr>
        </p:nvSpPr>
        <p:spPr/>
        <p:txBody>
          <a:bodyPr/>
          <a:lstStyle/>
          <a:p>
            <a:r>
              <a:rPr lang="en-GB" dirty="0"/>
              <a:t>Sunshine</a:t>
            </a:r>
          </a:p>
        </p:txBody>
      </p:sp>
      <p:pic>
        <p:nvPicPr>
          <p:cNvPr id="5" name="Content Placeholder 4">
            <a:extLst>
              <a:ext uri="{FF2B5EF4-FFF2-40B4-BE49-F238E27FC236}">
                <a16:creationId xmlns:a16="http://schemas.microsoft.com/office/drawing/2014/main" id="{A1FCB85D-8982-4558-9AC0-C25D7201EA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7220" y="2603500"/>
            <a:ext cx="6538373" cy="3416300"/>
          </a:xfrm>
        </p:spPr>
      </p:pic>
    </p:spTree>
    <p:extLst>
      <p:ext uri="{BB962C8B-B14F-4D97-AF65-F5344CB8AC3E}">
        <p14:creationId xmlns:p14="http://schemas.microsoft.com/office/powerpoint/2010/main" val="868996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9CC19-E177-49A9-876C-5D57E6DA368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420C2F5-6B2B-4015-A2AB-B0B02412D8FD}"/>
              </a:ext>
            </a:extLst>
          </p:cNvPr>
          <p:cNvSpPr>
            <a:spLocks noGrp="1"/>
          </p:cNvSpPr>
          <p:nvPr>
            <p:ph idx="1"/>
          </p:nvPr>
        </p:nvSpPr>
        <p:spPr/>
        <p:txBody>
          <a:bodyPr/>
          <a:lstStyle/>
          <a:p>
            <a:r>
              <a:rPr lang="en-GB" dirty="0"/>
              <a:t>The light and heat that comes from the sun</a:t>
            </a:r>
          </a:p>
          <a:p>
            <a:r>
              <a:rPr lang="en-GB" dirty="0"/>
              <a:t>Direct sunlight unbroken by cloud especially over a comparatively large area</a:t>
            </a:r>
          </a:p>
          <a:p>
            <a:r>
              <a:rPr lang="en-GB" dirty="0"/>
              <a:t>The radiation that the sun gives off</a:t>
            </a:r>
          </a:p>
          <a:p>
            <a:r>
              <a:rPr lang="en-GB" dirty="0"/>
              <a:t>On a clear and cloudless spring day, you can go outside and enjoy the sunshine</a:t>
            </a:r>
          </a:p>
        </p:txBody>
      </p:sp>
    </p:spTree>
    <p:extLst>
      <p:ext uri="{BB962C8B-B14F-4D97-AF65-F5344CB8AC3E}">
        <p14:creationId xmlns:p14="http://schemas.microsoft.com/office/powerpoint/2010/main" val="4214577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0E1D-1ED3-44A6-BF6A-C994F670A84A}"/>
              </a:ext>
            </a:extLst>
          </p:cNvPr>
          <p:cNvSpPr>
            <a:spLocks noGrp="1"/>
          </p:cNvSpPr>
          <p:nvPr>
            <p:ph type="title"/>
          </p:nvPr>
        </p:nvSpPr>
        <p:spPr/>
        <p:txBody>
          <a:bodyPr/>
          <a:lstStyle/>
          <a:p>
            <a:r>
              <a:rPr lang="en-GB" dirty="0"/>
              <a:t>Atmosphere</a:t>
            </a:r>
          </a:p>
        </p:txBody>
      </p:sp>
      <p:pic>
        <p:nvPicPr>
          <p:cNvPr id="5" name="Content Placeholder 4">
            <a:extLst>
              <a:ext uri="{FF2B5EF4-FFF2-40B4-BE49-F238E27FC236}">
                <a16:creationId xmlns:a16="http://schemas.microsoft.com/office/drawing/2014/main" id="{4B7B172F-C715-4E2E-A173-6E55638D84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1622" y="2603500"/>
            <a:ext cx="6069568" cy="3416300"/>
          </a:xfrm>
        </p:spPr>
      </p:pic>
    </p:spTree>
    <p:extLst>
      <p:ext uri="{BB962C8B-B14F-4D97-AF65-F5344CB8AC3E}">
        <p14:creationId xmlns:p14="http://schemas.microsoft.com/office/powerpoint/2010/main" val="45856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B88B-5AD7-4F19-B2FF-CA997E6543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497D962-91C7-41E1-B965-0CCACE2495DA}"/>
              </a:ext>
            </a:extLst>
          </p:cNvPr>
          <p:cNvSpPr>
            <a:spLocks noGrp="1"/>
          </p:cNvSpPr>
          <p:nvPr>
            <p:ph idx="1"/>
          </p:nvPr>
        </p:nvSpPr>
        <p:spPr/>
        <p:txBody>
          <a:bodyPr/>
          <a:lstStyle/>
          <a:p>
            <a:r>
              <a:rPr lang="en-GB" dirty="0"/>
              <a:t>The atmosphere covers the Earth</a:t>
            </a:r>
          </a:p>
          <a:p>
            <a:r>
              <a:rPr lang="en-GB" dirty="0"/>
              <a:t>It is a thin layer of mixed gases which make up the air we breathe</a:t>
            </a:r>
          </a:p>
          <a:p>
            <a:r>
              <a:rPr lang="en-GB" dirty="0"/>
              <a:t>The thin layer also helps the Earth from becoming too hot or too cold</a:t>
            </a:r>
          </a:p>
        </p:txBody>
      </p:sp>
    </p:spTree>
    <p:extLst>
      <p:ext uri="{BB962C8B-B14F-4D97-AF65-F5344CB8AC3E}">
        <p14:creationId xmlns:p14="http://schemas.microsoft.com/office/powerpoint/2010/main" val="2687288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7779-4878-4152-B5F2-9093F04FE573}"/>
              </a:ext>
            </a:extLst>
          </p:cNvPr>
          <p:cNvSpPr>
            <a:spLocks noGrp="1"/>
          </p:cNvSpPr>
          <p:nvPr>
            <p:ph type="title"/>
          </p:nvPr>
        </p:nvSpPr>
        <p:spPr/>
        <p:txBody>
          <a:bodyPr/>
          <a:lstStyle/>
          <a:p>
            <a:r>
              <a:rPr lang="en-GB" dirty="0"/>
              <a:t>Three instruments used to predict the weather</a:t>
            </a:r>
          </a:p>
        </p:txBody>
      </p:sp>
      <p:sp>
        <p:nvSpPr>
          <p:cNvPr id="3" name="Text Placeholder 2">
            <a:extLst>
              <a:ext uri="{FF2B5EF4-FFF2-40B4-BE49-F238E27FC236}">
                <a16:creationId xmlns:a16="http://schemas.microsoft.com/office/drawing/2014/main" id="{8B368E14-0569-48A6-8CA4-3AABA58AA20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21016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DB57F-646C-4266-B052-B50BBF75782D}"/>
              </a:ext>
            </a:extLst>
          </p:cNvPr>
          <p:cNvSpPr>
            <a:spLocks noGrp="1"/>
          </p:cNvSpPr>
          <p:nvPr>
            <p:ph type="title"/>
          </p:nvPr>
        </p:nvSpPr>
        <p:spPr/>
        <p:txBody>
          <a:bodyPr/>
          <a:lstStyle/>
          <a:p>
            <a:r>
              <a:rPr lang="en-GB" dirty="0"/>
              <a:t>Thermometer</a:t>
            </a:r>
          </a:p>
        </p:txBody>
      </p:sp>
      <p:pic>
        <p:nvPicPr>
          <p:cNvPr id="5" name="Content Placeholder 4">
            <a:extLst>
              <a:ext uri="{FF2B5EF4-FFF2-40B4-BE49-F238E27FC236}">
                <a16:creationId xmlns:a16="http://schemas.microsoft.com/office/drawing/2014/main" id="{6FEA6613-92FC-42E5-AB78-B11ED91D9D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2950" y="102433"/>
            <a:ext cx="2381740" cy="6074530"/>
          </a:xfrm>
        </p:spPr>
      </p:pic>
    </p:spTree>
    <p:extLst>
      <p:ext uri="{BB962C8B-B14F-4D97-AF65-F5344CB8AC3E}">
        <p14:creationId xmlns:p14="http://schemas.microsoft.com/office/powerpoint/2010/main" val="828490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C9DC-A460-41B9-A289-5D23625C590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C960F0-25B3-4C6E-AD6D-AE640C4E5F7F}"/>
              </a:ext>
            </a:extLst>
          </p:cNvPr>
          <p:cNvSpPr>
            <a:spLocks noGrp="1"/>
          </p:cNvSpPr>
          <p:nvPr>
            <p:ph idx="1"/>
          </p:nvPr>
        </p:nvSpPr>
        <p:spPr/>
        <p:txBody>
          <a:bodyPr/>
          <a:lstStyle/>
          <a:p>
            <a:r>
              <a:rPr lang="en-GB" dirty="0"/>
              <a:t>Measures the air temperature</a:t>
            </a:r>
          </a:p>
          <a:p>
            <a:r>
              <a:rPr lang="en-GB" dirty="0"/>
              <a:t>Most thermometers are closed glass tubes containing liquids such as alcohol or mercury</a:t>
            </a:r>
          </a:p>
          <a:p>
            <a:r>
              <a:rPr lang="en-GB" dirty="0"/>
              <a:t>When the air around the tube heats the liquid the liquid expands and moves up the tube</a:t>
            </a:r>
          </a:p>
          <a:p>
            <a:r>
              <a:rPr lang="en-GB" dirty="0"/>
              <a:t>A scale then shows what the actual temperature is</a:t>
            </a:r>
          </a:p>
        </p:txBody>
      </p:sp>
    </p:spTree>
    <p:extLst>
      <p:ext uri="{BB962C8B-B14F-4D97-AF65-F5344CB8AC3E}">
        <p14:creationId xmlns:p14="http://schemas.microsoft.com/office/powerpoint/2010/main" val="274367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0CFDA-40C0-4C38-9C07-772D0B68AA86}"/>
              </a:ext>
            </a:extLst>
          </p:cNvPr>
          <p:cNvSpPr>
            <a:spLocks noGrp="1"/>
          </p:cNvSpPr>
          <p:nvPr>
            <p:ph type="title"/>
          </p:nvPr>
        </p:nvSpPr>
        <p:spPr/>
        <p:txBody>
          <a:bodyPr/>
          <a:lstStyle/>
          <a:p>
            <a:r>
              <a:rPr lang="en-GB" dirty="0"/>
              <a:t>Requirements</a:t>
            </a:r>
          </a:p>
        </p:txBody>
      </p:sp>
      <p:sp>
        <p:nvSpPr>
          <p:cNvPr id="3" name="Content Placeholder 2">
            <a:extLst>
              <a:ext uri="{FF2B5EF4-FFF2-40B4-BE49-F238E27FC236}">
                <a16:creationId xmlns:a16="http://schemas.microsoft.com/office/drawing/2014/main" id="{8109923E-DA0C-4811-A029-FE49D7480DD3}"/>
              </a:ext>
            </a:extLst>
          </p:cNvPr>
          <p:cNvSpPr>
            <a:spLocks noGrp="1"/>
          </p:cNvSpPr>
          <p:nvPr>
            <p:ph idx="1"/>
          </p:nvPr>
        </p:nvSpPr>
        <p:spPr/>
        <p:txBody>
          <a:bodyPr>
            <a:normAutofit fontScale="92500" lnSpcReduction="20000"/>
          </a:bodyPr>
          <a:lstStyle/>
          <a:p>
            <a:r>
              <a:rPr lang="en-GB" dirty="0"/>
              <a:t>Define weather</a:t>
            </a:r>
          </a:p>
          <a:p>
            <a:r>
              <a:rPr lang="en-GB" dirty="0"/>
              <a:t>Describe the following : wind, clouds, fog, rain, sunshine, atmosphere</a:t>
            </a:r>
          </a:p>
          <a:p>
            <a:r>
              <a:rPr lang="en-GB" dirty="0"/>
              <a:t>Identify three instruments used to predict weather</a:t>
            </a:r>
          </a:p>
          <a:p>
            <a:r>
              <a:rPr lang="en-GB" dirty="0"/>
              <a:t>Learn how the water cycle works and why it is important to us</a:t>
            </a:r>
          </a:p>
          <a:p>
            <a:r>
              <a:rPr lang="en-GB" dirty="0"/>
              <a:t>Describe how temperature is measured</a:t>
            </a:r>
          </a:p>
          <a:p>
            <a:r>
              <a:rPr lang="en-GB" dirty="0"/>
              <a:t>Find and read about the day God created the air(firmament)</a:t>
            </a:r>
          </a:p>
          <a:p>
            <a:r>
              <a:rPr lang="en-GB" dirty="0"/>
              <a:t>Read Mark 4 : 38-39 and tell what Jesus did</a:t>
            </a:r>
          </a:p>
          <a:p>
            <a:r>
              <a:rPr lang="en-GB" dirty="0"/>
              <a:t>Observe the actual weather for one day. Chart it and compare it to the weather report for that day</a:t>
            </a:r>
          </a:p>
          <a:p>
            <a:r>
              <a:rPr lang="en-GB" dirty="0"/>
              <a:t>Make a pinwheel</a:t>
            </a:r>
          </a:p>
          <a:p>
            <a:endParaRPr lang="en-GB" dirty="0"/>
          </a:p>
        </p:txBody>
      </p:sp>
    </p:spTree>
    <p:extLst>
      <p:ext uri="{BB962C8B-B14F-4D97-AF65-F5344CB8AC3E}">
        <p14:creationId xmlns:p14="http://schemas.microsoft.com/office/powerpoint/2010/main" val="1009953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2068-4469-4478-9E99-409FAF261864}"/>
              </a:ext>
            </a:extLst>
          </p:cNvPr>
          <p:cNvSpPr>
            <a:spLocks noGrp="1"/>
          </p:cNvSpPr>
          <p:nvPr>
            <p:ph type="title"/>
          </p:nvPr>
        </p:nvSpPr>
        <p:spPr/>
        <p:txBody>
          <a:bodyPr/>
          <a:lstStyle/>
          <a:p>
            <a:r>
              <a:rPr lang="en-GB" dirty="0"/>
              <a:t>Barometer</a:t>
            </a:r>
          </a:p>
        </p:txBody>
      </p:sp>
      <p:pic>
        <p:nvPicPr>
          <p:cNvPr id="5" name="Content Placeholder 4">
            <a:extLst>
              <a:ext uri="{FF2B5EF4-FFF2-40B4-BE49-F238E27FC236}">
                <a16:creationId xmlns:a16="http://schemas.microsoft.com/office/drawing/2014/main" id="{9AC34390-210C-4C98-B9D8-1203AECFFE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0953" y="840309"/>
            <a:ext cx="5359656" cy="5336654"/>
          </a:xfrm>
        </p:spPr>
      </p:pic>
    </p:spTree>
    <p:extLst>
      <p:ext uri="{BB962C8B-B14F-4D97-AF65-F5344CB8AC3E}">
        <p14:creationId xmlns:p14="http://schemas.microsoft.com/office/powerpoint/2010/main" val="596671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49C52-23FC-48AD-B5B4-85DE03BF3E8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FB9B9A2-A89C-4752-8ADC-B70ED8AC1510}"/>
              </a:ext>
            </a:extLst>
          </p:cNvPr>
          <p:cNvSpPr>
            <a:spLocks noGrp="1"/>
          </p:cNvSpPr>
          <p:nvPr>
            <p:ph idx="1"/>
          </p:nvPr>
        </p:nvSpPr>
        <p:spPr/>
        <p:txBody>
          <a:bodyPr/>
          <a:lstStyle/>
          <a:p>
            <a:r>
              <a:rPr lang="en-GB" dirty="0"/>
              <a:t>Measures air pressure</a:t>
            </a:r>
          </a:p>
          <a:p>
            <a:r>
              <a:rPr lang="en-GB" dirty="0"/>
              <a:t>It tells you whether or not the pressure is rising or falling</a:t>
            </a:r>
          </a:p>
          <a:p>
            <a:r>
              <a:rPr lang="en-GB" dirty="0"/>
              <a:t>A rising barometer means sunny and dry conditions</a:t>
            </a:r>
          </a:p>
          <a:p>
            <a:r>
              <a:rPr lang="en-GB" dirty="0"/>
              <a:t>A falling barometer means stormy and wet conditions</a:t>
            </a:r>
          </a:p>
          <a:p>
            <a:r>
              <a:rPr lang="en-GB" dirty="0"/>
              <a:t>An Italian scientist named Torricelli built the first barometer in 1643</a:t>
            </a:r>
          </a:p>
        </p:txBody>
      </p:sp>
    </p:spTree>
    <p:extLst>
      <p:ext uri="{BB962C8B-B14F-4D97-AF65-F5344CB8AC3E}">
        <p14:creationId xmlns:p14="http://schemas.microsoft.com/office/powerpoint/2010/main" val="2576829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BF80-C25B-482F-BBE5-3E2E42E1FB95}"/>
              </a:ext>
            </a:extLst>
          </p:cNvPr>
          <p:cNvSpPr>
            <a:spLocks noGrp="1"/>
          </p:cNvSpPr>
          <p:nvPr>
            <p:ph type="title"/>
          </p:nvPr>
        </p:nvSpPr>
        <p:spPr/>
        <p:txBody>
          <a:bodyPr/>
          <a:lstStyle/>
          <a:p>
            <a:r>
              <a:rPr lang="en-GB" dirty="0"/>
              <a:t>Sling </a:t>
            </a:r>
            <a:r>
              <a:rPr lang="en-GB" dirty="0" err="1"/>
              <a:t>Pyschrometer</a:t>
            </a:r>
            <a:endParaRPr lang="en-GB" dirty="0"/>
          </a:p>
        </p:txBody>
      </p:sp>
      <p:pic>
        <p:nvPicPr>
          <p:cNvPr id="5" name="Content Placeholder 4">
            <a:extLst>
              <a:ext uri="{FF2B5EF4-FFF2-40B4-BE49-F238E27FC236}">
                <a16:creationId xmlns:a16="http://schemas.microsoft.com/office/drawing/2014/main" id="{228AB92D-12E6-454F-89CB-DF68FAF538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95557" y="2075638"/>
            <a:ext cx="4867422" cy="2725756"/>
          </a:xfrm>
        </p:spPr>
      </p:pic>
    </p:spTree>
    <p:extLst>
      <p:ext uri="{BB962C8B-B14F-4D97-AF65-F5344CB8AC3E}">
        <p14:creationId xmlns:p14="http://schemas.microsoft.com/office/powerpoint/2010/main" val="2941092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3075-E298-4AD9-89E5-EE0225681EA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8179B3C-7879-4E6C-8EED-DF37DC24B15F}"/>
              </a:ext>
            </a:extLst>
          </p:cNvPr>
          <p:cNvSpPr>
            <a:spLocks noGrp="1"/>
          </p:cNvSpPr>
          <p:nvPr>
            <p:ph idx="1"/>
          </p:nvPr>
        </p:nvSpPr>
        <p:spPr/>
        <p:txBody>
          <a:bodyPr/>
          <a:lstStyle/>
          <a:p>
            <a:r>
              <a:rPr lang="en-GB" dirty="0"/>
              <a:t>Measures relative humidity using the cooling effect of evaporation</a:t>
            </a:r>
          </a:p>
          <a:p>
            <a:r>
              <a:rPr lang="en-GB" dirty="0"/>
              <a:t>Two thermometers are used in a sling psychrometer</a:t>
            </a:r>
          </a:p>
          <a:p>
            <a:r>
              <a:rPr lang="en-GB" dirty="0"/>
              <a:t>Wet the cloth of one of the thermometers and swing the psychrometer around a few times</a:t>
            </a:r>
          </a:p>
          <a:p>
            <a:r>
              <a:rPr lang="en-GB" dirty="0"/>
              <a:t>Water evaporates from the cloth, causing the temperatures on that thermometer to be lower than the other</a:t>
            </a:r>
          </a:p>
        </p:txBody>
      </p:sp>
    </p:spTree>
    <p:extLst>
      <p:ext uri="{BB962C8B-B14F-4D97-AF65-F5344CB8AC3E}">
        <p14:creationId xmlns:p14="http://schemas.microsoft.com/office/powerpoint/2010/main" val="571436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5E77-CAE3-4EB5-A370-FC41E9B14B2A}"/>
              </a:ext>
            </a:extLst>
          </p:cNvPr>
          <p:cNvSpPr>
            <a:spLocks noGrp="1"/>
          </p:cNvSpPr>
          <p:nvPr>
            <p:ph type="title"/>
          </p:nvPr>
        </p:nvSpPr>
        <p:spPr/>
        <p:txBody>
          <a:bodyPr/>
          <a:lstStyle/>
          <a:p>
            <a:r>
              <a:rPr lang="en-GB" dirty="0"/>
              <a:t>Rain Gauge</a:t>
            </a:r>
          </a:p>
        </p:txBody>
      </p:sp>
      <p:pic>
        <p:nvPicPr>
          <p:cNvPr id="5" name="Content Placeholder 4">
            <a:extLst>
              <a:ext uri="{FF2B5EF4-FFF2-40B4-BE49-F238E27FC236}">
                <a16:creationId xmlns:a16="http://schemas.microsoft.com/office/drawing/2014/main" id="{1FDAC56F-3CEC-4CF9-A1A4-9A1F7C72E0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0" y="1333122"/>
            <a:ext cx="4843841" cy="4843841"/>
          </a:xfrm>
        </p:spPr>
      </p:pic>
    </p:spTree>
    <p:extLst>
      <p:ext uri="{BB962C8B-B14F-4D97-AF65-F5344CB8AC3E}">
        <p14:creationId xmlns:p14="http://schemas.microsoft.com/office/powerpoint/2010/main" val="1027698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F057-C8A6-49A0-B92D-3E288DB8002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10EE47-A5F7-4044-ADC6-9F49C2315883}"/>
              </a:ext>
            </a:extLst>
          </p:cNvPr>
          <p:cNvSpPr>
            <a:spLocks noGrp="1"/>
          </p:cNvSpPr>
          <p:nvPr>
            <p:ph idx="1"/>
          </p:nvPr>
        </p:nvSpPr>
        <p:spPr/>
        <p:txBody>
          <a:bodyPr/>
          <a:lstStyle/>
          <a:p>
            <a:r>
              <a:rPr lang="en-GB" dirty="0"/>
              <a:t>Measures the amount of rain that has fallen over a specific time period</a:t>
            </a:r>
          </a:p>
        </p:txBody>
      </p:sp>
    </p:spTree>
    <p:extLst>
      <p:ext uri="{BB962C8B-B14F-4D97-AF65-F5344CB8AC3E}">
        <p14:creationId xmlns:p14="http://schemas.microsoft.com/office/powerpoint/2010/main" val="3984455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7B07-9C15-4BD9-9E02-194E209D6421}"/>
              </a:ext>
            </a:extLst>
          </p:cNvPr>
          <p:cNvSpPr>
            <a:spLocks noGrp="1"/>
          </p:cNvSpPr>
          <p:nvPr>
            <p:ph type="title"/>
          </p:nvPr>
        </p:nvSpPr>
        <p:spPr/>
        <p:txBody>
          <a:bodyPr/>
          <a:lstStyle/>
          <a:p>
            <a:r>
              <a:rPr lang="en-GB" dirty="0"/>
              <a:t>Wind Vane</a:t>
            </a:r>
          </a:p>
        </p:txBody>
      </p:sp>
      <p:pic>
        <p:nvPicPr>
          <p:cNvPr id="5" name="Content Placeholder 4">
            <a:extLst>
              <a:ext uri="{FF2B5EF4-FFF2-40B4-BE49-F238E27FC236}">
                <a16:creationId xmlns:a16="http://schemas.microsoft.com/office/drawing/2014/main" id="{E6BD78FE-DCC7-4F37-98F2-2337E67AAE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0999" y="1336431"/>
            <a:ext cx="5882407" cy="3941213"/>
          </a:xfrm>
        </p:spPr>
      </p:pic>
    </p:spTree>
    <p:extLst>
      <p:ext uri="{BB962C8B-B14F-4D97-AF65-F5344CB8AC3E}">
        <p14:creationId xmlns:p14="http://schemas.microsoft.com/office/powerpoint/2010/main" val="992623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E0EF2-0886-4BC0-8116-59A8FD34FF9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1AA0828-317F-44A2-9745-A6F4380FD2E2}"/>
              </a:ext>
            </a:extLst>
          </p:cNvPr>
          <p:cNvSpPr>
            <a:spLocks noGrp="1"/>
          </p:cNvSpPr>
          <p:nvPr>
            <p:ph idx="1"/>
          </p:nvPr>
        </p:nvSpPr>
        <p:spPr/>
        <p:txBody>
          <a:bodyPr/>
          <a:lstStyle/>
          <a:p>
            <a:r>
              <a:rPr lang="en-GB" dirty="0"/>
              <a:t>Determines the direction from which the wind is blowing</a:t>
            </a:r>
          </a:p>
        </p:txBody>
      </p:sp>
    </p:spTree>
    <p:extLst>
      <p:ext uri="{BB962C8B-B14F-4D97-AF65-F5344CB8AC3E}">
        <p14:creationId xmlns:p14="http://schemas.microsoft.com/office/powerpoint/2010/main" val="382092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12F6-5B26-43F1-AD62-8F6244E12EBE}"/>
              </a:ext>
            </a:extLst>
          </p:cNvPr>
          <p:cNvSpPr>
            <a:spLocks noGrp="1"/>
          </p:cNvSpPr>
          <p:nvPr>
            <p:ph type="title"/>
          </p:nvPr>
        </p:nvSpPr>
        <p:spPr/>
        <p:txBody>
          <a:bodyPr/>
          <a:lstStyle/>
          <a:p>
            <a:r>
              <a:rPr lang="en-GB" dirty="0"/>
              <a:t>Anemometer</a:t>
            </a:r>
          </a:p>
        </p:txBody>
      </p:sp>
      <p:pic>
        <p:nvPicPr>
          <p:cNvPr id="5" name="Content Placeholder 4">
            <a:extLst>
              <a:ext uri="{FF2B5EF4-FFF2-40B4-BE49-F238E27FC236}">
                <a16:creationId xmlns:a16="http://schemas.microsoft.com/office/drawing/2014/main" id="{1E03D8EB-7749-4AD2-981A-4AC110327A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4362" y="465801"/>
            <a:ext cx="4060845" cy="5967793"/>
          </a:xfrm>
        </p:spPr>
      </p:pic>
    </p:spTree>
    <p:extLst>
      <p:ext uri="{BB962C8B-B14F-4D97-AF65-F5344CB8AC3E}">
        <p14:creationId xmlns:p14="http://schemas.microsoft.com/office/powerpoint/2010/main" val="1976721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5CA9C-F87B-4221-A947-2DB34B23F34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B5C363-8F15-4E33-B398-F7262683D266}"/>
              </a:ext>
            </a:extLst>
          </p:cNvPr>
          <p:cNvSpPr>
            <a:spLocks noGrp="1"/>
          </p:cNvSpPr>
          <p:nvPr>
            <p:ph idx="1"/>
          </p:nvPr>
        </p:nvSpPr>
        <p:spPr/>
        <p:txBody>
          <a:bodyPr/>
          <a:lstStyle/>
          <a:p>
            <a:r>
              <a:rPr lang="en-GB" dirty="0"/>
              <a:t>Measures wind speed</a:t>
            </a:r>
          </a:p>
          <a:p>
            <a:r>
              <a:rPr lang="en-GB" dirty="0"/>
              <a:t>The cups catch the wind turning a dial attached to the instrument</a:t>
            </a:r>
          </a:p>
          <a:p>
            <a:r>
              <a:rPr lang="en-GB" dirty="0"/>
              <a:t>The dial shows the wind speed</a:t>
            </a:r>
          </a:p>
        </p:txBody>
      </p:sp>
    </p:spTree>
    <p:extLst>
      <p:ext uri="{BB962C8B-B14F-4D97-AF65-F5344CB8AC3E}">
        <p14:creationId xmlns:p14="http://schemas.microsoft.com/office/powerpoint/2010/main" val="114241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A5DB0-5D64-4BEA-9C46-C2EE18AC96C0}"/>
              </a:ext>
            </a:extLst>
          </p:cNvPr>
          <p:cNvSpPr>
            <a:spLocks noGrp="1"/>
          </p:cNvSpPr>
          <p:nvPr>
            <p:ph type="title"/>
          </p:nvPr>
        </p:nvSpPr>
        <p:spPr/>
        <p:txBody>
          <a:bodyPr/>
          <a:lstStyle/>
          <a:p>
            <a:r>
              <a:rPr lang="en-GB" dirty="0"/>
              <a:t>What is weather?</a:t>
            </a:r>
          </a:p>
        </p:txBody>
      </p:sp>
      <p:sp>
        <p:nvSpPr>
          <p:cNvPr id="3" name="Content Placeholder 2">
            <a:extLst>
              <a:ext uri="{FF2B5EF4-FFF2-40B4-BE49-F238E27FC236}">
                <a16:creationId xmlns:a16="http://schemas.microsoft.com/office/drawing/2014/main" id="{C48CC1C9-F5F3-454D-A359-CB033B45D9AA}"/>
              </a:ext>
            </a:extLst>
          </p:cNvPr>
          <p:cNvSpPr>
            <a:spLocks noGrp="1"/>
          </p:cNvSpPr>
          <p:nvPr>
            <p:ph idx="1"/>
          </p:nvPr>
        </p:nvSpPr>
        <p:spPr/>
        <p:txBody>
          <a:bodyPr/>
          <a:lstStyle/>
          <a:p>
            <a:r>
              <a:rPr lang="en-GB" dirty="0"/>
              <a:t>Weather is the condition of the atmosphere at a particular time and place</a:t>
            </a:r>
          </a:p>
          <a:p>
            <a:r>
              <a:rPr lang="en-GB" dirty="0"/>
              <a:t>It can change drastically in a 24 hour period</a:t>
            </a:r>
          </a:p>
          <a:p>
            <a:r>
              <a:rPr lang="en-GB" dirty="0"/>
              <a:t>It is an important part of our lives and one that we cannot control </a:t>
            </a:r>
          </a:p>
          <a:p>
            <a:r>
              <a:rPr lang="en-GB" dirty="0"/>
              <a:t>Instead the weather often controls how and where we live, what we do, what we wear and what we eat  </a:t>
            </a:r>
          </a:p>
          <a:p>
            <a:r>
              <a:rPr lang="en-GB" dirty="0"/>
              <a:t>Weather is described by factors such as temperature, wind, fog, humidity, rain, sunshine, atmosphere                                                  </a:t>
            </a:r>
          </a:p>
        </p:txBody>
      </p:sp>
    </p:spTree>
    <p:extLst>
      <p:ext uri="{BB962C8B-B14F-4D97-AF65-F5344CB8AC3E}">
        <p14:creationId xmlns:p14="http://schemas.microsoft.com/office/powerpoint/2010/main" val="2692991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6DB6-A06F-4C9E-97E6-49E97319CABF}"/>
              </a:ext>
            </a:extLst>
          </p:cNvPr>
          <p:cNvSpPr>
            <a:spLocks noGrp="1"/>
          </p:cNvSpPr>
          <p:nvPr>
            <p:ph type="ctrTitle"/>
          </p:nvPr>
        </p:nvSpPr>
        <p:spPr/>
        <p:txBody>
          <a:bodyPr/>
          <a:lstStyle/>
          <a:p>
            <a:r>
              <a:rPr lang="en-GB" dirty="0"/>
              <a:t>How the water cycle works and why it is important to us</a:t>
            </a:r>
          </a:p>
        </p:txBody>
      </p:sp>
    </p:spTree>
    <p:extLst>
      <p:ext uri="{BB962C8B-B14F-4D97-AF65-F5344CB8AC3E}">
        <p14:creationId xmlns:p14="http://schemas.microsoft.com/office/powerpoint/2010/main" val="392549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E440527-D61C-4BCB-81DE-D5A624555D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4505" y="718368"/>
            <a:ext cx="8307712" cy="5783181"/>
          </a:xfrm>
        </p:spPr>
      </p:pic>
    </p:spTree>
    <p:extLst>
      <p:ext uri="{BB962C8B-B14F-4D97-AF65-F5344CB8AC3E}">
        <p14:creationId xmlns:p14="http://schemas.microsoft.com/office/powerpoint/2010/main" val="3971153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74CD2-58EC-44BF-8D86-F751A6D5630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844D493-48A2-44A7-A13C-B2A603DC85AC}"/>
              </a:ext>
            </a:extLst>
          </p:cNvPr>
          <p:cNvSpPr>
            <a:spLocks noGrp="1"/>
          </p:cNvSpPr>
          <p:nvPr>
            <p:ph idx="1"/>
          </p:nvPr>
        </p:nvSpPr>
        <p:spPr/>
        <p:txBody>
          <a:bodyPr/>
          <a:lstStyle/>
          <a:p>
            <a:r>
              <a:rPr lang="en-GB" dirty="0"/>
              <a:t>Water keeps moving in an endless cycle called the water cycle</a:t>
            </a:r>
          </a:p>
          <a:p>
            <a:r>
              <a:rPr lang="en-GB" dirty="0"/>
              <a:t>Water itself is the only substance that exists in liquid, gas, and solid form- the keys to the water cycle</a:t>
            </a:r>
          </a:p>
          <a:p>
            <a:r>
              <a:rPr lang="en-GB" dirty="0"/>
              <a:t>Water evaporates from oceans, rivers and lakes (water in liquid form) and rises into the atmosphere( water in its gas form) where it condenses to form clouds</a:t>
            </a:r>
          </a:p>
          <a:p>
            <a:r>
              <a:rPr lang="en-GB" dirty="0"/>
              <a:t>Precipitation then falls to the earth in the form of rain(water in its liquid) or snow(water in solid form) where it flows into oceans, rivers and lakes and the process begins again</a:t>
            </a:r>
          </a:p>
        </p:txBody>
      </p:sp>
    </p:spTree>
    <p:extLst>
      <p:ext uri="{BB962C8B-B14F-4D97-AF65-F5344CB8AC3E}">
        <p14:creationId xmlns:p14="http://schemas.microsoft.com/office/powerpoint/2010/main" val="1605514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F6EF-5C14-4B3A-814E-91EE8F4D1753}"/>
              </a:ext>
            </a:extLst>
          </p:cNvPr>
          <p:cNvSpPr>
            <a:spLocks noGrp="1"/>
          </p:cNvSpPr>
          <p:nvPr>
            <p:ph type="title"/>
          </p:nvPr>
        </p:nvSpPr>
        <p:spPr/>
        <p:txBody>
          <a:bodyPr/>
          <a:lstStyle/>
          <a:p>
            <a:r>
              <a:rPr lang="en-GB" dirty="0"/>
              <a:t>Measuring temperature</a:t>
            </a:r>
          </a:p>
        </p:txBody>
      </p:sp>
      <p:sp>
        <p:nvSpPr>
          <p:cNvPr id="3" name="Content Placeholder 2">
            <a:extLst>
              <a:ext uri="{FF2B5EF4-FFF2-40B4-BE49-F238E27FC236}">
                <a16:creationId xmlns:a16="http://schemas.microsoft.com/office/drawing/2014/main" id="{2ABE00AD-6E5A-4D2D-B55A-043487901613}"/>
              </a:ext>
            </a:extLst>
          </p:cNvPr>
          <p:cNvSpPr>
            <a:spLocks noGrp="1"/>
          </p:cNvSpPr>
          <p:nvPr>
            <p:ph idx="1"/>
          </p:nvPr>
        </p:nvSpPr>
        <p:spPr/>
        <p:txBody>
          <a:bodyPr/>
          <a:lstStyle/>
          <a:p>
            <a:r>
              <a:rPr lang="en-GB" dirty="0"/>
              <a:t>Temperature is a degree of hotness or coldness that can be measured using a thermometer</a:t>
            </a:r>
          </a:p>
          <a:p>
            <a:r>
              <a:rPr lang="en-GB" dirty="0"/>
              <a:t>Its also a measure of how fast the atoms and molecules of a substance are moving</a:t>
            </a:r>
          </a:p>
          <a:p>
            <a:r>
              <a:rPr lang="en-GB" dirty="0"/>
              <a:t>Temperature is measured in degrees on the Fahrenheit, Celsius and Kelvin scales</a:t>
            </a:r>
          </a:p>
        </p:txBody>
      </p:sp>
    </p:spTree>
    <p:extLst>
      <p:ext uri="{BB962C8B-B14F-4D97-AF65-F5344CB8AC3E}">
        <p14:creationId xmlns:p14="http://schemas.microsoft.com/office/powerpoint/2010/main" val="321742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B66E6-8B2B-4DBC-88EF-7F4C5657C988}"/>
              </a:ext>
            </a:extLst>
          </p:cNvPr>
          <p:cNvSpPr>
            <a:spLocks noGrp="1"/>
          </p:cNvSpPr>
          <p:nvPr>
            <p:ph type="title"/>
          </p:nvPr>
        </p:nvSpPr>
        <p:spPr/>
        <p:txBody>
          <a:bodyPr/>
          <a:lstStyle/>
          <a:p>
            <a:r>
              <a:rPr lang="en-GB" dirty="0"/>
              <a:t>Temperature scales</a:t>
            </a:r>
          </a:p>
        </p:txBody>
      </p:sp>
      <p:pic>
        <p:nvPicPr>
          <p:cNvPr id="5" name="Content Placeholder 4">
            <a:extLst>
              <a:ext uri="{FF2B5EF4-FFF2-40B4-BE49-F238E27FC236}">
                <a16:creationId xmlns:a16="http://schemas.microsoft.com/office/drawing/2014/main" id="{4AEF8454-15B6-4924-89E6-1793FD180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8788" y="1717471"/>
            <a:ext cx="4051495" cy="4459492"/>
          </a:xfrm>
        </p:spPr>
      </p:pic>
    </p:spTree>
    <p:extLst>
      <p:ext uri="{BB962C8B-B14F-4D97-AF65-F5344CB8AC3E}">
        <p14:creationId xmlns:p14="http://schemas.microsoft.com/office/powerpoint/2010/main" val="3939668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F403-6A73-46D8-8BDD-D4D0B468641B}"/>
              </a:ext>
            </a:extLst>
          </p:cNvPr>
          <p:cNvSpPr>
            <a:spLocks noGrp="1"/>
          </p:cNvSpPr>
          <p:nvPr>
            <p:ph type="title"/>
          </p:nvPr>
        </p:nvSpPr>
        <p:spPr/>
        <p:txBody>
          <a:bodyPr/>
          <a:lstStyle/>
          <a:p>
            <a:r>
              <a:rPr lang="en-GB" dirty="0"/>
              <a:t>Genesis 1:6-8</a:t>
            </a:r>
          </a:p>
        </p:txBody>
      </p:sp>
      <p:sp>
        <p:nvSpPr>
          <p:cNvPr id="3" name="Content Placeholder 2">
            <a:extLst>
              <a:ext uri="{FF2B5EF4-FFF2-40B4-BE49-F238E27FC236}">
                <a16:creationId xmlns:a16="http://schemas.microsoft.com/office/drawing/2014/main" id="{EDD06030-65A5-4B5C-85D9-B5E379A64EE1}"/>
              </a:ext>
            </a:extLst>
          </p:cNvPr>
          <p:cNvSpPr>
            <a:spLocks noGrp="1"/>
          </p:cNvSpPr>
          <p:nvPr>
            <p:ph idx="1"/>
          </p:nvPr>
        </p:nvSpPr>
        <p:spPr/>
        <p:txBody>
          <a:bodyPr/>
          <a:lstStyle/>
          <a:p>
            <a:r>
              <a:rPr lang="en-GB" dirty="0"/>
              <a:t>Then God said, ”Let there be a firmament in the midst of the waters and let it divide the waters from the waters.” Thus God made the firmament and divided the waters which were above the firmament and it was so. And God called the firmament Heaven. So the evening and morning were the second day</a:t>
            </a:r>
          </a:p>
        </p:txBody>
      </p:sp>
    </p:spTree>
    <p:extLst>
      <p:ext uri="{BB962C8B-B14F-4D97-AF65-F5344CB8AC3E}">
        <p14:creationId xmlns:p14="http://schemas.microsoft.com/office/powerpoint/2010/main" val="2155263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DCD8010-42DB-47EB-8A07-7A76524208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4898" y="726505"/>
            <a:ext cx="7061508" cy="5306219"/>
          </a:xfrm>
        </p:spPr>
      </p:pic>
    </p:spTree>
    <p:extLst>
      <p:ext uri="{BB962C8B-B14F-4D97-AF65-F5344CB8AC3E}">
        <p14:creationId xmlns:p14="http://schemas.microsoft.com/office/powerpoint/2010/main" val="4028653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79616-0AEA-49A4-BA1E-67E20CF7CB94}"/>
              </a:ext>
            </a:extLst>
          </p:cNvPr>
          <p:cNvSpPr>
            <a:spLocks noGrp="1"/>
          </p:cNvSpPr>
          <p:nvPr>
            <p:ph type="title"/>
          </p:nvPr>
        </p:nvSpPr>
        <p:spPr/>
        <p:txBody>
          <a:bodyPr/>
          <a:lstStyle/>
          <a:p>
            <a:r>
              <a:rPr lang="en-GB" dirty="0"/>
              <a:t>Mark 4:38-39</a:t>
            </a:r>
          </a:p>
        </p:txBody>
      </p:sp>
      <p:sp>
        <p:nvSpPr>
          <p:cNvPr id="3" name="Content Placeholder 2">
            <a:extLst>
              <a:ext uri="{FF2B5EF4-FFF2-40B4-BE49-F238E27FC236}">
                <a16:creationId xmlns:a16="http://schemas.microsoft.com/office/drawing/2014/main" id="{B77D1056-5C65-4DCD-80C0-3F1C34067F7B}"/>
              </a:ext>
            </a:extLst>
          </p:cNvPr>
          <p:cNvSpPr>
            <a:spLocks noGrp="1"/>
          </p:cNvSpPr>
          <p:nvPr>
            <p:ph idx="1"/>
          </p:nvPr>
        </p:nvSpPr>
        <p:spPr/>
        <p:txBody>
          <a:bodyPr/>
          <a:lstStyle/>
          <a:p>
            <a:r>
              <a:rPr lang="en-GB" dirty="0"/>
              <a:t>Jesus was in the stern, sleeping on the cushion. The disciples woke him and said to him “Teacher, don’t you care if we drown?” He got up, rebuked the wind and said to the waves, “Quiet! Be still!” Then the wind died down and it was completely calm.</a:t>
            </a:r>
          </a:p>
        </p:txBody>
      </p:sp>
    </p:spTree>
    <p:extLst>
      <p:ext uri="{BB962C8B-B14F-4D97-AF65-F5344CB8AC3E}">
        <p14:creationId xmlns:p14="http://schemas.microsoft.com/office/powerpoint/2010/main" val="531999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9042-3D55-4B86-93C6-3F68282A0364}"/>
              </a:ext>
            </a:extLst>
          </p:cNvPr>
          <p:cNvSpPr>
            <a:spLocks noGrp="1"/>
          </p:cNvSpPr>
          <p:nvPr>
            <p:ph type="title"/>
          </p:nvPr>
        </p:nvSpPr>
        <p:spPr/>
        <p:txBody>
          <a:bodyPr/>
          <a:lstStyle/>
          <a:p>
            <a:r>
              <a:rPr lang="en-GB" dirty="0"/>
              <a:t>Jesus talked to the waters and they obeyed him</a:t>
            </a:r>
          </a:p>
        </p:txBody>
      </p:sp>
      <p:pic>
        <p:nvPicPr>
          <p:cNvPr id="5" name="Content Placeholder 4">
            <a:extLst>
              <a:ext uri="{FF2B5EF4-FFF2-40B4-BE49-F238E27FC236}">
                <a16:creationId xmlns:a16="http://schemas.microsoft.com/office/drawing/2014/main" id="{E0C90056-8FCB-4B6F-A695-A781EBDCF7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3064" y="1809566"/>
            <a:ext cx="3062302" cy="4020528"/>
          </a:xfrm>
        </p:spPr>
      </p:pic>
    </p:spTree>
    <p:extLst>
      <p:ext uri="{BB962C8B-B14F-4D97-AF65-F5344CB8AC3E}">
        <p14:creationId xmlns:p14="http://schemas.microsoft.com/office/powerpoint/2010/main" val="939680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CE3D-6635-4B0B-904B-4E8E2167263C}"/>
              </a:ext>
            </a:extLst>
          </p:cNvPr>
          <p:cNvSpPr>
            <a:spLocks noGrp="1"/>
          </p:cNvSpPr>
          <p:nvPr>
            <p:ph type="title"/>
          </p:nvPr>
        </p:nvSpPr>
        <p:spPr/>
        <p:txBody>
          <a:bodyPr/>
          <a:lstStyle/>
          <a:p>
            <a:r>
              <a:rPr lang="en-GB" dirty="0"/>
              <a:t>Fun activity</a:t>
            </a:r>
          </a:p>
        </p:txBody>
      </p:sp>
      <p:sp>
        <p:nvSpPr>
          <p:cNvPr id="3" name="Content Placeholder 2">
            <a:extLst>
              <a:ext uri="{FF2B5EF4-FFF2-40B4-BE49-F238E27FC236}">
                <a16:creationId xmlns:a16="http://schemas.microsoft.com/office/drawing/2014/main" id="{5D7331C7-58D9-416A-B971-36C40203CDC8}"/>
              </a:ext>
            </a:extLst>
          </p:cNvPr>
          <p:cNvSpPr>
            <a:spLocks noGrp="1"/>
          </p:cNvSpPr>
          <p:nvPr>
            <p:ph idx="1"/>
          </p:nvPr>
        </p:nvSpPr>
        <p:spPr/>
        <p:txBody>
          <a:bodyPr/>
          <a:lstStyle/>
          <a:p>
            <a:r>
              <a:rPr lang="en-GB" dirty="0"/>
              <a:t>Observe the actual weather for a day. Chart it and compare with the weather report for the day</a:t>
            </a:r>
          </a:p>
        </p:txBody>
      </p:sp>
    </p:spTree>
    <p:extLst>
      <p:ext uri="{BB962C8B-B14F-4D97-AF65-F5344CB8AC3E}">
        <p14:creationId xmlns:p14="http://schemas.microsoft.com/office/powerpoint/2010/main" val="2303871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7EC5-1172-4264-9740-DF2F74A992E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B9BE72BA-C3B7-4978-98EE-B612E2B694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5294" y="1677328"/>
            <a:ext cx="4086848" cy="4342472"/>
          </a:xfrm>
        </p:spPr>
      </p:pic>
    </p:spTree>
    <p:extLst>
      <p:ext uri="{BB962C8B-B14F-4D97-AF65-F5344CB8AC3E}">
        <p14:creationId xmlns:p14="http://schemas.microsoft.com/office/powerpoint/2010/main" val="640172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70388-1A8C-4975-8CBD-7393628D60D3}"/>
              </a:ext>
            </a:extLst>
          </p:cNvPr>
          <p:cNvSpPr>
            <a:spLocks noGrp="1"/>
          </p:cNvSpPr>
          <p:nvPr>
            <p:ph type="title"/>
          </p:nvPr>
        </p:nvSpPr>
        <p:spPr/>
        <p:txBody>
          <a:bodyPr/>
          <a:lstStyle/>
          <a:p>
            <a:r>
              <a:rPr lang="en-GB" dirty="0"/>
              <a:t>Parents can help too</a:t>
            </a:r>
          </a:p>
        </p:txBody>
      </p:sp>
      <p:pic>
        <p:nvPicPr>
          <p:cNvPr id="2050" name="Picture 2" descr="child's weather chart | Free Weather Calendar | Weather calendar, Weather  for kids, Weather chart">
            <a:extLst>
              <a:ext uri="{FF2B5EF4-FFF2-40B4-BE49-F238E27FC236}">
                <a16:creationId xmlns:a16="http://schemas.microsoft.com/office/drawing/2014/main" id="{3DE5D3FE-D2BB-4B75-A23A-16B77C1AF9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6421" y="1820809"/>
            <a:ext cx="5678428" cy="419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53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6385-FB51-4380-9A71-D0BE061A7132}"/>
              </a:ext>
            </a:extLst>
          </p:cNvPr>
          <p:cNvSpPr>
            <a:spLocks noGrp="1"/>
          </p:cNvSpPr>
          <p:nvPr>
            <p:ph type="title"/>
          </p:nvPr>
        </p:nvSpPr>
        <p:spPr/>
        <p:txBody>
          <a:bodyPr/>
          <a:lstStyle/>
          <a:p>
            <a:r>
              <a:rPr lang="en-GB" dirty="0"/>
              <a:t>Making a wind pin wheel</a:t>
            </a:r>
          </a:p>
        </p:txBody>
      </p:sp>
      <p:pic>
        <p:nvPicPr>
          <p:cNvPr id="5" name="Content Placeholder 4">
            <a:extLst>
              <a:ext uri="{FF2B5EF4-FFF2-40B4-BE49-F238E27FC236}">
                <a16:creationId xmlns:a16="http://schemas.microsoft.com/office/drawing/2014/main" id="{B6165196-0A38-4A8E-8A0A-45185FBA2D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8805" y="1608503"/>
            <a:ext cx="4857910" cy="4857910"/>
          </a:xfrm>
        </p:spPr>
      </p:pic>
    </p:spTree>
    <p:extLst>
      <p:ext uri="{BB962C8B-B14F-4D97-AF65-F5344CB8AC3E}">
        <p14:creationId xmlns:p14="http://schemas.microsoft.com/office/powerpoint/2010/main" val="1867038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7D1E4-82B5-4A17-9D36-4AE4546B0294}"/>
              </a:ext>
            </a:extLst>
          </p:cNvPr>
          <p:cNvSpPr>
            <a:spLocks noGrp="1"/>
          </p:cNvSpPr>
          <p:nvPr>
            <p:ph type="title"/>
          </p:nvPr>
        </p:nvSpPr>
        <p:spPr/>
        <p:txBody>
          <a:bodyPr/>
          <a:lstStyle/>
          <a:p>
            <a:r>
              <a:rPr lang="en-GB" dirty="0"/>
              <a:t>Materials</a:t>
            </a:r>
          </a:p>
        </p:txBody>
      </p:sp>
      <p:sp>
        <p:nvSpPr>
          <p:cNvPr id="3" name="Content Placeholder 2">
            <a:extLst>
              <a:ext uri="{FF2B5EF4-FFF2-40B4-BE49-F238E27FC236}">
                <a16:creationId xmlns:a16="http://schemas.microsoft.com/office/drawing/2014/main" id="{850E7B45-BD6A-40A6-81A6-6E0CECE635AF}"/>
              </a:ext>
            </a:extLst>
          </p:cNvPr>
          <p:cNvSpPr>
            <a:spLocks noGrp="1"/>
          </p:cNvSpPr>
          <p:nvPr>
            <p:ph idx="1"/>
          </p:nvPr>
        </p:nvSpPr>
        <p:spPr/>
        <p:txBody>
          <a:bodyPr/>
          <a:lstStyle/>
          <a:p>
            <a:pPr algn="l">
              <a:buFont typeface="Arial" panose="020B0604020202020204" pitchFamily="34" charset="0"/>
              <a:buChar char="•"/>
            </a:pPr>
            <a:r>
              <a:rPr lang="en-GB" b="0" i="0" dirty="0">
                <a:solidFill>
                  <a:srgbClr val="202122"/>
                </a:solidFill>
                <a:effectLst/>
                <a:latin typeface="Arial" panose="020B0604020202020204" pitchFamily="34" charset="0"/>
              </a:rPr>
              <a:t>Paper or card stock</a:t>
            </a:r>
          </a:p>
          <a:p>
            <a:pPr algn="l">
              <a:buFont typeface="Arial" panose="020B0604020202020204" pitchFamily="34" charset="0"/>
              <a:buChar char="•"/>
            </a:pPr>
            <a:r>
              <a:rPr lang="en-GB" b="0" i="0" dirty="0">
                <a:solidFill>
                  <a:srgbClr val="202122"/>
                </a:solidFill>
                <a:effectLst/>
                <a:latin typeface="Arial" panose="020B0604020202020204" pitchFamily="34" charset="0"/>
              </a:rPr>
              <a:t>Scissors</a:t>
            </a:r>
          </a:p>
          <a:p>
            <a:pPr algn="l">
              <a:buFont typeface="Arial" panose="020B0604020202020204" pitchFamily="34" charset="0"/>
              <a:buChar char="•"/>
            </a:pPr>
            <a:r>
              <a:rPr lang="en-GB" b="0" i="0" dirty="0">
                <a:solidFill>
                  <a:srgbClr val="202122"/>
                </a:solidFill>
                <a:effectLst/>
                <a:latin typeface="Arial" panose="020B0604020202020204" pitchFamily="34" charset="0"/>
              </a:rPr>
              <a:t>Glue stick</a:t>
            </a:r>
          </a:p>
          <a:p>
            <a:pPr algn="l">
              <a:buFont typeface="Arial" panose="020B0604020202020204" pitchFamily="34" charset="0"/>
              <a:buChar char="•"/>
            </a:pPr>
            <a:r>
              <a:rPr lang="en-GB" b="0" i="0" dirty="0">
                <a:solidFill>
                  <a:srgbClr val="202122"/>
                </a:solidFill>
                <a:effectLst/>
                <a:latin typeface="Arial" panose="020B0604020202020204" pitchFamily="34" charset="0"/>
              </a:rPr>
              <a:t>Pencil with eraser</a:t>
            </a:r>
          </a:p>
          <a:p>
            <a:pPr algn="l">
              <a:buFont typeface="Arial" panose="020B0604020202020204" pitchFamily="34" charset="0"/>
              <a:buChar char="•"/>
            </a:pPr>
            <a:r>
              <a:rPr lang="en-GB" b="0" i="0" dirty="0">
                <a:solidFill>
                  <a:srgbClr val="202122"/>
                </a:solidFill>
                <a:effectLst/>
                <a:latin typeface="Arial" panose="020B0604020202020204" pitchFamily="34" charset="0"/>
              </a:rPr>
              <a:t>Push pin</a:t>
            </a:r>
          </a:p>
          <a:p>
            <a:pPr algn="l">
              <a:buFont typeface="Arial" panose="020B0604020202020204" pitchFamily="34" charset="0"/>
              <a:buChar char="•"/>
            </a:pPr>
            <a:r>
              <a:rPr lang="en-GB" b="0" i="0" dirty="0">
                <a:solidFill>
                  <a:srgbClr val="202122"/>
                </a:solidFill>
                <a:effectLst/>
                <a:latin typeface="Arial" panose="020B0604020202020204" pitchFamily="34" charset="0"/>
              </a:rPr>
              <a:t>Bead (optional)</a:t>
            </a:r>
          </a:p>
          <a:p>
            <a:pPr algn="l">
              <a:buFont typeface="Arial" panose="020B0604020202020204" pitchFamily="34" charset="0"/>
              <a:buChar char="•"/>
            </a:pPr>
            <a:r>
              <a:rPr lang="en-GB" b="0" i="0" dirty="0">
                <a:solidFill>
                  <a:srgbClr val="202122"/>
                </a:solidFill>
                <a:effectLst/>
                <a:latin typeface="Arial" panose="020B0604020202020204" pitchFamily="34" charset="0"/>
              </a:rPr>
              <a:t>Crayons or markers (optional)</a:t>
            </a:r>
          </a:p>
          <a:p>
            <a:endParaRPr lang="en-GB" dirty="0"/>
          </a:p>
        </p:txBody>
      </p:sp>
    </p:spTree>
    <p:extLst>
      <p:ext uri="{BB962C8B-B14F-4D97-AF65-F5344CB8AC3E}">
        <p14:creationId xmlns:p14="http://schemas.microsoft.com/office/powerpoint/2010/main" val="3427261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6033-4F93-4CC2-AE00-5DC9CBD2C4E8}"/>
              </a:ext>
            </a:extLst>
          </p:cNvPr>
          <p:cNvSpPr>
            <a:spLocks noGrp="1"/>
          </p:cNvSpPr>
          <p:nvPr>
            <p:ph type="title"/>
          </p:nvPr>
        </p:nvSpPr>
        <p:spPr/>
        <p:txBody>
          <a:bodyPr/>
          <a:lstStyle/>
          <a:p>
            <a:r>
              <a:rPr lang="en-GB" dirty="0"/>
              <a:t>Instructions</a:t>
            </a:r>
          </a:p>
        </p:txBody>
      </p:sp>
      <p:sp>
        <p:nvSpPr>
          <p:cNvPr id="3" name="Content Placeholder 2">
            <a:extLst>
              <a:ext uri="{FF2B5EF4-FFF2-40B4-BE49-F238E27FC236}">
                <a16:creationId xmlns:a16="http://schemas.microsoft.com/office/drawing/2014/main" id="{86F6E3E1-B1BC-473C-ABD1-B1F023033E82}"/>
              </a:ext>
            </a:extLst>
          </p:cNvPr>
          <p:cNvSpPr>
            <a:spLocks noGrp="1"/>
          </p:cNvSpPr>
          <p:nvPr>
            <p:ph idx="1"/>
          </p:nvPr>
        </p:nvSpPr>
        <p:spPr/>
        <p:txBody>
          <a:bodyPr>
            <a:normAutofit/>
          </a:bodyPr>
          <a:lstStyle/>
          <a:p>
            <a:pPr algn="l"/>
            <a:r>
              <a:rPr lang="en-GB" b="0" i="0" dirty="0">
                <a:solidFill>
                  <a:srgbClr val="202122"/>
                </a:solidFill>
                <a:effectLst/>
                <a:latin typeface="Arial" panose="020B0604020202020204" pitchFamily="34" charset="0"/>
              </a:rPr>
              <a:t>1. Start out by cutting two identical squares from paper or card stock. If you are keen on using templates, you can choose  from any (online) pinwheel templates and print them out on Letter or A4 size paper or card stock.</a:t>
            </a:r>
          </a:p>
          <a:p>
            <a:pPr algn="l"/>
            <a:r>
              <a:rPr lang="en-GB" b="0" i="0" dirty="0">
                <a:solidFill>
                  <a:srgbClr val="202122"/>
                </a:solidFill>
                <a:effectLst/>
                <a:latin typeface="Arial" panose="020B0604020202020204" pitchFamily="34" charset="0"/>
              </a:rPr>
              <a:t>2. You can leave the squares plain or colour and draw some patterns or designs.</a:t>
            </a:r>
          </a:p>
          <a:p>
            <a:pPr algn="l"/>
            <a:r>
              <a:rPr lang="en-GB" b="0" i="0" dirty="0">
                <a:solidFill>
                  <a:srgbClr val="202122"/>
                </a:solidFill>
                <a:effectLst/>
                <a:latin typeface="Arial" panose="020B0604020202020204" pitchFamily="34" charset="0"/>
              </a:rPr>
              <a:t>3. Cut out both paper squares.</a:t>
            </a:r>
          </a:p>
          <a:p>
            <a:pPr algn="l"/>
            <a:r>
              <a:rPr lang="en-GB" b="0" i="0" dirty="0">
                <a:solidFill>
                  <a:srgbClr val="202122"/>
                </a:solidFill>
                <a:effectLst/>
                <a:latin typeface="Arial" panose="020B0604020202020204" pitchFamily="34" charset="0"/>
              </a:rPr>
              <a:t>4. Glue the undecorated sides of the squares together. Remember to apply glue not just along the edges, but on the entire back area of the squares.</a:t>
            </a:r>
          </a:p>
          <a:p>
            <a:pPr algn="l"/>
            <a:r>
              <a:rPr lang="en-GB" b="0" i="0" dirty="0">
                <a:solidFill>
                  <a:srgbClr val="202122"/>
                </a:solidFill>
                <a:effectLst/>
                <a:latin typeface="Arial" panose="020B0604020202020204" pitchFamily="34" charset="0"/>
              </a:rPr>
              <a:t>5. Cut along the 4 diagonal dotted lines.</a:t>
            </a:r>
          </a:p>
          <a:p>
            <a:pPr algn="l">
              <a:buFont typeface="Arial" panose="020B0604020202020204" pitchFamily="34" charset="0"/>
              <a:buChar char="•"/>
            </a:pPr>
            <a:r>
              <a:rPr lang="en-GB" b="0" i="0" dirty="0">
                <a:solidFill>
                  <a:srgbClr val="202122"/>
                </a:solidFill>
                <a:effectLst/>
                <a:latin typeface="Arial" panose="020B0604020202020204" pitchFamily="34" charset="0"/>
              </a:rPr>
              <a:t>If you're not using templates, cut the square halfway to the centre.</a:t>
            </a:r>
          </a:p>
          <a:p>
            <a:endParaRPr lang="en-GB" dirty="0"/>
          </a:p>
        </p:txBody>
      </p:sp>
    </p:spTree>
    <p:extLst>
      <p:ext uri="{BB962C8B-B14F-4D97-AF65-F5344CB8AC3E}">
        <p14:creationId xmlns:p14="http://schemas.microsoft.com/office/powerpoint/2010/main" val="475367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44088-FEE7-408F-8D4F-95F1EE4FE39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78B27A-0DB0-4F2E-8318-6B1A5E9B1352}"/>
              </a:ext>
            </a:extLst>
          </p:cNvPr>
          <p:cNvSpPr>
            <a:spLocks noGrp="1"/>
          </p:cNvSpPr>
          <p:nvPr>
            <p:ph idx="1"/>
          </p:nvPr>
        </p:nvSpPr>
        <p:spPr/>
        <p:txBody>
          <a:bodyPr>
            <a:normAutofit fontScale="92500" lnSpcReduction="20000"/>
          </a:bodyPr>
          <a:lstStyle/>
          <a:p>
            <a:pPr algn="l"/>
            <a:r>
              <a:rPr lang="en-GB" b="0" i="0" dirty="0">
                <a:solidFill>
                  <a:srgbClr val="202122"/>
                </a:solidFill>
                <a:effectLst/>
                <a:latin typeface="Arial" panose="020B0604020202020204" pitchFamily="34" charset="0"/>
              </a:rPr>
              <a:t>6. Gather the four corners towards the centre without creasing the paper. You may glue the ends in place or just hold them together with your hand as you do the next step.</a:t>
            </a:r>
          </a:p>
          <a:p>
            <a:pPr algn="l"/>
            <a:r>
              <a:rPr lang="en-GB" b="0" i="0" dirty="0">
                <a:solidFill>
                  <a:srgbClr val="202122"/>
                </a:solidFill>
                <a:effectLst/>
                <a:latin typeface="Arial" panose="020B0604020202020204" pitchFamily="34" charset="0"/>
              </a:rPr>
              <a:t>7. Insert a push pin at the centre. If you did not glue the ends of the paper in Step 6, the push pin should hold all four ends together. Wiggle the push pin around to make the hole a bit larger.</a:t>
            </a:r>
          </a:p>
          <a:p>
            <a:pPr algn="l"/>
            <a:r>
              <a:rPr lang="en-GB" b="0" i="0" dirty="0">
                <a:solidFill>
                  <a:srgbClr val="202122"/>
                </a:solidFill>
                <a:effectLst/>
                <a:latin typeface="Arial" panose="020B0604020202020204" pitchFamily="34" charset="0"/>
              </a:rPr>
              <a:t>8. Push the pin onto a pencil's eraser. Don't push on too tight to allow the pinwheel to spin more freely.</a:t>
            </a:r>
          </a:p>
          <a:p>
            <a:pPr algn="l">
              <a:buFont typeface="Arial" panose="020B0604020202020204" pitchFamily="34" charset="0"/>
              <a:buChar char="•"/>
            </a:pPr>
            <a:r>
              <a:rPr lang="en-GB" b="0" i="0" dirty="0">
                <a:solidFill>
                  <a:srgbClr val="202122"/>
                </a:solidFill>
                <a:effectLst/>
                <a:latin typeface="Arial" panose="020B0604020202020204" pitchFamily="34" charset="0"/>
              </a:rPr>
              <a:t>As an option, you may put a bead or small button between the paper and the eraser. This helps the pinwheel rotate better and prevents the pin's point from going through the other side of the eraser.</a:t>
            </a:r>
          </a:p>
          <a:p>
            <a:pPr algn="l"/>
            <a:r>
              <a:rPr lang="en-GB" b="0" i="0" dirty="0">
                <a:solidFill>
                  <a:srgbClr val="202122"/>
                </a:solidFill>
                <a:effectLst/>
                <a:latin typeface="Arial" panose="020B0604020202020204" pitchFamily="34" charset="0"/>
              </a:rPr>
              <a:t>9. Finally, try blowing at the edges of the pinwheel to make it spin. Loosen the pin a bit if the blades do not rotate well. Enjoy!</a:t>
            </a:r>
          </a:p>
          <a:p>
            <a:endParaRPr lang="en-GB" dirty="0"/>
          </a:p>
        </p:txBody>
      </p:sp>
    </p:spTree>
    <p:extLst>
      <p:ext uri="{BB962C8B-B14F-4D97-AF65-F5344CB8AC3E}">
        <p14:creationId xmlns:p14="http://schemas.microsoft.com/office/powerpoint/2010/main" val="6788728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2347C-0A9D-410C-BD07-36666CC7B24E}"/>
              </a:ext>
            </a:extLst>
          </p:cNvPr>
          <p:cNvSpPr>
            <a:spLocks noGrp="1"/>
          </p:cNvSpPr>
          <p:nvPr>
            <p:ph type="ctrTitle"/>
          </p:nvPr>
        </p:nvSpPr>
        <p:spPr/>
        <p:txBody>
          <a:bodyPr/>
          <a:lstStyle/>
          <a:p>
            <a:r>
              <a:rPr lang="en-GB" dirty="0"/>
              <a:t>Alternative Safe pin wheel</a:t>
            </a:r>
          </a:p>
        </p:txBody>
      </p:sp>
      <p:sp>
        <p:nvSpPr>
          <p:cNvPr id="3" name="Subtitle 2">
            <a:extLst>
              <a:ext uri="{FF2B5EF4-FFF2-40B4-BE49-F238E27FC236}">
                <a16:creationId xmlns:a16="http://schemas.microsoft.com/office/drawing/2014/main" id="{AA6CB28A-0171-45E3-BA79-643368A86251}"/>
              </a:ext>
            </a:extLst>
          </p:cNvPr>
          <p:cNvSpPr>
            <a:spLocks noGrp="1"/>
          </p:cNvSpPr>
          <p:nvPr>
            <p:ph type="subTitle" idx="1"/>
          </p:nvPr>
        </p:nvSpPr>
        <p:spPr/>
        <p:txBody>
          <a:bodyPr/>
          <a:lstStyle/>
          <a:p>
            <a:r>
              <a:rPr lang="en-GB" dirty="0"/>
              <a:t>( </a:t>
            </a:r>
            <a:r>
              <a:rPr lang="en-GB" dirty="0" err="1"/>
              <a:t>pinless</a:t>
            </a:r>
            <a:r>
              <a:rPr lang="en-GB" dirty="0"/>
              <a:t>)</a:t>
            </a:r>
          </a:p>
        </p:txBody>
      </p:sp>
    </p:spTree>
    <p:extLst>
      <p:ext uri="{BB962C8B-B14F-4D97-AF65-F5344CB8AC3E}">
        <p14:creationId xmlns:p14="http://schemas.microsoft.com/office/powerpoint/2010/main" val="3174399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012B-945D-4EA8-A4EA-7387E8EABCAA}"/>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05EAE57-147A-4210-9401-A550CF25FD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904" y="1680632"/>
            <a:ext cx="8109121" cy="4561380"/>
          </a:xfrm>
        </p:spPr>
      </p:pic>
    </p:spTree>
    <p:extLst>
      <p:ext uri="{BB962C8B-B14F-4D97-AF65-F5344CB8AC3E}">
        <p14:creationId xmlns:p14="http://schemas.microsoft.com/office/powerpoint/2010/main" val="3020942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A32E-8FEF-4F1A-A606-F6ABBD1A28A0}"/>
              </a:ext>
            </a:extLst>
          </p:cNvPr>
          <p:cNvSpPr>
            <a:spLocks noGrp="1"/>
          </p:cNvSpPr>
          <p:nvPr>
            <p:ph type="title"/>
          </p:nvPr>
        </p:nvSpPr>
        <p:spPr/>
        <p:txBody>
          <a:bodyPr/>
          <a:lstStyle/>
          <a:p>
            <a:r>
              <a:rPr lang="en-GB" dirty="0"/>
              <a:t>Materials</a:t>
            </a:r>
          </a:p>
        </p:txBody>
      </p:sp>
      <p:sp>
        <p:nvSpPr>
          <p:cNvPr id="3" name="Content Placeholder 2">
            <a:extLst>
              <a:ext uri="{FF2B5EF4-FFF2-40B4-BE49-F238E27FC236}">
                <a16:creationId xmlns:a16="http://schemas.microsoft.com/office/drawing/2014/main" id="{98F26299-5EBE-41FD-8BB0-8A05AE19AFBF}"/>
              </a:ext>
            </a:extLst>
          </p:cNvPr>
          <p:cNvSpPr>
            <a:spLocks noGrp="1"/>
          </p:cNvSpPr>
          <p:nvPr>
            <p:ph idx="1"/>
          </p:nvPr>
        </p:nvSpPr>
        <p:spPr/>
        <p:txBody>
          <a:bodyPr/>
          <a:lstStyle/>
          <a:p>
            <a:r>
              <a:rPr lang="en-GB" dirty="0"/>
              <a:t>Paper</a:t>
            </a:r>
          </a:p>
          <a:p>
            <a:r>
              <a:rPr lang="en-GB" dirty="0"/>
              <a:t>Straws that bend or flex</a:t>
            </a:r>
          </a:p>
          <a:p>
            <a:r>
              <a:rPr lang="en-GB" dirty="0"/>
              <a:t>Pipe cleaner </a:t>
            </a:r>
          </a:p>
          <a:p>
            <a:r>
              <a:rPr lang="en-GB" dirty="0"/>
              <a:t>Glue</a:t>
            </a:r>
          </a:p>
          <a:p>
            <a:endParaRPr lang="en-GB" dirty="0"/>
          </a:p>
        </p:txBody>
      </p:sp>
    </p:spTree>
    <p:extLst>
      <p:ext uri="{BB962C8B-B14F-4D97-AF65-F5344CB8AC3E}">
        <p14:creationId xmlns:p14="http://schemas.microsoft.com/office/powerpoint/2010/main" val="4022980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2E69-BB08-40F0-B821-C3ABBB02A083}"/>
              </a:ext>
            </a:extLst>
          </p:cNvPr>
          <p:cNvSpPr>
            <a:spLocks noGrp="1"/>
          </p:cNvSpPr>
          <p:nvPr>
            <p:ph type="title"/>
          </p:nvPr>
        </p:nvSpPr>
        <p:spPr/>
        <p:txBody>
          <a:bodyPr/>
          <a:lstStyle/>
          <a:p>
            <a:endParaRPr lang="en-GB"/>
          </a:p>
        </p:txBody>
      </p:sp>
      <p:pic>
        <p:nvPicPr>
          <p:cNvPr id="4098" name="Picture 2" descr="materials for pinwheel">
            <a:extLst>
              <a:ext uri="{FF2B5EF4-FFF2-40B4-BE49-F238E27FC236}">
                <a16:creationId xmlns:a16="http://schemas.microsoft.com/office/drawing/2014/main" id="{6D948AA9-EFF5-42AE-AF0A-DA83ACE19D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5547" y="1680631"/>
            <a:ext cx="7338223" cy="468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8735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CAAB2-D4D3-42D0-ACC5-36D8AC5DDDD7}"/>
              </a:ext>
            </a:extLst>
          </p:cNvPr>
          <p:cNvSpPr>
            <a:spLocks noGrp="1"/>
          </p:cNvSpPr>
          <p:nvPr>
            <p:ph type="title"/>
          </p:nvPr>
        </p:nvSpPr>
        <p:spPr/>
        <p:txBody>
          <a:bodyPr/>
          <a:lstStyle/>
          <a:p>
            <a:r>
              <a:rPr lang="en-GB" dirty="0"/>
              <a:t>Instructions</a:t>
            </a:r>
          </a:p>
        </p:txBody>
      </p:sp>
      <p:sp>
        <p:nvSpPr>
          <p:cNvPr id="3" name="Content Placeholder 2">
            <a:extLst>
              <a:ext uri="{FF2B5EF4-FFF2-40B4-BE49-F238E27FC236}">
                <a16:creationId xmlns:a16="http://schemas.microsoft.com/office/drawing/2014/main" id="{9383DDA5-A251-410C-9590-64CFA52D19F6}"/>
              </a:ext>
            </a:extLst>
          </p:cNvPr>
          <p:cNvSpPr>
            <a:spLocks noGrp="1"/>
          </p:cNvSpPr>
          <p:nvPr>
            <p:ph idx="1"/>
          </p:nvPr>
        </p:nvSpPr>
        <p:spPr>
          <a:xfrm>
            <a:off x="1154954" y="2639595"/>
            <a:ext cx="8761412" cy="3416300"/>
          </a:xfrm>
        </p:spPr>
        <p:txBody>
          <a:bodyPr/>
          <a:lstStyle/>
          <a:p>
            <a:r>
              <a:rPr lang="en-GB" dirty="0"/>
              <a:t>Take a square piece of paper (preferably a 6 by 6 square), decorate it if you would like to</a:t>
            </a:r>
          </a:p>
          <a:p>
            <a:r>
              <a:rPr lang="en-GB" dirty="0"/>
              <a:t>Fold it diagonally corner to corner so that it makes an X crease on the paper</a:t>
            </a:r>
          </a:p>
          <a:p>
            <a:pPr marL="0" indent="0">
              <a:buNone/>
            </a:pPr>
            <a:endParaRPr lang="en-GB" dirty="0"/>
          </a:p>
        </p:txBody>
      </p:sp>
    </p:spTree>
    <p:extLst>
      <p:ext uri="{BB962C8B-B14F-4D97-AF65-F5344CB8AC3E}">
        <p14:creationId xmlns:p14="http://schemas.microsoft.com/office/powerpoint/2010/main" val="99640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D76F8-F5AE-476B-9DEA-228CE8A5A8CD}"/>
              </a:ext>
            </a:extLst>
          </p:cNvPr>
          <p:cNvSpPr>
            <a:spLocks noGrp="1"/>
          </p:cNvSpPr>
          <p:nvPr>
            <p:ph type="title"/>
          </p:nvPr>
        </p:nvSpPr>
        <p:spPr/>
        <p:txBody>
          <a:bodyPr/>
          <a:lstStyle/>
          <a:p>
            <a:r>
              <a:rPr lang="en-GB" dirty="0"/>
              <a:t>WIND</a:t>
            </a:r>
          </a:p>
        </p:txBody>
      </p:sp>
      <p:pic>
        <p:nvPicPr>
          <p:cNvPr id="5" name="Content Placeholder 4">
            <a:extLst>
              <a:ext uri="{FF2B5EF4-FFF2-40B4-BE49-F238E27FC236}">
                <a16:creationId xmlns:a16="http://schemas.microsoft.com/office/drawing/2014/main" id="{3D675629-6B2A-4215-8495-B1DF9D4F04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0682" y="2603500"/>
            <a:ext cx="6111449" cy="3416300"/>
          </a:xfrm>
        </p:spPr>
      </p:pic>
    </p:spTree>
    <p:extLst>
      <p:ext uri="{BB962C8B-B14F-4D97-AF65-F5344CB8AC3E}">
        <p14:creationId xmlns:p14="http://schemas.microsoft.com/office/powerpoint/2010/main" val="35744594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93AE-95FC-4EAB-8C76-0A21F1EA7EF6}"/>
              </a:ext>
            </a:extLst>
          </p:cNvPr>
          <p:cNvSpPr>
            <a:spLocks noGrp="1"/>
          </p:cNvSpPr>
          <p:nvPr>
            <p:ph type="title"/>
          </p:nvPr>
        </p:nvSpPr>
        <p:spPr/>
        <p:txBody>
          <a:bodyPr/>
          <a:lstStyle/>
          <a:p>
            <a:endParaRPr lang="en-GB"/>
          </a:p>
        </p:txBody>
      </p:sp>
      <p:pic>
        <p:nvPicPr>
          <p:cNvPr id="5122" name="Picture 2" descr="making the X - pinwheel">
            <a:extLst>
              <a:ext uri="{FF2B5EF4-FFF2-40B4-BE49-F238E27FC236}">
                <a16:creationId xmlns:a16="http://schemas.microsoft.com/office/drawing/2014/main" id="{FFF95CFE-F58B-426B-B738-C74465E6B8D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5549" y="1816767"/>
            <a:ext cx="7040818" cy="504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970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DA06-FC10-48EC-8DC9-730C0A1841DE}"/>
              </a:ext>
            </a:extLst>
          </p:cNvPr>
          <p:cNvSpPr>
            <a:spLocks noGrp="1"/>
          </p:cNvSpPr>
          <p:nvPr>
            <p:ph type="title"/>
          </p:nvPr>
        </p:nvSpPr>
        <p:spPr/>
        <p:txBody>
          <a:bodyPr/>
          <a:lstStyle/>
          <a:p>
            <a:r>
              <a:rPr lang="en-GB" sz="1800" dirty="0"/>
              <a:t>Cut all the four diagonal lines starting from the corners going up halfway up to the centre</a:t>
            </a:r>
            <a:br>
              <a:rPr lang="en-GB" sz="1800" dirty="0"/>
            </a:br>
            <a:endParaRPr lang="en-GB" sz="1800" dirty="0"/>
          </a:p>
        </p:txBody>
      </p:sp>
      <p:pic>
        <p:nvPicPr>
          <p:cNvPr id="6146" name="Picture 2" descr="Cut the clits - pinwheel">
            <a:extLst>
              <a:ext uri="{FF2B5EF4-FFF2-40B4-BE49-F238E27FC236}">
                <a16:creationId xmlns:a16="http://schemas.microsoft.com/office/drawing/2014/main" id="{8A2CE3CE-F143-49DF-B94D-3E5441CD96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0833" y="1916919"/>
            <a:ext cx="7952872" cy="438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69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C6368-46FF-4510-88E8-A25AE3F51A6D}"/>
              </a:ext>
            </a:extLst>
          </p:cNvPr>
          <p:cNvSpPr>
            <a:spLocks noGrp="1"/>
          </p:cNvSpPr>
          <p:nvPr>
            <p:ph type="title"/>
          </p:nvPr>
        </p:nvSpPr>
        <p:spPr/>
        <p:txBody>
          <a:bodyPr/>
          <a:lstStyle/>
          <a:p>
            <a:r>
              <a:rPr lang="en-GB" dirty="0"/>
              <a:t>Gently fold every other corner point and glue it to the centre of the paper</a:t>
            </a:r>
            <a:br>
              <a:rPr lang="en-GB" dirty="0"/>
            </a:br>
            <a:endParaRPr lang="en-GB" dirty="0"/>
          </a:p>
        </p:txBody>
      </p:sp>
      <p:pic>
        <p:nvPicPr>
          <p:cNvPr id="7170" name="Picture 2" descr="Making the wheel - Pinwheel">
            <a:extLst>
              <a:ext uri="{FF2B5EF4-FFF2-40B4-BE49-F238E27FC236}">
                <a16:creationId xmlns:a16="http://schemas.microsoft.com/office/drawing/2014/main" id="{A280141B-F272-4C2E-9783-B652FE2B33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7242" y="2213811"/>
            <a:ext cx="7268656" cy="4247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906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B57CF-D778-4C1D-B4D8-F0E3A12D5F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3193557-E8D6-46F9-B8E4-18DDE0BD0890}"/>
              </a:ext>
            </a:extLst>
          </p:cNvPr>
          <p:cNvSpPr>
            <a:spLocks noGrp="1"/>
          </p:cNvSpPr>
          <p:nvPr>
            <p:ph idx="1"/>
          </p:nvPr>
        </p:nvSpPr>
        <p:spPr/>
        <p:txBody>
          <a:bodyPr>
            <a:normAutofit lnSpcReduction="10000"/>
          </a:bodyPr>
          <a:lstStyle/>
          <a:p>
            <a:r>
              <a:rPr lang="en-GB" dirty="0"/>
              <a:t>You might need to hold and press them for sometime so that they stick together</a:t>
            </a:r>
          </a:p>
          <a:p>
            <a:r>
              <a:rPr lang="en-GB" dirty="0"/>
              <a:t>Cut a small circular piece of paper and glue it at the centre of the pinwheel</a:t>
            </a:r>
          </a:p>
          <a:p>
            <a:r>
              <a:rPr lang="en-GB" dirty="0"/>
              <a:t>Punch a hole in the centre of the pinwheel</a:t>
            </a:r>
          </a:p>
          <a:p>
            <a:r>
              <a:rPr lang="en-GB" dirty="0"/>
              <a:t>Roll one of the ends of the pipe cleaner and thread it through the pinwheel hole so that it doesn’t come off from the pinwheel</a:t>
            </a:r>
          </a:p>
          <a:p>
            <a:r>
              <a:rPr lang="en-GB" dirty="0"/>
              <a:t>Put the pipe cleaner through the straw from the flexible side</a:t>
            </a:r>
          </a:p>
          <a:p>
            <a:r>
              <a:rPr lang="en-GB" dirty="0"/>
              <a:t>Make sure the straw is not touching the pin wheel and there is room for the pinwheel to rotate</a:t>
            </a:r>
          </a:p>
        </p:txBody>
      </p:sp>
    </p:spTree>
    <p:extLst>
      <p:ext uri="{BB962C8B-B14F-4D97-AF65-F5344CB8AC3E}">
        <p14:creationId xmlns:p14="http://schemas.microsoft.com/office/powerpoint/2010/main" val="16915233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2AE1-1CFB-49A9-85FB-D595601ABDED}"/>
              </a:ext>
            </a:extLst>
          </p:cNvPr>
          <p:cNvSpPr>
            <a:spLocks noGrp="1"/>
          </p:cNvSpPr>
          <p:nvPr>
            <p:ph type="title"/>
          </p:nvPr>
        </p:nvSpPr>
        <p:spPr/>
        <p:txBody>
          <a:bodyPr/>
          <a:lstStyle/>
          <a:p>
            <a:endParaRPr lang="en-GB"/>
          </a:p>
        </p:txBody>
      </p:sp>
      <p:pic>
        <p:nvPicPr>
          <p:cNvPr id="8194" name="Picture 2" descr="putting the straw - pinwheel without pins">
            <a:extLst>
              <a:ext uri="{FF2B5EF4-FFF2-40B4-BE49-F238E27FC236}">
                <a16:creationId xmlns:a16="http://schemas.microsoft.com/office/drawing/2014/main" id="{E9E4F700-3539-4865-88CE-AF8D78A06C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76137" y="1734296"/>
            <a:ext cx="7495674" cy="4642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137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725D-91CE-4C5F-A4A8-003C009F004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5BCD5A8-163E-4047-946A-C4ECA828AC4C}"/>
              </a:ext>
            </a:extLst>
          </p:cNvPr>
          <p:cNvSpPr>
            <a:spLocks noGrp="1"/>
          </p:cNvSpPr>
          <p:nvPr>
            <p:ph idx="1"/>
          </p:nvPr>
        </p:nvSpPr>
        <p:spPr/>
        <p:txBody>
          <a:bodyPr/>
          <a:lstStyle/>
          <a:p>
            <a:r>
              <a:rPr lang="en-GB" dirty="0"/>
              <a:t>Wrap the loose end of the pipe cleaner around the end of straw</a:t>
            </a:r>
          </a:p>
          <a:p>
            <a:r>
              <a:rPr lang="en-GB" dirty="0"/>
              <a:t>Bend the straw and blow some air on it and watch it spin</a:t>
            </a:r>
          </a:p>
          <a:p>
            <a:r>
              <a:rPr lang="en-GB" dirty="0"/>
              <a:t>A pinwheel without a pin which is safe and spins freely is ready to use</a:t>
            </a:r>
          </a:p>
          <a:p>
            <a:r>
              <a:rPr lang="en-GB" dirty="0"/>
              <a:t>And so fun to make</a:t>
            </a:r>
          </a:p>
          <a:p>
            <a:endParaRPr lang="en-GB" dirty="0"/>
          </a:p>
        </p:txBody>
      </p:sp>
    </p:spTree>
    <p:extLst>
      <p:ext uri="{BB962C8B-B14F-4D97-AF65-F5344CB8AC3E}">
        <p14:creationId xmlns:p14="http://schemas.microsoft.com/office/powerpoint/2010/main" val="2597763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5EB2E-42C4-4146-9077-5A0BBC966B7B}"/>
              </a:ext>
            </a:extLst>
          </p:cNvPr>
          <p:cNvSpPr>
            <a:spLocks noGrp="1"/>
          </p:cNvSpPr>
          <p:nvPr>
            <p:ph type="title"/>
          </p:nvPr>
        </p:nvSpPr>
        <p:spPr/>
        <p:txBody>
          <a:bodyPr/>
          <a:lstStyle/>
          <a:p>
            <a:r>
              <a:rPr lang="en-GB" dirty="0"/>
              <a:t>No flexible straw, no problem</a:t>
            </a:r>
          </a:p>
        </p:txBody>
      </p:sp>
      <p:sp>
        <p:nvSpPr>
          <p:cNvPr id="3" name="Content Placeholder 2">
            <a:extLst>
              <a:ext uri="{FF2B5EF4-FFF2-40B4-BE49-F238E27FC236}">
                <a16:creationId xmlns:a16="http://schemas.microsoft.com/office/drawing/2014/main" id="{4F6504BB-0475-4EEA-929C-5CB960902A83}"/>
              </a:ext>
            </a:extLst>
          </p:cNvPr>
          <p:cNvSpPr>
            <a:spLocks noGrp="1"/>
          </p:cNvSpPr>
          <p:nvPr>
            <p:ph idx="1"/>
          </p:nvPr>
        </p:nvSpPr>
        <p:spPr/>
        <p:txBody>
          <a:bodyPr/>
          <a:lstStyle/>
          <a:p>
            <a:r>
              <a:rPr lang="en-GB" dirty="0"/>
              <a:t>Cut a small piece from a regular straw</a:t>
            </a:r>
          </a:p>
          <a:p>
            <a:r>
              <a:rPr lang="en-GB" dirty="0"/>
              <a:t>Bead the paper pinwheel and then the small piece of straw through the pipe cleaner</a:t>
            </a:r>
          </a:p>
          <a:p>
            <a:r>
              <a:rPr lang="en-GB" dirty="0"/>
              <a:t>Make a small slit near one end of another straw</a:t>
            </a:r>
          </a:p>
          <a:p>
            <a:r>
              <a:rPr lang="en-GB" dirty="0"/>
              <a:t>Put the pipe cleaner through that slit and wrap the pipe cleaner to the other end of the straw</a:t>
            </a:r>
          </a:p>
        </p:txBody>
      </p:sp>
    </p:spTree>
    <p:extLst>
      <p:ext uri="{BB962C8B-B14F-4D97-AF65-F5344CB8AC3E}">
        <p14:creationId xmlns:p14="http://schemas.microsoft.com/office/powerpoint/2010/main" val="2893162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50A2-D6D1-45AE-8359-CA1F4484A53E}"/>
              </a:ext>
            </a:extLst>
          </p:cNvPr>
          <p:cNvSpPr>
            <a:spLocks noGrp="1"/>
          </p:cNvSpPr>
          <p:nvPr>
            <p:ph type="title"/>
          </p:nvPr>
        </p:nvSpPr>
        <p:spPr/>
        <p:txBody>
          <a:bodyPr/>
          <a:lstStyle/>
          <a:p>
            <a:endParaRPr lang="en-GB"/>
          </a:p>
        </p:txBody>
      </p:sp>
      <p:pic>
        <p:nvPicPr>
          <p:cNvPr id="9218" name="Picture 2" descr="alternative method for pinwheel">
            <a:extLst>
              <a:ext uri="{FF2B5EF4-FFF2-40B4-BE49-F238E27FC236}">
                <a16:creationId xmlns:a16="http://schemas.microsoft.com/office/drawing/2014/main" id="{FB954ABC-7D5A-4731-8304-B04F5BE7687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5842" y="1804736"/>
            <a:ext cx="7767298" cy="4776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7093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BA76-C189-4E87-9536-FFDB8E800984}"/>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7D8C8E7F-B4B2-4231-9AE7-8A57FE20EC9C}"/>
              </a:ext>
            </a:extLst>
          </p:cNvPr>
          <p:cNvSpPr>
            <a:spLocks noGrp="1"/>
          </p:cNvSpPr>
          <p:nvPr>
            <p:ph idx="1"/>
          </p:nvPr>
        </p:nvSpPr>
        <p:spPr>
          <a:xfrm>
            <a:off x="1154954" y="2645703"/>
            <a:ext cx="8761412" cy="3416300"/>
          </a:xfrm>
        </p:spPr>
        <p:txBody>
          <a:bodyPr>
            <a:normAutofit fontScale="92500" lnSpcReduction="10000"/>
          </a:bodyPr>
          <a:lstStyle/>
          <a:p>
            <a:r>
              <a:rPr lang="en-GB" dirty="0"/>
              <a:t>We have learned what weather is and described wind, fog, rain, sunshine, atmosphere</a:t>
            </a:r>
          </a:p>
          <a:p>
            <a:r>
              <a:rPr lang="en-GB" dirty="0"/>
              <a:t>We have identified three instruments used to predict weather</a:t>
            </a:r>
          </a:p>
          <a:p>
            <a:r>
              <a:rPr lang="en-GB" dirty="0"/>
              <a:t>We have learnt how the water cycle works and why it is important to us</a:t>
            </a:r>
          </a:p>
          <a:p>
            <a:r>
              <a:rPr lang="en-GB" dirty="0"/>
              <a:t>We can now describe how temperature is measured</a:t>
            </a:r>
          </a:p>
          <a:p>
            <a:r>
              <a:rPr lang="en-GB" dirty="0"/>
              <a:t>We have read about the day God made the air(firmament)</a:t>
            </a:r>
          </a:p>
          <a:p>
            <a:r>
              <a:rPr lang="en-GB" dirty="0"/>
              <a:t>Now I pray that you will be able to observe the weather for a day, chart and compare it with the actual weather report</a:t>
            </a:r>
          </a:p>
          <a:p>
            <a:r>
              <a:rPr lang="en-GB" dirty="0"/>
              <a:t>Enjoy making your wind pinwheel</a:t>
            </a:r>
          </a:p>
          <a:p>
            <a:r>
              <a:rPr lang="en-GB" dirty="0"/>
              <a:t>May God continue to bless you all as you grow in His Ministry. Blessings</a:t>
            </a:r>
          </a:p>
        </p:txBody>
      </p:sp>
    </p:spTree>
    <p:extLst>
      <p:ext uri="{BB962C8B-B14F-4D97-AF65-F5344CB8AC3E}">
        <p14:creationId xmlns:p14="http://schemas.microsoft.com/office/powerpoint/2010/main" val="370944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E990-FB8D-4682-94A3-9A7600ECE10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FDE8151-F6D7-4416-9403-CE0A3A2F3910}"/>
              </a:ext>
            </a:extLst>
          </p:cNvPr>
          <p:cNvSpPr>
            <a:spLocks noGrp="1"/>
          </p:cNvSpPr>
          <p:nvPr>
            <p:ph idx="1"/>
          </p:nvPr>
        </p:nvSpPr>
        <p:spPr/>
        <p:txBody>
          <a:bodyPr/>
          <a:lstStyle/>
          <a:p>
            <a:r>
              <a:rPr lang="en-GB" dirty="0"/>
              <a:t>Wind is air in motion produced by the uneven heating of the earth’s surface by the sun</a:t>
            </a:r>
          </a:p>
          <a:p>
            <a:r>
              <a:rPr lang="en-GB" dirty="0"/>
              <a:t>Since the earth’s surface is made of various land and water formations, it absorbs the sun’s radiation unevenly</a:t>
            </a:r>
          </a:p>
          <a:p>
            <a:r>
              <a:rPr lang="en-GB" dirty="0"/>
              <a:t>Two factors are necessary to specify wind: speed and direction</a:t>
            </a:r>
          </a:p>
        </p:txBody>
      </p:sp>
    </p:spTree>
    <p:extLst>
      <p:ext uri="{BB962C8B-B14F-4D97-AF65-F5344CB8AC3E}">
        <p14:creationId xmlns:p14="http://schemas.microsoft.com/office/powerpoint/2010/main" val="126733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F6AF-7D3A-40FC-943E-AB5E6E0ABE40}"/>
              </a:ext>
            </a:extLst>
          </p:cNvPr>
          <p:cNvSpPr>
            <a:spLocks noGrp="1"/>
          </p:cNvSpPr>
          <p:nvPr>
            <p:ph type="title"/>
          </p:nvPr>
        </p:nvSpPr>
        <p:spPr/>
        <p:txBody>
          <a:bodyPr/>
          <a:lstStyle/>
          <a:p>
            <a:r>
              <a:rPr lang="en-GB" dirty="0"/>
              <a:t>Clouds</a:t>
            </a:r>
          </a:p>
        </p:txBody>
      </p:sp>
      <p:pic>
        <p:nvPicPr>
          <p:cNvPr id="5" name="Content Placeholder 4">
            <a:extLst>
              <a:ext uri="{FF2B5EF4-FFF2-40B4-BE49-F238E27FC236}">
                <a16:creationId xmlns:a16="http://schemas.microsoft.com/office/drawing/2014/main" id="{A0EB726D-0EB2-4127-9031-0E97D9E115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0363" y="1690688"/>
            <a:ext cx="6112997" cy="4584748"/>
          </a:xfrm>
        </p:spPr>
      </p:pic>
    </p:spTree>
    <p:extLst>
      <p:ext uri="{BB962C8B-B14F-4D97-AF65-F5344CB8AC3E}">
        <p14:creationId xmlns:p14="http://schemas.microsoft.com/office/powerpoint/2010/main" val="83662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ADDD-ABB4-4A0B-AA9B-A6E69D6840B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4BAE6A2-0AFA-4CBC-92BD-A3E13362343A}"/>
              </a:ext>
            </a:extLst>
          </p:cNvPr>
          <p:cNvSpPr>
            <a:spLocks noGrp="1"/>
          </p:cNvSpPr>
          <p:nvPr>
            <p:ph idx="1"/>
          </p:nvPr>
        </p:nvSpPr>
        <p:spPr/>
        <p:txBody>
          <a:bodyPr/>
          <a:lstStyle/>
          <a:p>
            <a:r>
              <a:rPr lang="en-GB" dirty="0"/>
              <a:t>A cloud is a large collection of very tiny droplets of water or ice crystals</a:t>
            </a:r>
          </a:p>
          <a:p>
            <a:r>
              <a:rPr lang="en-GB" dirty="0"/>
              <a:t>The droplets are so small and light that they can float in the air</a:t>
            </a:r>
          </a:p>
        </p:txBody>
      </p:sp>
    </p:spTree>
    <p:extLst>
      <p:ext uri="{BB962C8B-B14F-4D97-AF65-F5344CB8AC3E}">
        <p14:creationId xmlns:p14="http://schemas.microsoft.com/office/powerpoint/2010/main" val="2603997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46C3C-E229-4CD1-81A6-32B17636C5FB}"/>
              </a:ext>
            </a:extLst>
          </p:cNvPr>
          <p:cNvSpPr>
            <a:spLocks noGrp="1"/>
          </p:cNvSpPr>
          <p:nvPr>
            <p:ph type="title"/>
          </p:nvPr>
        </p:nvSpPr>
        <p:spPr/>
        <p:txBody>
          <a:bodyPr/>
          <a:lstStyle/>
          <a:p>
            <a:r>
              <a:rPr lang="en-GB" dirty="0"/>
              <a:t>Fog</a:t>
            </a:r>
          </a:p>
        </p:txBody>
      </p:sp>
      <p:pic>
        <p:nvPicPr>
          <p:cNvPr id="5" name="Content Placeholder 4">
            <a:extLst>
              <a:ext uri="{FF2B5EF4-FFF2-40B4-BE49-F238E27FC236}">
                <a16:creationId xmlns:a16="http://schemas.microsoft.com/office/drawing/2014/main" id="{176135C0-9244-4F07-BCD0-7CC7FC0371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8872" y="1448973"/>
            <a:ext cx="6094437" cy="4570828"/>
          </a:xfrm>
        </p:spPr>
      </p:pic>
    </p:spTree>
    <p:extLst>
      <p:ext uri="{BB962C8B-B14F-4D97-AF65-F5344CB8AC3E}">
        <p14:creationId xmlns:p14="http://schemas.microsoft.com/office/powerpoint/2010/main" val="40395286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1771</TotalTime>
  <Words>1781</Words>
  <Application>Microsoft Office PowerPoint</Application>
  <PresentationFormat>Widescreen</PresentationFormat>
  <Paragraphs>150</Paragraphs>
  <Slides>58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Century Gothic</vt:lpstr>
      <vt:lpstr>Wingdings 3</vt:lpstr>
      <vt:lpstr>Ion Boardroom</vt:lpstr>
      <vt:lpstr>ADVENTURER AWARD WEATHER (HH) by MG P Munawa</vt:lpstr>
      <vt:lpstr>Requirements</vt:lpstr>
      <vt:lpstr>What is weather?</vt:lpstr>
      <vt:lpstr>PowerPoint Presentation</vt:lpstr>
      <vt:lpstr>WIND</vt:lpstr>
      <vt:lpstr>PowerPoint Presentation</vt:lpstr>
      <vt:lpstr>Clouds</vt:lpstr>
      <vt:lpstr>PowerPoint Presentation</vt:lpstr>
      <vt:lpstr>Fog</vt:lpstr>
      <vt:lpstr>PowerPoint Presentation</vt:lpstr>
      <vt:lpstr>Rain</vt:lpstr>
      <vt:lpstr>PowerPoint Presentation</vt:lpstr>
      <vt:lpstr>Sunshine</vt:lpstr>
      <vt:lpstr>PowerPoint Presentation</vt:lpstr>
      <vt:lpstr>Atmosphere</vt:lpstr>
      <vt:lpstr>PowerPoint Presentation</vt:lpstr>
      <vt:lpstr>Three instruments used to predict the weather</vt:lpstr>
      <vt:lpstr>Thermometer</vt:lpstr>
      <vt:lpstr>PowerPoint Presentation</vt:lpstr>
      <vt:lpstr>Barometer</vt:lpstr>
      <vt:lpstr>PowerPoint Presentation</vt:lpstr>
      <vt:lpstr>Sling Pyschrometer</vt:lpstr>
      <vt:lpstr>PowerPoint Presentation</vt:lpstr>
      <vt:lpstr>Rain Gauge</vt:lpstr>
      <vt:lpstr>PowerPoint Presentation</vt:lpstr>
      <vt:lpstr>Wind Vane</vt:lpstr>
      <vt:lpstr>PowerPoint Presentation</vt:lpstr>
      <vt:lpstr>Anemometer</vt:lpstr>
      <vt:lpstr>PowerPoint Presentation</vt:lpstr>
      <vt:lpstr>How the water cycle works and why it is important to us</vt:lpstr>
      <vt:lpstr>PowerPoint Presentation</vt:lpstr>
      <vt:lpstr>PowerPoint Presentation</vt:lpstr>
      <vt:lpstr>Measuring temperature</vt:lpstr>
      <vt:lpstr>Temperature scales</vt:lpstr>
      <vt:lpstr>Genesis 1:6-8</vt:lpstr>
      <vt:lpstr>PowerPoint Presentation</vt:lpstr>
      <vt:lpstr>Mark 4:38-39</vt:lpstr>
      <vt:lpstr>Jesus talked to the waters and they obeyed him</vt:lpstr>
      <vt:lpstr>Fun activity</vt:lpstr>
      <vt:lpstr>Parents can help too</vt:lpstr>
      <vt:lpstr>Making a wind pin wheel</vt:lpstr>
      <vt:lpstr>Materials</vt:lpstr>
      <vt:lpstr>Instructions</vt:lpstr>
      <vt:lpstr>PowerPoint Presentation</vt:lpstr>
      <vt:lpstr>Alternative Safe pin wheel</vt:lpstr>
      <vt:lpstr>PowerPoint Presentation</vt:lpstr>
      <vt:lpstr>Materials</vt:lpstr>
      <vt:lpstr>PowerPoint Presentation</vt:lpstr>
      <vt:lpstr>Instructions</vt:lpstr>
      <vt:lpstr>PowerPoint Presentation</vt:lpstr>
      <vt:lpstr>Cut all the four diagonal lines starting from the corners going up halfway up to the centre </vt:lpstr>
      <vt:lpstr>Gently fold every other corner point and glue it to the centre of the paper </vt:lpstr>
      <vt:lpstr>PowerPoint Presentation</vt:lpstr>
      <vt:lpstr>PowerPoint Presentation</vt:lpstr>
      <vt:lpstr>PowerPoint Presentation</vt:lpstr>
      <vt:lpstr>No flexible straw, no problem</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Adventurer Award</dc:title>
  <dc:creator>Patience Muradzikwa</dc:creator>
  <cp:lastModifiedBy>Natalie Davison</cp:lastModifiedBy>
  <cp:revision>46</cp:revision>
  <dcterms:created xsi:type="dcterms:W3CDTF">2021-03-29T11:19:46Z</dcterms:created>
  <dcterms:modified xsi:type="dcterms:W3CDTF">2021-04-02T21:09:50Z</dcterms:modified>
</cp:coreProperties>
</file>