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sldIdLst>
    <p:sldId id="263" r:id="rId5"/>
    <p:sldId id="264" r:id="rId6"/>
    <p:sldId id="265" r:id="rId7"/>
    <p:sldId id="267" r:id="rId8"/>
    <p:sldId id="29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307" r:id="rId22"/>
    <p:sldId id="281" r:id="rId23"/>
    <p:sldId id="282" r:id="rId24"/>
    <p:sldId id="283" r:id="rId25"/>
    <p:sldId id="284" r:id="rId26"/>
    <p:sldId id="285" r:id="rId27"/>
    <p:sldId id="287" r:id="rId28"/>
    <p:sldId id="288" r:id="rId29"/>
    <p:sldId id="298" r:id="rId30"/>
    <p:sldId id="289" r:id="rId31"/>
    <p:sldId id="290" r:id="rId32"/>
    <p:sldId id="291" r:id="rId33"/>
    <p:sldId id="292" r:id="rId34"/>
    <p:sldId id="293" r:id="rId35"/>
    <p:sldId id="294" r:id="rId36"/>
    <p:sldId id="300" r:id="rId37"/>
    <p:sldId id="302" r:id="rId38"/>
    <p:sldId id="303" r:id="rId39"/>
    <p:sldId id="304" r:id="rId40"/>
    <p:sldId id="305" r:id="rId41"/>
    <p:sldId id="295"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Ymballa (s2075382)" initials="JY(" lastIdx="1" clrIdx="0">
    <p:extLst>
      <p:ext uri="{19B8F6BF-5375-455C-9EA6-DF929625EA0E}">
        <p15:presenceInfo xmlns:p15="http://schemas.microsoft.com/office/powerpoint/2012/main" userId="Josh Ymballa (s207538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6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8" d="100"/>
          <a:sy n="88" d="100"/>
        </p:scale>
        <p:origin x="7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6:51.8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37.526"/>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0,'0'0,"0"0,0 0,0 0,2 16,25 66,14 49,82 595,-70-366,-36-262,16 130,-33-220,0 22,0-33,0 0,0 0,-1 0,1 0,-1 0,1 0,-1 0,0 0,-1 0,1 1,0-1,-1 0,1 1,-1-1,-3-3,2 3,1 0,0 0,0 0,1 0,-1-1,0 1,1 0,0-1,0 1,0 0,0-1,0-6,2 7,-1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38.416"/>
    </inkml:context>
    <inkml:brush xml:id="br0">
      <inkml:brushProperty name="width" value="0.35" units="cm"/>
      <inkml:brushProperty name="height" value="0.35" units="cm"/>
      <inkml:brushProperty name="color" value="#E71224"/>
      <inkml:brushProperty name="ignorePressure" value="1"/>
    </inkml:brush>
  </inkml:definitions>
  <inkml:trace contextRef="#ctx0" brushRef="#br0">150 780,'0'0,"10"-10,248-263,54-51,-192 224,-105 90,-1 0,1 1,1 1,0 0,0 1,32-9,-40 15,-1-1,0 2,0-1,1 1,-1 0,0 0,1 1,-1 0,0 0,0 1,0 0,11 5,-8-2,0 0,0 0,-1 2,0-1,0 1,-1 0,13 14,-5-3,-2 1,0 1,-1 0,-1 1,-1 0,-1 1,8 24,-13-30,0-1,-1 1,-1 0,0-1,-1 2,-1-1,0 0,-1 0,-1 0,-1 0,0 0,-1 0,-1 0,0-1,-1 1,-1-1,0 0,-1-1,0 1,-2-1,-11 15,-5 3,-2-1,-1-2,-1-1,-1-1,-52 35,-182 95,-55-5,276-136,0-1,-2-2,1-3,-2-1,-76 4,117-12,-39-2,42 0,-1 1,1 0,-1-1,1 0,-1 1,1-1,-1 0,1 0,0-1,-1 1,1 0,0-1,-3-2,0-2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39.667"/>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1,'7'19,"20"47,-4 1,-3 1,19 119,7 218,-41-353,17 224,82 670,-99-917,-2-11,0 1,1 32,-13-77,0 6,-3-22,2 0,1-1,3 0,1 0,2-1,2 1,5-46,3 19,4-1,2 1,35-105,-31 124,3 0,2 2,53-88,-57 110,1 0,1 2,1 1,1 0,1 2,1 0,48-32,-62 47,1 1,0 0,0 1,0 0,1 0,-1 2,1-1,14-1,-21 4,1 1,0 0,-1 0,1 0,0 1,-1-1,1 1,-1 1,1-1,-1 1,0 0,1 0,-1 1,0-1,-1 1,1 0,0 1,-1-1,8 8,-1 2,0 0,-1 0,-1 1,0 0,12 25,27 82,-43-107,52 158,-8 2,40 264,-86-415,1-2,-1-1,0 1,-2 0,-2 34,0-53,0-6,1-6,-1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40.894"/>
    </inkml:context>
    <inkml:brush xml:id="br0">
      <inkml:brushProperty name="width" value="0.35" units="cm"/>
      <inkml:brushProperty name="height" value="0.35" units="cm"/>
      <inkml:brushProperty name="color" value="#E71224"/>
      <inkml:brushProperty name="ignorePressure" value="1"/>
    </inkml:brush>
  </inkml:definitions>
  <inkml:trace contextRef="#ctx0" brushRef="#br0">224 453,'7'21,"2"-5,-1-1,2 0,0 0,1-1,0-1,1 0,1 0,0-1,0-1,17 11,-7-7,2 0,0-2,0 0,1-2,43 13,-37-16,0-1,1-1,-1-2,1-1,0-2,50-4,-56 0,-1-1,0-2,0 0,0-2,-1 0,0-2,-1-1,35-21,-31 15,-1-2,-1 0,-1-2,-1 0,23-27,-39 39,0 0,-1 0,-1-1,0 0,0 0,-1-1,0 0,0 0,-1 0,-1 0,0-1,-1 1,0-1,0 0,-2 1,1-1,-2-14,-2 11,0-1,0 1,-2 0,0 0,0 0,-2 0,0 1,0 0,-1 1,-1 0,0 0,-1 0,-1 2,-12-13,13 15,-1 0,0 1,0 0,0 0,-1 1,0 1,-1 0,0 1,0 0,0 1,0 0,0 1,-1 1,0 0,1 1,-21 1,-1 3,1 2,0 2,0 1,1 2,0 1,0 2,1 1,1 1,-51 34,22-8,2 4,2 1,-81 88,92-84,1 1,3 3,-39 67,64-93,1 0,1 1,2 0,1 1,1 0,2 1,1 0,-6 60,12-75,2 0,-1-1,2 1,0-1,1 0,0 1,1-1,1-1,1 1,0-1,14 25,-10-23,2-1,0 0,0 0,2-1,-1-1,2 0,0-1,0 0,20 10,-3-5,0-1,1-1,0-2,2-1,-1-2,1-2,0 0,1-3,57 2,-38-6,-1-4,1-1,-1-3,0-2,87-27,-127 30,0 0,0-1,-1-1,0 0,0 0,-1-2,13-11,3-2,-9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42.502"/>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1 610,'1'2,"-1"0,1 0,0 0,1 0,-1 0,0 0,1 0,-1-1,1 1,-1 0,3 1,2 3,139 168,-7 5,135 235,-259-390,-1 1,2-1,1 0,26 31,-42-55,0 0,1 0,-1 1,0-1,0 0,1 0,-1 0,0 0,0 1,1-1,-1 0,0 0,1 0,-1 0,0 0,1 0,-1 0,0 0,0 0,1 0,-1 0,0 0,1 0,-1 0,0 0,1 0,-1 0,0 0,1 0,-1 0,0-1,0 1,1 0,-1 0,0 0,0 0,1-1,-1 1,0 0,0 0,0-1,1 1,-1 0,0 0,0-1,0 1,0 0,0-1,1 1,6-19,-6 17,14-59,-3 0,6-83,-11 84,12-177,-13-257,-6 493,-1 1,1-1,0 0,0 0,0 0,0 0,0 0,0 1,0-1,0 0,1 0,-1 0,0 0,0 1,1-1,-1 0,0 0,1 1,-1-1,1 0,-1 0,1 1,-1-1,1 1,0-1,-1 0,2 0,-1 1,1 0,-1 0,1 1,-1-1,1 0,-1 1,1-1,-1 1,0-1,1 1,-1 0,0-1,1 1,-1 0,0 0,2 1,32 27,-1 2,-2 2,55 69,-75-87,265 384,-138-184,-135-209,7 10,0 0,19 19,-30-35,0 0,0 0,0 1,1-1,-1 0,0 0,0 0,0 0,0 0,1 0,-1 0,0 0,0 0,0 0,1 0,-1 0,0 0,0 0,0 0,1 0,-1 0,0 0,0 0,0 0,0 0,1 0,-1 0,0 0,0 0,0 0,0-1,1 1,-1 0,0 0,0 0,0 0,0 0,1-1,6-9,4-18,-10 24,38-106,-5-3,-5 0,-5-2,17-218,-40 252,-4 0,-4 0,-23-114,27 182,1 0,0 0,1 0,1-19,2 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43.876"/>
    </inkml:context>
    <inkml:brush xml:id="br0">
      <inkml:brushProperty name="width" value="0.35" units="cm"/>
      <inkml:brushProperty name="height" value="0.35" units="cm"/>
      <inkml:brushProperty name="color" value="#E71224"/>
      <inkml:brushProperty name="ignorePressure" value="1"/>
    </inkml:brush>
  </inkml:definitions>
  <inkml:trace contextRef="#ctx0" brushRef="#br0">418 0,'0'0,"0"17,-1 37,-3 0,-12 53,-30 105,-119 369,-4 19,155-529,11-53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8T20:57:45.114"/>
    </inkml:context>
    <inkml:brush xml:id="br0">
      <inkml:brushProperty name="width" value="0.35" units="cm"/>
      <inkml:brushProperty name="height" value="0.35" units="cm"/>
      <inkml:brushProperty name="color" value="#E71224"/>
      <inkml:brushProperty name="ignorePressure" value="1"/>
    </inkml:brush>
  </inkml:definitions>
  <inkml:trace contextRef="#ctx0" brushRef="#br0">425 1,'0'0,"-9"0,-9 3,1 1,0 0,1 1,-25 11,-61 34,75-37,2 2,0 1,-41 34,59-44,0 0,1 1,1 0,-1 0,1 1,0-1,-5 12,8-14,0 0,1 0,-1 0,1 0,0 1,0-1,1 0,-1 1,1-1,1 1,-1-1,1 0,1 8,0-7,0 0,0 0,0-1,1 1,0-1,0 0,0 1,1-1,0-1,0 1,7 6,-3-4,0-1,0 0,1-1,-1 0,1 0,15 5,-8-4,-1-2,1 0,0 0,0-2,1 0,-1-1,0 0,26-3,-35 1,-1 0,1 0,0-1,-1 0,1 0,-1 0,0-1,0 0,0 0,0-1,0 0,-1 0,1 0,-1 0,0-1,-1 0,1 0,-1 0,0-1,0 1,-1-1,1 0,-1 0,-1 0,1-1,-1 1,0-1,0 1,-1-1,0 0,0 0,-1 1,0-1,0 0,0 0,-1 1,0-1,0 0,-1 1,-2-7,2 7,-1 1,0 0,0 1,0-1,-1 0,1 1,-1 0,0 0,-1 0,1 0,-1 1,1-1,-1 1,0 0,0 1,0-1,-1 1,1 0,-1 1,1-1,-1 1,1 0,-1 0,-7 0,2 1,0-1,0 2,-1-1,2 1,-1 1,0 0,0 1,0 0,1 0,0 1,-19 10,26-12,1-1,-1 1,1 0,-1 0,1 0,0 0,-1 0,1 1,0-1,1 1,-1-1,0 1,1 0,-1-1,0 5,1-5,1 0,0 0,0 0,0 0,0-1,0 1,1 0,-1 0,1 0,-1 0,1-1,-1 1,1 0,0-1,0 1,0 0,0-1,0 1,0-1,0 1,1-1,-1 0,1 1,-1-1,4 2,1 2,0-1,1 1,0-1,0 0,0-1,0 0,0 0,10 2,-15-5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DF5A-FE69-4F8E-8F38-6F8FE4246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F92150-C438-4EDC-AFA9-5010FAD5A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0BFE3E-61F5-4027-BB4B-6E00B91B7465}"/>
              </a:ext>
            </a:extLst>
          </p:cNvPr>
          <p:cNvSpPr>
            <a:spLocks noGrp="1"/>
          </p:cNvSpPr>
          <p:nvPr>
            <p:ph type="dt" sz="half" idx="10"/>
          </p:nvPr>
        </p:nvSpPr>
        <p:spPr/>
        <p:txBody>
          <a:bodyPr/>
          <a:lstStyle/>
          <a:p>
            <a:fld id="{88D38747-4367-4BD2-8D51-C97E202738E2}" type="datetime1">
              <a:rPr lang="en-US" smtClean="0"/>
              <a:t>4/2/2021</a:t>
            </a:fld>
            <a:endParaRPr lang="en-US" dirty="0"/>
          </a:p>
        </p:txBody>
      </p:sp>
      <p:sp>
        <p:nvSpPr>
          <p:cNvPr id="5" name="Footer Placeholder 4">
            <a:extLst>
              <a:ext uri="{FF2B5EF4-FFF2-40B4-BE49-F238E27FC236}">
                <a16:creationId xmlns:a16="http://schemas.microsoft.com/office/drawing/2014/main" id="{FEC28443-466C-41F3-8BE5-9F1D751F0F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8F2017-E63F-410D-88EB-E39D385C97F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439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5B7D-56B2-4F05-A11A-1CB96B6A1D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533862-60D2-4F97-94EB-489E97EB09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ED220-5129-4499-9776-7DCAD6E7C943}"/>
              </a:ext>
            </a:extLst>
          </p:cNvPr>
          <p:cNvSpPr>
            <a:spLocks noGrp="1"/>
          </p:cNvSpPr>
          <p:nvPr>
            <p:ph type="dt" sz="half" idx="10"/>
          </p:nvPr>
        </p:nvSpPr>
        <p:spPr/>
        <p:txBody>
          <a:bodyPr/>
          <a:lstStyle/>
          <a:p>
            <a:fld id="{217E833E-1B6D-415F-AD29-75AE8C43BD0D}" type="datetime1">
              <a:rPr lang="en-US" smtClean="0"/>
              <a:t>4/2/2021</a:t>
            </a:fld>
            <a:endParaRPr lang="en-US" dirty="0"/>
          </a:p>
        </p:txBody>
      </p:sp>
      <p:sp>
        <p:nvSpPr>
          <p:cNvPr id="5" name="Footer Placeholder 4">
            <a:extLst>
              <a:ext uri="{FF2B5EF4-FFF2-40B4-BE49-F238E27FC236}">
                <a16:creationId xmlns:a16="http://schemas.microsoft.com/office/drawing/2014/main" id="{2D1A2BBB-0C54-4CBB-846F-0E3D5CF92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270186-4116-4F17-A1D6-FBB351C11D4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789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0C8D8-7836-4C5D-8C24-D8FE44827F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175AAF-8D00-4876-BA09-E139059CA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8275C9-5C90-44F2-B667-4AB6C78E7DDA}"/>
              </a:ext>
            </a:extLst>
          </p:cNvPr>
          <p:cNvSpPr>
            <a:spLocks noGrp="1"/>
          </p:cNvSpPr>
          <p:nvPr>
            <p:ph type="dt" sz="half" idx="10"/>
          </p:nvPr>
        </p:nvSpPr>
        <p:spPr/>
        <p:txBody>
          <a:bodyPr/>
          <a:lstStyle/>
          <a:p>
            <a:fld id="{8452596F-08A7-4B70-989A-F2B1CF31E66B}" type="datetime1">
              <a:rPr lang="en-US" smtClean="0"/>
              <a:t>4/2/2021</a:t>
            </a:fld>
            <a:endParaRPr lang="en-US" dirty="0"/>
          </a:p>
        </p:txBody>
      </p:sp>
      <p:sp>
        <p:nvSpPr>
          <p:cNvPr id="5" name="Footer Placeholder 4">
            <a:extLst>
              <a:ext uri="{FF2B5EF4-FFF2-40B4-BE49-F238E27FC236}">
                <a16:creationId xmlns:a16="http://schemas.microsoft.com/office/drawing/2014/main" id="{6474ED30-E1CC-49B5-9128-179BE68D7C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BB629E-2ECF-4121-9683-41D0022D886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100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1754-FADC-4758-AF12-724B1C8025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8FE977-65C2-4F18-BBA1-3B879C348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E61112-09C9-49E5-AF37-EB95D835182D}"/>
              </a:ext>
            </a:extLst>
          </p:cNvPr>
          <p:cNvSpPr>
            <a:spLocks noGrp="1"/>
          </p:cNvSpPr>
          <p:nvPr>
            <p:ph type="dt" sz="half" idx="10"/>
          </p:nvPr>
        </p:nvSpPr>
        <p:spPr/>
        <p:txBody>
          <a:bodyPr/>
          <a:lstStyle/>
          <a:p>
            <a:fld id="{73C55A3C-5767-4844-A0A3-83778C2E5409}" type="datetime1">
              <a:rPr lang="en-US" smtClean="0"/>
              <a:t>4/2/2021</a:t>
            </a:fld>
            <a:endParaRPr lang="en-US" dirty="0"/>
          </a:p>
        </p:txBody>
      </p:sp>
      <p:sp>
        <p:nvSpPr>
          <p:cNvPr id="5" name="Footer Placeholder 4">
            <a:extLst>
              <a:ext uri="{FF2B5EF4-FFF2-40B4-BE49-F238E27FC236}">
                <a16:creationId xmlns:a16="http://schemas.microsoft.com/office/drawing/2014/main" id="{43DF1D40-51B4-49BD-BFA8-DE61F491B1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65BFB8-C37E-42DF-94B1-FE7382104F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372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0707-2266-4C5C-9E41-64C7EBBC3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D4B013-DE55-4B2D-8644-F43542CB1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5E4A0A-5B35-4663-B650-09AD80A494C0}"/>
              </a:ext>
            </a:extLst>
          </p:cNvPr>
          <p:cNvSpPr>
            <a:spLocks noGrp="1"/>
          </p:cNvSpPr>
          <p:nvPr>
            <p:ph type="dt" sz="half" idx="10"/>
          </p:nvPr>
        </p:nvSpPr>
        <p:spPr/>
        <p:txBody>
          <a:bodyPr/>
          <a:lstStyle/>
          <a:p>
            <a:fld id="{CAE507A8-A5CF-4D38-AB86-7EDDA87A85D4}" type="datetime1">
              <a:rPr lang="en-US" smtClean="0"/>
              <a:t>4/2/2021</a:t>
            </a:fld>
            <a:endParaRPr lang="en-US" dirty="0"/>
          </a:p>
        </p:txBody>
      </p:sp>
      <p:sp>
        <p:nvSpPr>
          <p:cNvPr id="5" name="Footer Placeholder 4">
            <a:extLst>
              <a:ext uri="{FF2B5EF4-FFF2-40B4-BE49-F238E27FC236}">
                <a16:creationId xmlns:a16="http://schemas.microsoft.com/office/drawing/2014/main" id="{F74C8CEB-3C97-4790-99F8-199225537F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714025-A4B1-42D8-A0FD-B855E9E69E3A}"/>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6021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3C91-844B-4322-AE7A-EAFFBF1D2D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D94936-C888-4592-AFDF-BB6ABB6BA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05EF1D-D2DC-48DB-ABF9-626E4AF3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0DE7ED-B059-455F-BC59-927724B53058}"/>
              </a:ext>
            </a:extLst>
          </p:cNvPr>
          <p:cNvSpPr>
            <a:spLocks noGrp="1"/>
          </p:cNvSpPr>
          <p:nvPr>
            <p:ph type="dt" sz="half" idx="10"/>
          </p:nvPr>
        </p:nvSpPr>
        <p:spPr/>
        <p:txBody>
          <a:bodyPr/>
          <a:lstStyle/>
          <a:p>
            <a:fld id="{BDFCD27C-8599-43EF-BA1D-14DDC1946E06}" type="datetime1">
              <a:rPr lang="en-US" smtClean="0"/>
              <a:t>4/2/2021</a:t>
            </a:fld>
            <a:endParaRPr lang="en-US" dirty="0"/>
          </a:p>
        </p:txBody>
      </p:sp>
      <p:sp>
        <p:nvSpPr>
          <p:cNvPr id="6" name="Footer Placeholder 5">
            <a:extLst>
              <a:ext uri="{FF2B5EF4-FFF2-40B4-BE49-F238E27FC236}">
                <a16:creationId xmlns:a16="http://schemas.microsoft.com/office/drawing/2014/main" id="{897F936B-D314-480A-A78A-D5EC23D12A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423045-1473-480B-ACB4-92C2F264ABE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810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7C10-EF96-4AEE-A7B9-682175CE76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B54D59-58B7-4B7A-A86B-C1FFDE72A8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715EE-8257-476B-A56E-2320B3173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E76567-7AC3-4F64-A7DC-40E55EE18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B5C36-48D2-42C5-B9F1-3DC5D8CCA0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01233D-6250-44F8-AABD-C7AE2AEF3312}"/>
              </a:ext>
            </a:extLst>
          </p:cNvPr>
          <p:cNvSpPr>
            <a:spLocks noGrp="1"/>
          </p:cNvSpPr>
          <p:nvPr>
            <p:ph type="dt" sz="half" idx="10"/>
          </p:nvPr>
        </p:nvSpPr>
        <p:spPr/>
        <p:txBody>
          <a:bodyPr/>
          <a:lstStyle/>
          <a:p>
            <a:fld id="{49343D99-809A-49C0-96E5-4250D0B498EE}" type="datetime1">
              <a:rPr lang="en-US" smtClean="0"/>
              <a:t>4/2/2021</a:t>
            </a:fld>
            <a:endParaRPr lang="en-US" dirty="0"/>
          </a:p>
        </p:txBody>
      </p:sp>
      <p:sp>
        <p:nvSpPr>
          <p:cNvPr id="8" name="Footer Placeholder 7">
            <a:extLst>
              <a:ext uri="{FF2B5EF4-FFF2-40B4-BE49-F238E27FC236}">
                <a16:creationId xmlns:a16="http://schemas.microsoft.com/office/drawing/2014/main" id="{4C0A968C-0173-480C-B661-BD9ADB20C1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D755E4-0EB7-4B24-AD2B-D1C461B4E3B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323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832A-5919-4062-ACEE-6DAD05E6DA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324BA6-9316-463D-8633-329205039355}"/>
              </a:ext>
            </a:extLst>
          </p:cNvPr>
          <p:cNvSpPr>
            <a:spLocks noGrp="1"/>
          </p:cNvSpPr>
          <p:nvPr>
            <p:ph type="dt" sz="half" idx="10"/>
          </p:nvPr>
        </p:nvSpPr>
        <p:spPr/>
        <p:txBody>
          <a:bodyPr/>
          <a:lstStyle/>
          <a:p>
            <a:fld id="{A143DE9B-B678-4EFB-BB7D-A4370204A0B0}" type="datetime1">
              <a:rPr lang="en-US" smtClean="0"/>
              <a:t>4/2/2021</a:t>
            </a:fld>
            <a:endParaRPr lang="en-US" dirty="0"/>
          </a:p>
        </p:txBody>
      </p:sp>
      <p:sp>
        <p:nvSpPr>
          <p:cNvPr id="4" name="Footer Placeholder 3">
            <a:extLst>
              <a:ext uri="{FF2B5EF4-FFF2-40B4-BE49-F238E27FC236}">
                <a16:creationId xmlns:a16="http://schemas.microsoft.com/office/drawing/2014/main" id="{3494D299-E80C-4B4F-B00F-4669D0622D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3ED691-A62B-40E5-ABC3-F1368A82B0F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8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607BF-2AC8-4AE4-AE9A-F070C5C87BDF}"/>
              </a:ext>
            </a:extLst>
          </p:cNvPr>
          <p:cNvSpPr>
            <a:spLocks noGrp="1"/>
          </p:cNvSpPr>
          <p:nvPr>
            <p:ph type="dt" sz="half" idx="10"/>
          </p:nvPr>
        </p:nvSpPr>
        <p:spPr/>
        <p:txBody>
          <a:bodyPr/>
          <a:lstStyle/>
          <a:p>
            <a:fld id="{E68812DA-F765-4142-A6A3-A8ED7235E082}" type="datetime1">
              <a:rPr lang="en-US" smtClean="0"/>
              <a:t>4/2/2021</a:t>
            </a:fld>
            <a:endParaRPr lang="en-US" dirty="0"/>
          </a:p>
        </p:txBody>
      </p:sp>
      <p:sp>
        <p:nvSpPr>
          <p:cNvPr id="3" name="Footer Placeholder 2">
            <a:extLst>
              <a:ext uri="{FF2B5EF4-FFF2-40B4-BE49-F238E27FC236}">
                <a16:creationId xmlns:a16="http://schemas.microsoft.com/office/drawing/2014/main" id="{021EAD9E-5779-49C4-97BB-645C6E20C3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9FDA35-8AD7-4D37-844B-A1E008064E4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453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A6A1-D7E8-429C-B16C-33AE1AA6B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E23CF1-6504-4FA5-B1D3-A063C10B1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5B4842-83CD-4DD9-8B84-44B6C26B1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22A52-E0D1-450A-A342-8C7E9D5FFC04}"/>
              </a:ext>
            </a:extLst>
          </p:cNvPr>
          <p:cNvSpPr>
            <a:spLocks noGrp="1"/>
          </p:cNvSpPr>
          <p:nvPr>
            <p:ph type="dt" sz="half" idx="10"/>
          </p:nvPr>
        </p:nvSpPr>
        <p:spPr/>
        <p:txBody>
          <a:bodyPr/>
          <a:lstStyle/>
          <a:p>
            <a:fld id="{3E0277FD-7DE6-41D4-930D-AC99F5AFE54E}" type="datetime1">
              <a:rPr lang="en-US" smtClean="0"/>
              <a:t>4/2/2021</a:t>
            </a:fld>
            <a:endParaRPr lang="en-US" dirty="0"/>
          </a:p>
        </p:txBody>
      </p:sp>
      <p:sp>
        <p:nvSpPr>
          <p:cNvPr id="6" name="Footer Placeholder 5">
            <a:extLst>
              <a:ext uri="{FF2B5EF4-FFF2-40B4-BE49-F238E27FC236}">
                <a16:creationId xmlns:a16="http://schemas.microsoft.com/office/drawing/2014/main" id="{E035A47D-6157-4D24-BD47-8F267A725C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B66F2E-59C2-43C7-9012-DB1E2B76BBBE}"/>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6015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0C83-92AB-4A07-A0FC-9977DDEB7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3AA92C-237E-4B90-8859-D20F2129E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ABB719-EE4D-46CF-981C-E9B7ACCA1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44658B-8769-4B2A-AEDD-EE169CED9215}"/>
              </a:ext>
            </a:extLst>
          </p:cNvPr>
          <p:cNvSpPr>
            <a:spLocks noGrp="1"/>
          </p:cNvSpPr>
          <p:nvPr>
            <p:ph type="dt" sz="half" idx="10"/>
          </p:nvPr>
        </p:nvSpPr>
        <p:spPr/>
        <p:txBody>
          <a:bodyPr/>
          <a:lstStyle/>
          <a:p>
            <a:fld id="{9EA15526-7079-4B7B-987C-1B5FAE11A0FF}" type="datetime1">
              <a:rPr lang="en-US" smtClean="0"/>
              <a:t>4/2/2021</a:t>
            </a:fld>
            <a:endParaRPr lang="en-US" dirty="0"/>
          </a:p>
        </p:txBody>
      </p:sp>
      <p:sp>
        <p:nvSpPr>
          <p:cNvPr id="6" name="Footer Placeholder 5">
            <a:extLst>
              <a:ext uri="{FF2B5EF4-FFF2-40B4-BE49-F238E27FC236}">
                <a16:creationId xmlns:a16="http://schemas.microsoft.com/office/drawing/2014/main" id="{2E3BCF28-561C-43C2-83B9-3C3025274D4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0567B2D0-BACD-4696-82E4-71FF35F24E4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35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BB5F2-2500-45FF-A2D6-858F410F4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FC88A4-AA5D-420C-A5C0-10FC08516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B54BF8-F285-46EA-A7A1-B38B92A37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4/2/2021</a:t>
            </a:fld>
            <a:endParaRPr lang="en-US" dirty="0"/>
          </a:p>
        </p:txBody>
      </p:sp>
      <p:sp>
        <p:nvSpPr>
          <p:cNvPr id="5" name="Footer Placeholder 4">
            <a:extLst>
              <a:ext uri="{FF2B5EF4-FFF2-40B4-BE49-F238E27FC236}">
                <a16:creationId xmlns:a16="http://schemas.microsoft.com/office/drawing/2014/main" id="{EA18214E-E9FA-46F5-8AC7-C2278D5D7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A1A3EF-978A-418B-A721-2C986F7BA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7303128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biblehub.com/numbers/31-22.htm" TargetMode="External"/><Relationship Id="rId7"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biblehub.com/zechariah/4-10.htm" TargetMode="External"/><Relationship Id="rId4" Type="http://schemas.openxmlformats.org/officeDocument/2006/relationships/hyperlink" Target="https://biblehub.com/ezekiel/27-12.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biblehub.com/ezekiel/27-12.htm"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s://biblehub.com/numbers/31-22.htm"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7.jpeg"/><Relationship Id="rId4" Type="http://schemas.openxmlformats.org/officeDocument/2006/relationships/hyperlink" Target="https://biblehub.com/ezekiel/22-18.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biblehub.com/isaiah/1-25.ht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biblehub.com/ezekiel/22-18.htm"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https://biblehub.com/ezekiel/22-20.htm"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hyperlink" Target="https://biblehub.com/ezekiel/22-20.htm"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5.png"/><Relationship Id="rId18" Type="http://schemas.openxmlformats.org/officeDocument/2006/relationships/customXml" Target="../ink/ink8.xml"/><Relationship Id="rId3" Type="http://schemas.openxmlformats.org/officeDocument/2006/relationships/image" Target="../media/image40.jpeg"/><Relationship Id="rId7" Type="http://schemas.openxmlformats.org/officeDocument/2006/relationships/image" Target="../media/image42.png"/><Relationship Id="rId12" Type="http://schemas.openxmlformats.org/officeDocument/2006/relationships/customXml" Target="../ink/ink5.xml"/><Relationship Id="rId17" Type="http://schemas.openxmlformats.org/officeDocument/2006/relationships/image" Target="../media/image47.png"/><Relationship Id="rId2" Type="http://schemas.openxmlformats.org/officeDocument/2006/relationships/image" Target="../media/image3.jpg"/><Relationship Id="rId16" Type="http://schemas.openxmlformats.org/officeDocument/2006/relationships/customXml" Target="../ink/ink7.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customXml" Target="../ink/ink4.xml"/><Relationship Id="rId19" Type="http://schemas.openxmlformats.org/officeDocument/2006/relationships/image" Target="../media/image48.png"/><Relationship Id="rId4" Type="http://schemas.openxmlformats.org/officeDocument/2006/relationships/customXml" Target="../ink/ink1.xml"/><Relationship Id="rId9" Type="http://schemas.openxmlformats.org/officeDocument/2006/relationships/image" Target="../media/image43.png"/><Relationship Id="rId14" Type="http://schemas.openxmlformats.org/officeDocument/2006/relationships/customXml" Target="../ink/ink6.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5.sv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886D-59E3-4795-BB34-3DB54BD92321}"/>
              </a:ext>
            </a:extLst>
          </p:cNvPr>
          <p:cNvSpPr>
            <a:spLocks noGrp="1"/>
          </p:cNvSpPr>
          <p:nvPr>
            <p:ph type="ctrTitle"/>
          </p:nvPr>
        </p:nvSpPr>
        <p:spPr>
          <a:xfrm>
            <a:off x="1126836" y="754270"/>
            <a:ext cx="9144000" cy="2387600"/>
          </a:xfrm>
        </p:spPr>
        <p:txBody>
          <a:bodyPr>
            <a:normAutofit fontScale="90000"/>
          </a:bodyPr>
          <a:lstStyle/>
          <a:p>
            <a:br>
              <a:rPr lang="en-GB" dirty="0"/>
            </a:br>
            <a:r>
              <a:rPr lang="en-GB" dirty="0">
                <a:latin typeface="Arial Black" panose="020B0A04020102020204" pitchFamily="34" charset="0"/>
              </a:rPr>
              <a:t>Adventist Adventurer Award</a:t>
            </a:r>
            <a:br>
              <a:rPr lang="en-GB" dirty="0">
                <a:latin typeface="Arial Black" panose="020B0A04020102020204" pitchFamily="34" charset="0"/>
              </a:rPr>
            </a:br>
            <a:r>
              <a:rPr lang="en-GB" dirty="0">
                <a:solidFill>
                  <a:srgbClr val="0070C0"/>
                </a:solidFill>
                <a:latin typeface="Arial Black" panose="020B0A04020102020204" pitchFamily="34" charset="0"/>
              </a:rPr>
              <a:t>Tin Can Fun</a:t>
            </a:r>
            <a:endParaRPr lang="en-GB" dirty="0">
              <a:solidFill>
                <a:srgbClr val="0070C0"/>
              </a:solidFill>
            </a:endParaRPr>
          </a:p>
        </p:txBody>
      </p:sp>
      <p:sp>
        <p:nvSpPr>
          <p:cNvPr id="3" name="Subtitle 2">
            <a:extLst>
              <a:ext uri="{FF2B5EF4-FFF2-40B4-BE49-F238E27FC236}">
                <a16:creationId xmlns:a16="http://schemas.microsoft.com/office/drawing/2014/main" id="{589364D5-41C5-4E01-B0B5-12218ECBF00B}"/>
              </a:ext>
            </a:extLst>
          </p:cNvPr>
          <p:cNvSpPr>
            <a:spLocks noGrp="1"/>
          </p:cNvSpPr>
          <p:nvPr>
            <p:ph type="subTitle" idx="1"/>
          </p:nvPr>
        </p:nvSpPr>
        <p:spPr>
          <a:xfrm>
            <a:off x="683491" y="4244918"/>
            <a:ext cx="9144000" cy="1655762"/>
          </a:xfrm>
        </p:spPr>
        <p:txBody>
          <a:bodyPr/>
          <a:lstStyle/>
          <a:p>
            <a:pPr algn="l"/>
            <a:r>
              <a:rPr lang="en-GB" dirty="0">
                <a:latin typeface="Arial Black" panose="020B0A04020102020204" pitchFamily="34" charset="0"/>
              </a:rPr>
              <a:t>Presented by:  MG Rona Ymballa</a:t>
            </a:r>
          </a:p>
          <a:p>
            <a:pPr algn="l"/>
            <a:r>
              <a:rPr lang="en-GB" dirty="0">
                <a:latin typeface="Arial Black" panose="020B0A04020102020204" pitchFamily="34" charset="0"/>
              </a:rPr>
              <a:t>3</a:t>
            </a:r>
            <a:r>
              <a:rPr lang="en-GB" baseline="30000" dirty="0">
                <a:latin typeface="Arial Black" panose="020B0A04020102020204" pitchFamily="34" charset="0"/>
              </a:rPr>
              <a:t>rd</a:t>
            </a:r>
            <a:r>
              <a:rPr lang="en-GB" dirty="0">
                <a:latin typeface="Arial Black" panose="020B0A04020102020204" pitchFamily="34" charset="0"/>
              </a:rPr>
              <a:t> of April 2021</a:t>
            </a:r>
          </a:p>
          <a:p>
            <a:pPr algn="l"/>
            <a:endParaRPr lang="en-GB" dirty="0"/>
          </a:p>
          <a:p>
            <a:endParaRPr lang="en-GB" dirty="0"/>
          </a:p>
        </p:txBody>
      </p:sp>
      <p:pic>
        <p:nvPicPr>
          <p:cNvPr id="8" name="Picture 7">
            <a:extLst>
              <a:ext uri="{FF2B5EF4-FFF2-40B4-BE49-F238E27FC236}">
                <a16:creationId xmlns:a16="http://schemas.microsoft.com/office/drawing/2014/main" id="{BE414447-B95C-47BA-AC7D-71853EC68F33}"/>
              </a:ext>
            </a:extLst>
          </p:cNvPr>
          <p:cNvPicPr>
            <a:picLocks noChangeAspect="1"/>
          </p:cNvPicPr>
          <p:nvPr/>
        </p:nvPicPr>
        <p:blipFill>
          <a:blip r:embed="rId2"/>
          <a:stretch>
            <a:fillRect/>
          </a:stretch>
        </p:blipFill>
        <p:spPr>
          <a:xfrm rot="323253">
            <a:off x="7575664" y="3622432"/>
            <a:ext cx="3308402" cy="2296742"/>
          </a:xfrm>
          <a:prstGeom prst="rect">
            <a:avLst/>
          </a:prstGeom>
        </p:spPr>
      </p:pic>
      <p:pic>
        <p:nvPicPr>
          <p:cNvPr id="12" name="Picture 11">
            <a:extLst>
              <a:ext uri="{FF2B5EF4-FFF2-40B4-BE49-F238E27FC236}">
                <a16:creationId xmlns:a16="http://schemas.microsoft.com/office/drawing/2014/main" id="{F96324BD-8CEB-45FC-9B47-754CB49C5EC3}"/>
              </a:ext>
            </a:extLst>
          </p:cNvPr>
          <p:cNvPicPr>
            <a:picLocks noChangeAspect="1"/>
          </p:cNvPicPr>
          <p:nvPr/>
        </p:nvPicPr>
        <p:blipFill>
          <a:blip r:embed="rId3"/>
          <a:stretch>
            <a:fillRect/>
          </a:stretch>
        </p:blipFill>
        <p:spPr>
          <a:xfrm>
            <a:off x="10139023" y="273708"/>
            <a:ext cx="1852282" cy="1651415"/>
          </a:xfrm>
          <a:prstGeom prst="rect">
            <a:avLst/>
          </a:prstGeom>
        </p:spPr>
      </p:pic>
    </p:spTree>
    <p:extLst>
      <p:ext uri="{BB962C8B-B14F-4D97-AF65-F5344CB8AC3E}">
        <p14:creationId xmlns:p14="http://schemas.microsoft.com/office/powerpoint/2010/main" val="310311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7850E6-0C7D-4B6D-9572-49D57C13FED4}"/>
              </a:ext>
            </a:extLst>
          </p:cNvPr>
          <p:cNvPicPr>
            <a:picLocks noChangeAspect="1"/>
          </p:cNvPicPr>
          <p:nvPr/>
        </p:nvPicPr>
        <p:blipFill>
          <a:blip r:embed="rId2"/>
          <a:stretch>
            <a:fillRect/>
          </a:stretch>
        </p:blipFill>
        <p:spPr>
          <a:xfrm>
            <a:off x="0" y="0"/>
            <a:ext cx="12192000" cy="6852149"/>
          </a:xfrm>
          <a:prstGeom prst="rect">
            <a:avLst/>
          </a:prstGeom>
        </p:spPr>
      </p:pic>
      <p:sp>
        <p:nvSpPr>
          <p:cNvPr id="3" name="TextBox 2">
            <a:extLst>
              <a:ext uri="{FF2B5EF4-FFF2-40B4-BE49-F238E27FC236}">
                <a16:creationId xmlns:a16="http://schemas.microsoft.com/office/drawing/2014/main" id="{3DFC163B-46F6-4327-864E-376906BB1151}"/>
              </a:ext>
            </a:extLst>
          </p:cNvPr>
          <p:cNvSpPr txBox="1"/>
          <p:nvPr/>
        </p:nvSpPr>
        <p:spPr>
          <a:xfrm>
            <a:off x="655781" y="422303"/>
            <a:ext cx="9513455" cy="3262432"/>
          </a:xfrm>
          <a:prstGeom prst="rect">
            <a:avLst/>
          </a:prstGeom>
          <a:noFill/>
        </p:spPr>
        <p:txBody>
          <a:bodyPr wrap="square">
            <a:spAutoFit/>
          </a:bodyPr>
          <a:lstStyle/>
          <a:p>
            <a:pPr algn="l"/>
            <a:r>
              <a:rPr lang="en-GB" sz="2400" b="1" dirty="0">
                <a:solidFill>
                  <a:schemeClr val="accent4">
                    <a:lumMod val="40000"/>
                    <a:lumOff val="60000"/>
                  </a:schemeClr>
                </a:solidFill>
                <a:effectLst/>
                <a:latin typeface="Arial Black" panose="020B0A04020102020204" pitchFamily="34" charset="0"/>
              </a:rPr>
              <a:t>How was tin used in Bible times?</a:t>
            </a:r>
          </a:p>
          <a:p>
            <a:pPr algn="l"/>
            <a:endParaRPr lang="en-GB" sz="2400" b="1" dirty="0">
              <a:solidFill>
                <a:schemeClr val="accent4">
                  <a:lumMod val="40000"/>
                  <a:lumOff val="60000"/>
                </a:schemeClr>
              </a:solidFill>
              <a:latin typeface="Arial Black" panose="020B0A04020102020204" pitchFamily="34" charset="0"/>
            </a:endParaRPr>
          </a:p>
          <a:p>
            <a:pPr algn="just"/>
            <a:r>
              <a:rPr lang="en-GB" sz="2400" b="0" i="0" dirty="0">
                <a:solidFill>
                  <a:schemeClr val="accent4">
                    <a:lumMod val="40000"/>
                    <a:lumOff val="60000"/>
                  </a:schemeClr>
                </a:solidFill>
                <a:effectLst/>
                <a:latin typeface="Arial Black" panose="020B0A04020102020204" pitchFamily="34" charset="0"/>
              </a:rPr>
              <a:t>In </a:t>
            </a:r>
            <a:r>
              <a:rPr lang="en-GB" sz="2400" b="0" i="0" u="none" strike="noStrike" dirty="0">
                <a:solidFill>
                  <a:schemeClr val="accent4">
                    <a:lumMod val="40000"/>
                    <a:lumOff val="60000"/>
                  </a:schemeClr>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Numbers 31:22</a:t>
            </a:r>
            <a:r>
              <a:rPr lang="en-GB" sz="2400" u="none" strike="noStrike" dirty="0">
                <a:solidFill>
                  <a:schemeClr val="accent4">
                    <a:lumMod val="40000"/>
                    <a:lumOff val="60000"/>
                  </a:schemeClr>
                </a:solidFill>
                <a:latin typeface="Arial Black" panose="020B0A04020102020204" pitchFamily="34" charset="0"/>
              </a:rPr>
              <a:t>, </a:t>
            </a:r>
            <a:r>
              <a:rPr lang="en-GB" sz="2400" b="0" i="0" dirty="0">
                <a:solidFill>
                  <a:schemeClr val="accent4">
                    <a:lumMod val="40000"/>
                    <a:lumOff val="60000"/>
                  </a:schemeClr>
                </a:solidFill>
                <a:effectLst/>
                <a:latin typeface="Arial Black" panose="020B0A04020102020204" pitchFamily="34" charset="0"/>
              </a:rPr>
              <a:t>tin was found </a:t>
            </a:r>
            <a:r>
              <a:rPr lang="en-GB" sz="2400" dirty="0">
                <a:solidFill>
                  <a:schemeClr val="accent4">
                    <a:lumMod val="40000"/>
                    <a:lumOff val="60000"/>
                  </a:schemeClr>
                </a:solidFill>
                <a:latin typeface="Arial Black" panose="020B0A04020102020204" pitchFamily="34" charset="0"/>
              </a:rPr>
              <a:t>in the city of Midian.  The city of </a:t>
            </a:r>
            <a:r>
              <a:rPr lang="en-GB" sz="2400" b="0" i="0" dirty="0">
                <a:solidFill>
                  <a:schemeClr val="accent4">
                    <a:lumMod val="40000"/>
                    <a:lumOff val="60000"/>
                  </a:schemeClr>
                </a:solidFill>
                <a:effectLst/>
                <a:latin typeface="Arial Black" panose="020B0A04020102020204" pitchFamily="34" charset="0"/>
              </a:rPr>
              <a:t>Tyre had markets where tin was sold as mentione</a:t>
            </a:r>
            <a:r>
              <a:rPr lang="en-GB" sz="2400" dirty="0">
                <a:solidFill>
                  <a:schemeClr val="accent4">
                    <a:lumMod val="40000"/>
                    <a:lumOff val="60000"/>
                  </a:schemeClr>
                </a:solidFill>
                <a:latin typeface="Arial Black" panose="020B0A04020102020204" pitchFamily="34" charset="0"/>
              </a:rPr>
              <a:t>d in </a:t>
            </a:r>
            <a:r>
              <a:rPr lang="en-GB" sz="2400" b="0" i="0" u="none" strike="noStrike" dirty="0">
                <a:solidFill>
                  <a:schemeClr val="accent4">
                    <a:lumMod val="40000"/>
                    <a:lumOff val="60000"/>
                  </a:schemeClr>
                </a:solidFill>
                <a:effectLst/>
                <a:latin typeface="Arial Black" panose="020B0A04020102020204" pitchFamily="34" charset="0"/>
                <a:hlinkClick r:id="rId4">
                  <a:extLst>
                    <a:ext uri="{A12FA001-AC4F-418D-AE19-62706E023703}">
                      <ahyp:hlinkClr xmlns:ahyp="http://schemas.microsoft.com/office/drawing/2018/hyperlinkcolor" val="tx"/>
                    </a:ext>
                  </a:extLst>
                </a:hlinkClick>
              </a:rPr>
              <a:t>Ezekiel 27:12</a:t>
            </a:r>
            <a:r>
              <a:rPr lang="en-GB" sz="2400" dirty="0">
                <a:solidFill>
                  <a:schemeClr val="accent4">
                    <a:lumMod val="40000"/>
                    <a:lumOff val="60000"/>
                  </a:schemeClr>
                </a:solidFill>
                <a:latin typeface="Arial Black" panose="020B0A04020102020204" pitchFamily="34" charset="0"/>
              </a:rPr>
              <a:t>.  Tin was also used as </a:t>
            </a:r>
            <a:r>
              <a:rPr lang="en-GB" sz="2400" b="0" i="0" dirty="0">
                <a:solidFill>
                  <a:schemeClr val="accent4">
                    <a:lumMod val="40000"/>
                    <a:lumOff val="60000"/>
                  </a:schemeClr>
                </a:solidFill>
                <a:effectLst/>
                <a:latin typeface="Arial Black" panose="020B0A04020102020204" pitchFamily="34" charset="0"/>
              </a:rPr>
              <a:t>plummets as recorded in </a:t>
            </a:r>
            <a:r>
              <a:rPr lang="en-GB" sz="2400" b="0" i="0" u="none" strike="noStrike" dirty="0">
                <a:solidFill>
                  <a:schemeClr val="accent4">
                    <a:lumMod val="40000"/>
                    <a:lumOff val="60000"/>
                  </a:schemeClr>
                </a:solidFill>
                <a:effectLst/>
                <a:latin typeface="Arial Black" panose="020B0A04020102020204" pitchFamily="34" charset="0"/>
                <a:hlinkClick r:id="rId5">
                  <a:extLst>
                    <a:ext uri="{A12FA001-AC4F-418D-AE19-62706E023703}">
                      <ahyp:hlinkClr xmlns:ahyp="http://schemas.microsoft.com/office/drawing/2018/hyperlinkcolor" val="tx"/>
                    </a:ext>
                  </a:extLst>
                </a:hlinkClick>
              </a:rPr>
              <a:t>Zechariah 4:10</a:t>
            </a:r>
            <a:r>
              <a:rPr lang="en-GB" sz="2400" u="none" strike="noStrike" dirty="0">
                <a:solidFill>
                  <a:schemeClr val="accent4">
                    <a:lumMod val="40000"/>
                    <a:lumOff val="60000"/>
                  </a:schemeClr>
                </a:solidFill>
                <a:latin typeface="Arial Black" panose="020B0A04020102020204" pitchFamily="34" charset="0"/>
              </a:rPr>
              <a:t>.</a:t>
            </a:r>
          </a:p>
          <a:p>
            <a:pPr algn="just"/>
            <a:endParaRPr lang="en-GB" sz="2400" b="0" i="0" dirty="0">
              <a:solidFill>
                <a:schemeClr val="accent4">
                  <a:lumMod val="40000"/>
                  <a:lumOff val="60000"/>
                </a:schemeClr>
              </a:solidFill>
              <a:effectLst/>
              <a:latin typeface="Arial Black" panose="020B0A04020102020204" pitchFamily="34" charset="0"/>
            </a:endParaRPr>
          </a:p>
          <a:p>
            <a:pPr algn="just"/>
            <a:r>
              <a:rPr lang="en-GB" sz="1200" dirty="0">
                <a:solidFill>
                  <a:schemeClr val="accent4">
                    <a:lumMod val="40000"/>
                    <a:lumOff val="60000"/>
                  </a:schemeClr>
                </a:solidFill>
                <a:effectLst/>
                <a:latin typeface="Arial Black" panose="020B0A04020102020204" pitchFamily="34" charset="0"/>
                <a:cs typeface="Arial" panose="020B0604020202020204" pitchFamily="34" charset="0"/>
              </a:rPr>
              <a:t>Smith's Bible Dictionary:</a:t>
            </a:r>
          </a:p>
          <a:p>
            <a:pPr algn="just"/>
            <a:endParaRPr lang="en-GB" sz="2400" b="0" i="0" dirty="0">
              <a:solidFill>
                <a:schemeClr val="accent4">
                  <a:lumMod val="40000"/>
                  <a:lumOff val="60000"/>
                </a:schemeClr>
              </a:solidFill>
              <a:effectLst/>
              <a:latin typeface="Arial Black" panose="020B0A04020102020204" pitchFamily="34" charset="0"/>
            </a:endParaRPr>
          </a:p>
        </p:txBody>
      </p:sp>
      <p:pic>
        <p:nvPicPr>
          <p:cNvPr id="6146" name="Picture 2">
            <a:extLst>
              <a:ext uri="{FF2B5EF4-FFF2-40B4-BE49-F238E27FC236}">
                <a16:creationId xmlns:a16="http://schemas.microsoft.com/office/drawing/2014/main" id="{88DF8492-708B-41C2-96FF-3768CC132B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650" y="4046848"/>
            <a:ext cx="3093513" cy="25970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DCD2124-C051-4789-9ED5-28B57CBD22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447" y="4046848"/>
            <a:ext cx="3432167" cy="2592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61B2F9-76D8-4465-896C-910E41B28D6D}"/>
              </a:ext>
            </a:extLst>
          </p:cNvPr>
          <p:cNvPicPr>
            <a:picLocks noChangeAspect="1"/>
          </p:cNvPicPr>
          <p:nvPr/>
        </p:nvPicPr>
        <p:blipFill>
          <a:blip r:embed="rId8"/>
          <a:stretch>
            <a:fillRect/>
          </a:stretch>
        </p:blipFill>
        <p:spPr>
          <a:xfrm>
            <a:off x="9913680" y="175157"/>
            <a:ext cx="2193136" cy="1955306"/>
          </a:xfrm>
          <a:prstGeom prst="rect">
            <a:avLst/>
          </a:prstGeom>
        </p:spPr>
      </p:pic>
    </p:spTree>
    <p:extLst>
      <p:ext uri="{BB962C8B-B14F-4D97-AF65-F5344CB8AC3E}">
        <p14:creationId xmlns:p14="http://schemas.microsoft.com/office/powerpoint/2010/main" val="426192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A4BB7-85A6-4B2F-9CEA-B9DC72259F0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06133D0-B960-4A0F-957A-680F40B351E5}"/>
              </a:ext>
            </a:extLst>
          </p:cNvPr>
          <p:cNvSpPr txBox="1"/>
          <p:nvPr/>
        </p:nvSpPr>
        <p:spPr>
          <a:xfrm>
            <a:off x="661307" y="1330779"/>
            <a:ext cx="9330505" cy="1200329"/>
          </a:xfrm>
          <a:prstGeom prst="rect">
            <a:avLst/>
          </a:prstGeom>
          <a:noFill/>
        </p:spPr>
        <p:txBody>
          <a:bodyPr wrap="square">
            <a:spAutoFit/>
          </a:bodyPr>
          <a:lstStyle/>
          <a:p>
            <a:r>
              <a:rPr lang="en-GB" sz="2400" dirty="0">
                <a:solidFill>
                  <a:schemeClr val="accent4">
                    <a:lumMod val="40000"/>
                    <a:lumOff val="60000"/>
                  </a:schemeClr>
                </a:solidFill>
                <a:latin typeface="Arial Black" panose="020B0A04020102020204" pitchFamily="34" charset="0"/>
              </a:rPr>
              <a:t>There are t</a:t>
            </a:r>
            <a:r>
              <a:rPr lang="en-GB" sz="2400" b="0" i="0" dirty="0">
                <a:solidFill>
                  <a:schemeClr val="accent4">
                    <a:lumMod val="40000"/>
                    <a:lumOff val="60000"/>
                  </a:schemeClr>
                </a:solidFill>
                <a:effectLst/>
                <a:latin typeface="Arial Black" panose="020B0A04020102020204" pitchFamily="34" charset="0"/>
              </a:rPr>
              <a:t>hree countries known to contain </a:t>
            </a:r>
            <a:r>
              <a:rPr lang="en-GB" sz="2400" dirty="0">
                <a:solidFill>
                  <a:schemeClr val="accent4">
                    <a:lumMod val="40000"/>
                    <a:lumOff val="60000"/>
                  </a:schemeClr>
                </a:solidFill>
                <a:latin typeface="Arial Black" panose="020B0A04020102020204" pitchFamily="34" charset="0"/>
              </a:rPr>
              <a:t>tin:  </a:t>
            </a:r>
            <a:r>
              <a:rPr lang="en-GB" sz="2400" b="0" i="0" dirty="0">
                <a:solidFill>
                  <a:schemeClr val="accent4">
                    <a:lumMod val="40000"/>
                    <a:lumOff val="60000"/>
                  </a:schemeClr>
                </a:solidFill>
                <a:effectLst/>
                <a:latin typeface="Arial Black" panose="020B0A04020102020204" pitchFamily="34" charset="0"/>
              </a:rPr>
              <a:t> Spain, Portugal</a:t>
            </a:r>
            <a:r>
              <a:rPr lang="en-GB" sz="2400" dirty="0">
                <a:solidFill>
                  <a:schemeClr val="accent4">
                    <a:lumMod val="40000"/>
                    <a:lumOff val="60000"/>
                  </a:schemeClr>
                </a:solidFill>
                <a:latin typeface="Arial Black" panose="020B0A04020102020204" pitchFamily="34" charset="0"/>
              </a:rPr>
              <a:t> and England mainly </a:t>
            </a:r>
            <a:r>
              <a:rPr lang="en-GB" sz="2400" b="0" i="0" dirty="0">
                <a:solidFill>
                  <a:schemeClr val="accent4">
                    <a:lumMod val="40000"/>
                    <a:lumOff val="60000"/>
                  </a:schemeClr>
                </a:solidFill>
                <a:effectLst/>
                <a:latin typeface="Arial Black" panose="020B0A04020102020204" pitchFamily="34" charset="0"/>
              </a:rPr>
              <a:t>Cornwall and Devonshire.</a:t>
            </a:r>
            <a:endParaRPr lang="en-GB" sz="2400" dirty="0">
              <a:solidFill>
                <a:schemeClr val="accent4">
                  <a:lumMod val="40000"/>
                  <a:lumOff val="60000"/>
                </a:schemeClr>
              </a:solidFill>
              <a:latin typeface="Arial Black" panose="020B0A04020102020204" pitchFamily="34" charset="0"/>
            </a:endParaRPr>
          </a:p>
        </p:txBody>
      </p:sp>
      <p:pic>
        <p:nvPicPr>
          <p:cNvPr id="7170" name="Picture 2">
            <a:extLst>
              <a:ext uri="{FF2B5EF4-FFF2-40B4-BE49-F238E27FC236}">
                <a16:creationId xmlns:a16="http://schemas.microsoft.com/office/drawing/2014/main" id="{A07AD43D-0DDC-43C5-95B6-1C504778F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048" y="3429000"/>
            <a:ext cx="3947774" cy="29652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08AA41F-B4E6-4595-9AC8-7D3D22C39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27" y="3429000"/>
            <a:ext cx="4274925" cy="3004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3056E4-F652-4887-B69E-9C2BB70FFCEE}"/>
              </a:ext>
            </a:extLst>
          </p:cNvPr>
          <p:cNvPicPr>
            <a:picLocks noChangeAspect="1"/>
          </p:cNvPicPr>
          <p:nvPr/>
        </p:nvPicPr>
        <p:blipFill>
          <a:blip r:embed="rId5"/>
          <a:stretch>
            <a:fillRect/>
          </a:stretch>
        </p:blipFill>
        <p:spPr>
          <a:xfrm>
            <a:off x="9991812" y="240144"/>
            <a:ext cx="1960730" cy="1748103"/>
          </a:xfrm>
          <a:prstGeom prst="rect">
            <a:avLst/>
          </a:prstGeom>
        </p:spPr>
      </p:pic>
    </p:spTree>
    <p:extLst>
      <p:ext uri="{BB962C8B-B14F-4D97-AF65-F5344CB8AC3E}">
        <p14:creationId xmlns:p14="http://schemas.microsoft.com/office/powerpoint/2010/main" val="395819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4535B-624D-4123-BBF5-AF5F0ED98DC7}"/>
              </a:ext>
            </a:extLst>
          </p:cNvPr>
          <p:cNvPicPr>
            <a:picLocks noChangeAspect="1"/>
          </p:cNvPicPr>
          <p:nvPr/>
        </p:nvPicPr>
        <p:blipFill>
          <a:blip r:embed="rId2"/>
          <a:stretch>
            <a:fillRect/>
          </a:stretch>
        </p:blipFill>
        <p:spPr>
          <a:xfrm>
            <a:off x="0" y="0"/>
            <a:ext cx="12192000" cy="6858000"/>
          </a:xfrm>
          <a:prstGeom prst="rect">
            <a:avLst/>
          </a:prstGeom>
        </p:spPr>
      </p:pic>
      <p:pic>
        <p:nvPicPr>
          <p:cNvPr id="8194" name="Picture 2">
            <a:extLst>
              <a:ext uri="{FF2B5EF4-FFF2-40B4-BE49-F238E27FC236}">
                <a16:creationId xmlns:a16="http://schemas.microsoft.com/office/drawing/2014/main" id="{9CDEE076-3C8C-49B4-B40B-59AEC1C5F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09" y="3084945"/>
            <a:ext cx="6299200" cy="3405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C20167-2D76-4B60-A28B-B45C48C9315C}"/>
              </a:ext>
            </a:extLst>
          </p:cNvPr>
          <p:cNvSpPr txBox="1"/>
          <p:nvPr/>
        </p:nvSpPr>
        <p:spPr>
          <a:xfrm>
            <a:off x="831273" y="377253"/>
            <a:ext cx="7817657" cy="1569660"/>
          </a:xfrm>
          <a:prstGeom prst="rect">
            <a:avLst/>
          </a:prstGeom>
          <a:noFill/>
        </p:spPr>
        <p:txBody>
          <a:bodyPr wrap="square">
            <a:spAutoFit/>
          </a:bodyPr>
          <a:lstStyle/>
          <a:p>
            <a:endParaRPr lang="en-GB" sz="2400" dirty="0">
              <a:solidFill>
                <a:schemeClr val="accent4">
                  <a:lumMod val="40000"/>
                  <a:lumOff val="60000"/>
                </a:schemeClr>
              </a:solidFill>
              <a:latin typeface="Arial Black" panose="020B0A04020102020204" pitchFamily="34" charset="0"/>
            </a:endParaRPr>
          </a:p>
          <a:p>
            <a:endParaRPr lang="en-GB" sz="2400" dirty="0">
              <a:solidFill>
                <a:schemeClr val="accent4">
                  <a:lumMod val="40000"/>
                  <a:lumOff val="60000"/>
                </a:schemeClr>
              </a:solidFill>
              <a:latin typeface="Arial Black" panose="020B0A04020102020204" pitchFamily="34" charset="0"/>
            </a:endParaRPr>
          </a:p>
          <a:p>
            <a:r>
              <a:rPr lang="en-GB" sz="2400" dirty="0">
                <a:solidFill>
                  <a:schemeClr val="accent4">
                    <a:lumMod val="40000"/>
                    <a:lumOff val="60000"/>
                  </a:schemeClr>
                </a:solidFill>
                <a:latin typeface="Arial Black" panose="020B0A04020102020204" pitchFamily="34" charset="0"/>
              </a:rPr>
              <a:t>The tin found in Biblical countries most likely came from Britain.</a:t>
            </a:r>
          </a:p>
        </p:txBody>
      </p:sp>
      <p:pic>
        <p:nvPicPr>
          <p:cNvPr id="8196" name="Picture 4">
            <a:extLst>
              <a:ext uri="{FF2B5EF4-FFF2-40B4-BE49-F238E27FC236}">
                <a16:creationId xmlns:a16="http://schemas.microsoft.com/office/drawing/2014/main" id="{90AA8607-6E10-48EF-A981-50BC42A92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948" y="2177246"/>
            <a:ext cx="3005345" cy="4463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DC90BF9-60AC-4E50-B3DD-47990A43677A}"/>
              </a:ext>
            </a:extLst>
          </p:cNvPr>
          <p:cNvPicPr>
            <a:picLocks noChangeAspect="1"/>
          </p:cNvPicPr>
          <p:nvPr/>
        </p:nvPicPr>
        <p:blipFill>
          <a:blip r:embed="rId5"/>
          <a:stretch>
            <a:fillRect/>
          </a:stretch>
        </p:blipFill>
        <p:spPr>
          <a:xfrm>
            <a:off x="10047701" y="188101"/>
            <a:ext cx="1987282" cy="1771776"/>
          </a:xfrm>
          <a:prstGeom prst="rect">
            <a:avLst/>
          </a:prstGeom>
        </p:spPr>
      </p:pic>
    </p:spTree>
    <p:extLst>
      <p:ext uri="{BB962C8B-B14F-4D97-AF65-F5344CB8AC3E}">
        <p14:creationId xmlns:p14="http://schemas.microsoft.com/office/powerpoint/2010/main" val="289808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5C4F95-2884-49BF-BD96-96B9143142F4}"/>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188CBCB-46CA-438F-BEC0-CE944C0E67B6}"/>
              </a:ext>
            </a:extLst>
          </p:cNvPr>
          <p:cNvSpPr txBox="1"/>
          <p:nvPr/>
        </p:nvSpPr>
        <p:spPr>
          <a:xfrm>
            <a:off x="840509" y="202819"/>
            <a:ext cx="9208654" cy="2123658"/>
          </a:xfrm>
          <a:prstGeom prst="rect">
            <a:avLst/>
          </a:prstGeom>
          <a:noFill/>
        </p:spPr>
        <p:txBody>
          <a:bodyPr wrap="square">
            <a:spAutoFit/>
          </a:bodyPr>
          <a:lstStyle/>
          <a:p>
            <a:pPr algn="l"/>
            <a:endParaRPr lang="en-GB" sz="2200" b="1" dirty="0">
              <a:solidFill>
                <a:srgbClr val="001320"/>
              </a:solidFill>
              <a:effectLst/>
              <a:latin typeface="Arial Black" panose="020B0A04020102020204" pitchFamily="34" charset="0"/>
              <a:cs typeface="Arial" panose="020B0604020202020204" pitchFamily="34" charset="0"/>
            </a:endParaRPr>
          </a:p>
          <a:p>
            <a:pPr algn="l"/>
            <a:r>
              <a:rPr lang="en-GB" sz="2200" b="1" dirty="0">
                <a:solidFill>
                  <a:schemeClr val="accent4">
                    <a:lumMod val="40000"/>
                    <a:lumOff val="60000"/>
                  </a:schemeClr>
                </a:solidFill>
                <a:effectLst/>
                <a:latin typeface="Arial Black" panose="020B0A04020102020204" pitchFamily="34" charset="0"/>
                <a:cs typeface="Arial" panose="020B0604020202020204" pitchFamily="34" charset="0"/>
              </a:rPr>
              <a:t>Easton's Bible Dictionary suggests:</a:t>
            </a:r>
          </a:p>
          <a:p>
            <a:pPr algn="l"/>
            <a:endParaRPr lang="en-GB" sz="2200" b="1" dirty="0">
              <a:solidFill>
                <a:schemeClr val="accent4">
                  <a:lumMod val="40000"/>
                  <a:lumOff val="60000"/>
                </a:schemeClr>
              </a:solidFill>
              <a:effectLst/>
              <a:latin typeface="Arial Black" panose="020B0A04020102020204" pitchFamily="34" charset="0"/>
              <a:cs typeface="Arial" panose="020B0604020202020204" pitchFamily="34" charset="0"/>
            </a:endParaRPr>
          </a:p>
          <a:p>
            <a:r>
              <a:rPr lang="en-GB" sz="2200" dirty="0">
                <a:solidFill>
                  <a:schemeClr val="accent4">
                    <a:lumMod val="40000"/>
                    <a:lumOff val="60000"/>
                  </a:schemeClr>
                </a:solidFill>
                <a:latin typeface="Arial Black" panose="020B0A04020102020204" pitchFamily="34" charset="0"/>
                <a:cs typeface="Arial" panose="020B0604020202020204" pitchFamily="34" charset="0"/>
              </a:rPr>
              <a:t>The people </a:t>
            </a:r>
            <a:r>
              <a:rPr lang="en-GB" sz="2200" b="0" i="0" dirty="0">
                <a:solidFill>
                  <a:schemeClr val="accent4">
                    <a:lumMod val="40000"/>
                    <a:lumOff val="60000"/>
                  </a:schemeClr>
                </a:solidFill>
                <a:effectLst/>
                <a:latin typeface="Arial Black" panose="020B0A04020102020204" pitchFamily="34" charset="0"/>
                <a:cs typeface="Arial" panose="020B0604020202020204" pitchFamily="34" charset="0"/>
              </a:rPr>
              <a:t>of Tyre and Sidon seemed to </a:t>
            </a:r>
            <a:r>
              <a:rPr lang="en-GB" sz="2200" dirty="0">
                <a:solidFill>
                  <a:schemeClr val="accent4">
                    <a:lumMod val="40000"/>
                    <a:lumOff val="60000"/>
                  </a:schemeClr>
                </a:solidFill>
                <a:latin typeface="Arial Black" panose="020B0A04020102020204" pitchFamily="34" charset="0"/>
                <a:cs typeface="Arial" panose="020B0604020202020204" pitchFamily="34" charset="0"/>
              </a:rPr>
              <a:t>get </a:t>
            </a:r>
            <a:r>
              <a:rPr lang="en-GB" sz="2200" b="0" i="0" dirty="0">
                <a:solidFill>
                  <a:schemeClr val="accent4">
                    <a:lumMod val="40000"/>
                    <a:lumOff val="60000"/>
                  </a:schemeClr>
                </a:solidFill>
                <a:effectLst/>
                <a:latin typeface="Arial Black" panose="020B0A04020102020204" pitchFamily="34" charset="0"/>
                <a:cs typeface="Arial" panose="020B0604020202020204" pitchFamily="34" charset="0"/>
              </a:rPr>
              <a:t>their supplies of tin from the British Isles. In </a:t>
            </a:r>
            <a:r>
              <a:rPr lang="en-GB" sz="2200" b="0" i="0" u="none" strike="noStrike" dirty="0">
                <a:solidFill>
                  <a:schemeClr val="accent4">
                    <a:lumMod val="40000"/>
                    <a:lumOff val="60000"/>
                  </a:schemeClr>
                </a:solidFill>
                <a:effectLst/>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Ezek. 27:12</a:t>
            </a:r>
            <a:r>
              <a:rPr lang="en-GB" sz="2200" b="0" i="0" dirty="0">
                <a:solidFill>
                  <a:schemeClr val="accent4">
                    <a:lumMod val="40000"/>
                    <a:lumOff val="60000"/>
                  </a:schemeClr>
                </a:solidFill>
                <a:effectLst/>
                <a:latin typeface="Arial Black" panose="020B0A04020102020204" pitchFamily="34" charset="0"/>
                <a:cs typeface="Arial" panose="020B0604020202020204" pitchFamily="34" charset="0"/>
              </a:rPr>
              <a:t> it is said to have been brought from Tarshish</a:t>
            </a:r>
            <a:r>
              <a:rPr lang="en-GB" sz="2200" dirty="0">
                <a:solidFill>
                  <a:schemeClr val="accent4">
                    <a:lumMod val="40000"/>
                    <a:lumOff val="60000"/>
                  </a:schemeClr>
                </a:solidFill>
                <a:latin typeface="Arial Black" panose="020B0A04020102020204" pitchFamily="34" charset="0"/>
                <a:cs typeface="Arial" panose="020B0604020202020204" pitchFamily="34" charset="0"/>
              </a:rPr>
              <a:t>.</a:t>
            </a:r>
          </a:p>
        </p:txBody>
      </p:sp>
      <p:pic>
        <p:nvPicPr>
          <p:cNvPr id="10242" name="Picture 2">
            <a:extLst>
              <a:ext uri="{FF2B5EF4-FFF2-40B4-BE49-F238E27FC236}">
                <a16:creationId xmlns:a16="http://schemas.microsoft.com/office/drawing/2014/main" id="{A72FD798-B9DA-41C1-A707-28A3BD939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180" y="3562037"/>
            <a:ext cx="4159988" cy="29455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66926B70-A48F-42AF-9DD8-974334314B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063" y="3562036"/>
            <a:ext cx="4159988" cy="2945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693CC77-62C3-4BFB-BB00-DBD9C0545C68}"/>
              </a:ext>
            </a:extLst>
          </p:cNvPr>
          <p:cNvPicPr>
            <a:picLocks noChangeAspect="1"/>
          </p:cNvPicPr>
          <p:nvPr/>
        </p:nvPicPr>
        <p:blipFill>
          <a:blip r:embed="rId6"/>
          <a:stretch>
            <a:fillRect/>
          </a:stretch>
        </p:blipFill>
        <p:spPr>
          <a:xfrm>
            <a:off x="10049163" y="202818"/>
            <a:ext cx="1777134" cy="1584417"/>
          </a:xfrm>
          <a:prstGeom prst="rect">
            <a:avLst/>
          </a:prstGeom>
        </p:spPr>
      </p:pic>
    </p:spTree>
    <p:extLst>
      <p:ext uri="{BB962C8B-B14F-4D97-AF65-F5344CB8AC3E}">
        <p14:creationId xmlns:p14="http://schemas.microsoft.com/office/powerpoint/2010/main" val="145720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217129-FEF3-468B-B784-AE987E822C36}"/>
              </a:ext>
            </a:extLst>
          </p:cNvPr>
          <p:cNvPicPr>
            <a:picLocks noChangeAspect="1"/>
          </p:cNvPicPr>
          <p:nvPr/>
        </p:nvPicPr>
        <p:blipFill>
          <a:blip r:embed="rId2"/>
          <a:stretch>
            <a:fillRect/>
          </a:stretch>
        </p:blipFill>
        <p:spPr>
          <a:xfrm>
            <a:off x="0" y="-1"/>
            <a:ext cx="12191999" cy="6858001"/>
          </a:xfrm>
          <a:prstGeom prst="rect">
            <a:avLst/>
          </a:prstGeom>
        </p:spPr>
      </p:pic>
      <p:pic>
        <p:nvPicPr>
          <p:cNvPr id="11266" name="Picture 2">
            <a:extLst>
              <a:ext uri="{FF2B5EF4-FFF2-40B4-BE49-F238E27FC236}">
                <a16:creationId xmlns:a16="http://schemas.microsoft.com/office/drawing/2014/main" id="{E8B0C884-826C-4930-A3BB-93EB6505E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169" y="2761056"/>
            <a:ext cx="4011796" cy="36828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8C9F7D-EAF3-437C-ABF4-369D9CED4AB4}"/>
              </a:ext>
            </a:extLst>
          </p:cNvPr>
          <p:cNvSpPr txBox="1"/>
          <p:nvPr/>
        </p:nvSpPr>
        <p:spPr>
          <a:xfrm>
            <a:off x="453811" y="512632"/>
            <a:ext cx="9329196" cy="1200329"/>
          </a:xfrm>
          <a:prstGeom prst="rect">
            <a:avLst/>
          </a:prstGeom>
          <a:noFill/>
        </p:spPr>
        <p:txBody>
          <a:bodyPr wrap="square">
            <a:spAutoFit/>
          </a:bodyPr>
          <a:lstStyle/>
          <a:p>
            <a:endParaRPr lang="en-GB" sz="2400" b="0" i="0" dirty="0">
              <a:solidFill>
                <a:schemeClr val="accent4">
                  <a:lumMod val="40000"/>
                  <a:lumOff val="60000"/>
                </a:schemeClr>
              </a:solidFill>
              <a:effectLst/>
              <a:latin typeface="Arial Black" panose="020B0A04020102020204" pitchFamily="34" charset="0"/>
            </a:endParaRPr>
          </a:p>
          <a:p>
            <a:r>
              <a:rPr lang="en-GB" sz="2400" b="0" i="0" dirty="0">
                <a:solidFill>
                  <a:schemeClr val="accent4">
                    <a:lumMod val="40000"/>
                    <a:lumOff val="60000"/>
                  </a:schemeClr>
                </a:solidFill>
                <a:effectLst/>
                <a:latin typeface="Arial Black" panose="020B0A04020102020204" pitchFamily="34" charset="0"/>
              </a:rPr>
              <a:t>Tin was mentioned in Isaiah 1:25 when the people of Israel were reminded about the results of their sin.</a:t>
            </a:r>
            <a:endParaRPr lang="en-GB" sz="2400" dirty="0">
              <a:solidFill>
                <a:schemeClr val="accent4">
                  <a:lumMod val="40000"/>
                  <a:lumOff val="60000"/>
                </a:schemeClr>
              </a:solidFill>
              <a:latin typeface="Arial Black" panose="020B0A04020102020204" pitchFamily="34" charset="0"/>
            </a:endParaRPr>
          </a:p>
        </p:txBody>
      </p:sp>
      <p:pic>
        <p:nvPicPr>
          <p:cNvPr id="11268" name="Picture 4">
            <a:extLst>
              <a:ext uri="{FF2B5EF4-FFF2-40B4-BE49-F238E27FC236}">
                <a16:creationId xmlns:a16="http://schemas.microsoft.com/office/drawing/2014/main" id="{23C5130E-5571-4836-84CF-F0E2EE7E8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492" y="2761056"/>
            <a:ext cx="3663417" cy="3682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C871A6-F35A-4389-850D-BCCDE969D670}"/>
              </a:ext>
            </a:extLst>
          </p:cNvPr>
          <p:cNvPicPr>
            <a:picLocks noChangeAspect="1"/>
          </p:cNvPicPr>
          <p:nvPr/>
        </p:nvPicPr>
        <p:blipFill>
          <a:blip r:embed="rId5"/>
          <a:stretch>
            <a:fillRect/>
          </a:stretch>
        </p:blipFill>
        <p:spPr>
          <a:xfrm>
            <a:off x="10236817" y="215910"/>
            <a:ext cx="1829626" cy="1631216"/>
          </a:xfrm>
          <a:prstGeom prst="rect">
            <a:avLst/>
          </a:prstGeom>
        </p:spPr>
      </p:pic>
    </p:spTree>
    <p:extLst>
      <p:ext uri="{BB962C8B-B14F-4D97-AF65-F5344CB8AC3E}">
        <p14:creationId xmlns:p14="http://schemas.microsoft.com/office/powerpoint/2010/main" val="191926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114BF-8978-4D3B-9DAE-684AC1E9F747}"/>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C6CEC385-0C3A-4055-AC29-CE613D9E0474}"/>
              </a:ext>
            </a:extLst>
          </p:cNvPr>
          <p:cNvSpPr txBox="1"/>
          <p:nvPr/>
        </p:nvSpPr>
        <p:spPr>
          <a:xfrm>
            <a:off x="864187" y="281100"/>
            <a:ext cx="8458200" cy="3293209"/>
          </a:xfrm>
          <a:prstGeom prst="rect">
            <a:avLst/>
          </a:prstGeom>
          <a:noFill/>
        </p:spPr>
        <p:txBody>
          <a:bodyPr wrap="square">
            <a:spAutoFit/>
          </a:bodyPr>
          <a:lstStyle/>
          <a:p>
            <a:pPr algn="l"/>
            <a:endParaRPr lang="en-GB" sz="2000" b="1" dirty="0">
              <a:solidFill>
                <a:schemeClr val="accent4">
                  <a:lumMod val="40000"/>
                  <a:lumOff val="60000"/>
                </a:schemeClr>
              </a:solidFill>
              <a:effectLst/>
              <a:latin typeface="Arial Black" panose="020B0A04020102020204" pitchFamily="34" charset="0"/>
            </a:endParaRPr>
          </a:p>
          <a:p>
            <a:pPr algn="l"/>
            <a:endParaRPr lang="en-GB" sz="2000" b="1" dirty="0">
              <a:solidFill>
                <a:schemeClr val="accent4">
                  <a:lumMod val="40000"/>
                  <a:lumOff val="60000"/>
                </a:schemeClr>
              </a:solidFill>
              <a:latin typeface="Arial Black" panose="020B0A04020102020204" pitchFamily="34" charset="0"/>
            </a:endParaRPr>
          </a:p>
          <a:p>
            <a:pPr algn="l"/>
            <a:r>
              <a:rPr lang="en-GB" sz="2400" b="1" dirty="0">
                <a:solidFill>
                  <a:schemeClr val="accent4">
                    <a:lumMod val="40000"/>
                    <a:lumOff val="60000"/>
                  </a:schemeClr>
                </a:solidFill>
                <a:effectLst/>
                <a:latin typeface="Arial Black" panose="020B0A04020102020204" pitchFamily="34" charset="0"/>
              </a:rPr>
              <a:t>Webster's Revised Unabridged Dictionary explains:</a:t>
            </a:r>
          </a:p>
          <a:p>
            <a:pPr algn="l"/>
            <a:endParaRPr lang="en-GB" sz="2400" b="1" dirty="0">
              <a:solidFill>
                <a:schemeClr val="accent4">
                  <a:lumMod val="40000"/>
                  <a:lumOff val="60000"/>
                </a:schemeClr>
              </a:solidFill>
              <a:effectLst/>
              <a:latin typeface="Arial Black" panose="020B0A04020102020204" pitchFamily="34" charset="0"/>
            </a:endParaRPr>
          </a:p>
          <a:p>
            <a:r>
              <a:rPr lang="en-GB" sz="2400" b="0" i="0" dirty="0">
                <a:solidFill>
                  <a:schemeClr val="accent4">
                    <a:lumMod val="40000"/>
                    <a:lumOff val="60000"/>
                  </a:schemeClr>
                </a:solidFill>
                <a:effectLst/>
                <a:latin typeface="Arial Black" panose="020B0A04020102020204" pitchFamily="34" charset="0"/>
              </a:rPr>
              <a:t>Tin </a:t>
            </a:r>
            <a:r>
              <a:rPr lang="en-GB" sz="2400" dirty="0">
                <a:solidFill>
                  <a:schemeClr val="accent4">
                    <a:lumMod val="40000"/>
                    <a:lumOff val="60000"/>
                  </a:schemeClr>
                </a:solidFill>
                <a:latin typeface="Arial Black" panose="020B0A04020102020204" pitchFamily="34" charset="0"/>
              </a:rPr>
              <a:t>is a </a:t>
            </a:r>
            <a:r>
              <a:rPr lang="en-GB" sz="2400" b="0" i="0" dirty="0">
                <a:solidFill>
                  <a:schemeClr val="accent4">
                    <a:lumMod val="40000"/>
                    <a:lumOff val="60000"/>
                  </a:schemeClr>
                </a:solidFill>
                <a:effectLst/>
                <a:latin typeface="Arial Black" panose="020B0A04020102020204" pitchFamily="34" charset="0"/>
              </a:rPr>
              <a:t>malleable substance at ordinary temperatures, but brittle when heated.  </a:t>
            </a:r>
            <a:r>
              <a:rPr lang="en-GB" sz="2400" dirty="0">
                <a:solidFill>
                  <a:schemeClr val="accent4">
                    <a:lumMod val="40000"/>
                    <a:lumOff val="60000"/>
                  </a:schemeClr>
                </a:solidFill>
                <a:latin typeface="Arial Black" panose="020B0A04020102020204" pitchFamily="34" charset="0"/>
              </a:rPr>
              <a:t>Tin foil </a:t>
            </a:r>
            <a:r>
              <a:rPr lang="en-GB" sz="2400" b="0" i="0" dirty="0">
                <a:solidFill>
                  <a:schemeClr val="accent4">
                    <a:lumMod val="40000"/>
                    <a:lumOff val="60000"/>
                  </a:schemeClr>
                </a:solidFill>
                <a:effectLst/>
                <a:latin typeface="Arial Black" panose="020B0A04020102020204" pitchFamily="34" charset="0"/>
              </a:rPr>
              <a:t>is used to coat iron in order to protect it from rusting</a:t>
            </a:r>
            <a:r>
              <a:rPr lang="en-GB" sz="2400" dirty="0">
                <a:solidFill>
                  <a:schemeClr val="accent4">
                    <a:lumMod val="40000"/>
                    <a:lumOff val="60000"/>
                  </a:schemeClr>
                </a:solidFill>
                <a:latin typeface="Arial Black" panose="020B0A04020102020204" pitchFamily="34" charset="0"/>
              </a:rPr>
              <a:t>.</a:t>
            </a:r>
          </a:p>
        </p:txBody>
      </p:sp>
      <p:pic>
        <p:nvPicPr>
          <p:cNvPr id="12290" name="Picture 2">
            <a:extLst>
              <a:ext uri="{FF2B5EF4-FFF2-40B4-BE49-F238E27FC236}">
                <a16:creationId xmlns:a16="http://schemas.microsoft.com/office/drawing/2014/main" id="{145F3A0F-5D2F-4CC9-AFB9-1B263954E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280" y="3732299"/>
            <a:ext cx="4247199" cy="282531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96EB3B68-6364-48D6-806E-E4610D405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450" y="3732299"/>
            <a:ext cx="3936732" cy="2825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FC6C7A-0C1E-44CA-9966-8BE2D8F2524F}"/>
              </a:ext>
            </a:extLst>
          </p:cNvPr>
          <p:cNvPicPr>
            <a:picLocks noChangeAspect="1"/>
          </p:cNvPicPr>
          <p:nvPr/>
        </p:nvPicPr>
        <p:blipFill>
          <a:blip r:embed="rId5"/>
          <a:stretch>
            <a:fillRect/>
          </a:stretch>
        </p:blipFill>
        <p:spPr>
          <a:xfrm>
            <a:off x="10186573" y="240144"/>
            <a:ext cx="1833688" cy="1634837"/>
          </a:xfrm>
          <a:prstGeom prst="rect">
            <a:avLst/>
          </a:prstGeom>
        </p:spPr>
      </p:pic>
    </p:spTree>
    <p:extLst>
      <p:ext uri="{BB962C8B-B14F-4D97-AF65-F5344CB8AC3E}">
        <p14:creationId xmlns:p14="http://schemas.microsoft.com/office/powerpoint/2010/main" val="190571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2C94F4-D4D9-4716-848F-FDC175675DE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7AD0562-2327-4CA5-8B2F-8C5ED09D9A10}"/>
              </a:ext>
            </a:extLst>
          </p:cNvPr>
          <p:cNvSpPr txBox="1"/>
          <p:nvPr/>
        </p:nvSpPr>
        <p:spPr>
          <a:xfrm>
            <a:off x="304799" y="933926"/>
            <a:ext cx="9504219" cy="2800767"/>
          </a:xfrm>
          <a:prstGeom prst="rect">
            <a:avLst/>
          </a:prstGeom>
          <a:noFill/>
        </p:spPr>
        <p:txBody>
          <a:bodyPr wrap="square">
            <a:spAutoFit/>
          </a:bodyPr>
          <a:lstStyle/>
          <a:p>
            <a:r>
              <a:rPr lang="en-GB" sz="2200" dirty="0">
                <a:solidFill>
                  <a:schemeClr val="accent4">
                    <a:lumMod val="20000"/>
                    <a:lumOff val="80000"/>
                  </a:schemeClr>
                </a:solidFill>
                <a:latin typeface="Arial Black" panose="020B0A04020102020204" pitchFamily="34" charset="0"/>
                <a:cs typeface="Arial" panose="020B0604020202020204" pitchFamily="34" charset="0"/>
              </a:rPr>
              <a:t>Tin compounds are identified as stannous, or stannic. Symbol Sn (</a:t>
            </a:r>
            <a:r>
              <a:rPr lang="en-GB" sz="2200" dirty="0" err="1">
                <a:solidFill>
                  <a:schemeClr val="accent4">
                    <a:lumMod val="20000"/>
                    <a:lumOff val="80000"/>
                  </a:schemeClr>
                </a:solidFill>
                <a:latin typeface="Arial Black" panose="020B0A04020102020204" pitchFamily="34" charset="0"/>
                <a:cs typeface="Arial" panose="020B0604020202020204" pitchFamily="34" charset="0"/>
              </a:rPr>
              <a:t>Stannum</a:t>
            </a:r>
            <a:r>
              <a:rPr lang="en-GB" sz="2200" dirty="0">
                <a:solidFill>
                  <a:schemeClr val="accent4">
                    <a:lumMod val="20000"/>
                    <a:lumOff val="80000"/>
                  </a:schemeClr>
                </a:solidFill>
                <a:latin typeface="Arial Black" panose="020B0A04020102020204" pitchFamily="34" charset="0"/>
                <a:cs typeface="Arial" panose="020B0604020202020204" pitchFamily="34" charset="0"/>
              </a:rPr>
              <a:t>):  </a:t>
            </a:r>
          </a:p>
          <a:p>
            <a:endParaRPr lang="en-GB" sz="2200" dirty="0">
              <a:solidFill>
                <a:schemeClr val="accent4">
                  <a:lumMod val="20000"/>
                  <a:lumOff val="80000"/>
                </a:schemeClr>
              </a:solidFill>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schemeClr val="accent4">
                    <a:lumMod val="20000"/>
                    <a:lumOff val="80000"/>
                  </a:schemeClr>
                </a:solidFill>
                <a:latin typeface="Arial Black" panose="020B0A04020102020204" pitchFamily="34" charset="0"/>
                <a:cs typeface="Arial" panose="020B0604020202020204" pitchFamily="34" charset="0"/>
              </a:rPr>
              <a:t>Thin plates of iron covered with tin; tin plate.</a:t>
            </a:r>
          </a:p>
          <a:p>
            <a:endParaRPr lang="en-GB" sz="2200" dirty="0">
              <a:solidFill>
                <a:schemeClr val="accent4">
                  <a:lumMod val="20000"/>
                  <a:lumOff val="80000"/>
                </a:schemeClr>
              </a:solidFill>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schemeClr val="accent4">
                    <a:lumMod val="20000"/>
                    <a:lumOff val="80000"/>
                  </a:schemeClr>
                </a:solidFill>
                <a:latin typeface="Arial Black" panose="020B0A04020102020204" pitchFamily="34" charset="0"/>
                <a:cs typeface="Arial" panose="020B0604020202020204" pitchFamily="34" charset="0"/>
              </a:rPr>
              <a:t>Money.</a:t>
            </a:r>
          </a:p>
          <a:p>
            <a:endParaRPr lang="en-GB" sz="2200" dirty="0">
              <a:solidFill>
                <a:schemeClr val="accent4">
                  <a:lumMod val="20000"/>
                  <a:lumOff val="80000"/>
                </a:schemeClr>
              </a:solidFill>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schemeClr val="accent4">
                    <a:lumMod val="20000"/>
                    <a:lumOff val="80000"/>
                  </a:schemeClr>
                </a:solidFill>
                <a:latin typeface="Arial Black" panose="020B0A04020102020204" pitchFamily="34" charset="0"/>
                <a:cs typeface="Arial" panose="020B0604020202020204" pitchFamily="34" charset="0"/>
              </a:rPr>
              <a:t>To cover with tin or tinned iron, or to overlay with tin foil.</a:t>
            </a:r>
          </a:p>
        </p:txBody>
      </p:sp>
      <p:pic>
        <p:nvPicPr>
          <p:cNvPr id="13314" name="Picture 2">
            <a:extLst>
              <a:ext uri="{FF2B5EF4-FFF2-40B4-BE49-F238E27FC236}">
                <a16:creationId xmlns:a16="http://schemas.microsoft.com/office/drawing/2014/main" id="{4F254ACA-75A7-489E-9E07-3F97F0E4F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235" y="3734693"/>
            <a:ext cx="2993666" cy="28615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3F9C7CDD-3B2D-4033-893D-6B84C8682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909" y="3666836"/>
            <a:ext cx="3921153" cy="29240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0B9A974-A816-4782-B844-5A4E62456748}"/>
              </a:ext>
            </a:extLst>
          </p:cNvPr>
          <p:cNvPicPr>
            <a:picLocks noChangeAspect="1"/>
          </p:cNvPicPr>
          <p:nvPr/>
        </p:nvPicPr>
        <p:blipFill>
          <a:blip r:embed="rId5"/>
          <a:stretch>
            <a:fillRect/>
          </a:stretch>
        </p:blipFill>
        <p:spPr>
          <a:xfrm>
            <a:off x="9809018" y="119019"/>
            <a:ext cx="2323526" cy="2071557"/>
          </a:xfrm>
          <a:prstGeom prst="rect">
            <a:avLst/>
          </a:prstGeom>
        </p:spPr>
      </p:pic>
    </p:spTree>
    <p:extLst>
      <p:ext uri="{BB962C8B-B14F-4D97-AF65-F5344CB8AC3E}">
        <p14:creationId xmlns:p14="http://schemas.microsoft.com/office/powerpoint/2010/main" val="414262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28530-0141-4A9F-9E85-321FC429307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04DCDF1-CEA6-40FC-8EB9-F9FE8CAEF6D4}"/>
              </a:ext>
            </a:extLst>
          </p:cNvPr>
          <p:cNvSpPr txBox="1"/>
          <p:nvPr/>
        </p:nvSpPr>
        <p:spPr>
          <a:xfrm>
            <a:off x="415635" y="249382"/>
            <a:ext cx="7850909" cy="2677656"/>
          </a:xfrm>
          <a:prstGeom prst="rect">
            <a:avLst/>
          </a:prstGeom>
          <a:noFill/>
        </p:spPr>
        <p:txBody>
          <a:bodyPr wrap="square">
            <a:spAutoFit/>
          </a:bodyPr>
          <a:lstStyle/>
          <a:p>
            <a:pPr algn="l"/>
            <a:endParaRPr lang="en-GB" sz="2200" b="1" dirty="0">
              <a:solidFill>
                <a:srgbClr val="001320"/>
              </a:solidFill>
              <a:effectLst/>
              <a:latin typeface="Arial Black" panose="020B0A04020102020204" pitchFamily="34" charset="0"/>
              <a:cs typeface="Arial" panose="020B0604020202020204" pitchFamily="34" charset="0"/>
            </a:endParaRPr>
          </a:p>
          <a:p>
            <a:pPr algn="l"/>
            <a:endParaRPr lang="en-GB" sz="2200" b="1" dirty="0">
              <a:solidFill>
                <a:schemeClr val="accent4">
                  <a:lumMod val="40000"/>
                  <a:lumOff val="60000"/>
                </a:schemeClr>
              </a:solidFill>
              <a:effectLst/>
              <a:latin typeface="Arial Black" panose="020B0A04020102020204" pitchFamily="34" charset="0"/>
              <a:cs typeface="Arial" panose="020B0604020202020204" pitchFamily="34" charset="0"/>
            </a:endParaRPr>
          </a:p>
          <a:p>
            <a:pPr algn="just"/>
            <a:r>
              <a:rPr lang="en-GB" sz="2200" b="0" i="0" dirty="0">
                <a:solidFill>
                  <a:schemeClr val="accent4">
                    <a:lumMod val="40000"/>
                    <a:lumOff val="60000"/>
                  </a:schemeClr>
                </a:solidFill>
                <a:effectLst/>
                <a:latin typeface="Arial Black" panose="020B0A04020102020204" pitchFamily="34" charset="0"/>
                <a:cs typeface="Arial" panose="020B0604020202020204" pitchFamily="34" charset="0"/>
              </a:rPr>
              <a:t>Tin is mentioned with brass, iron and lead in </a:t>
            </a:r>
            <a:r>
              <a:rPr lang="en-GB" sz="2200" b="0" i="0" u="none" strike="noStrike" dirty="0">
                <a:solidFill>
                  <a:schemeClr val="accent4">
                    <a:lumMod val="40000"/>
                    <a:lumOff val="60000"/>
                  </a:schemeClr>
                </a:solidFill>
                <a:effectLst/>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Numbers 31:22</a:t>
            </a:r>
            <a:r>
              <a:rPr lang="en-GB" sz="2200" u="none" strike="noStrike" dirty="0">
                <a:solidFill>
                  <a:schemeClr val="accent4">
                    <a:lumMod val="40000"/>
                    <a:lumOff val="60000"/>
                  </a:schemeClr>
                </a:solidFill>
                <a:latin typeface="Arial Black" panose="020B0A04020102020204" pitchFamily="34" charset="0"/>
                <a:cs typeface="Arial" panose="020B0604020202020204" pitchFamily="34" charset="0"/>
              </a:rPr>
              <a:t> &amp; </a:t>
            </a:r>
            <a:r>
              <a:rPr lang="en-GB" sz="2200" b="0" i="0" u="none" strike="noStrike" dirty="0">
                <a:solidFill>
                  <a:schemeClr val="accent4">
                    <a:lumMod val="40000"/>
                    <a:lumOff val="60000"/>
                  </a:schemeClr>
                </a:solidFill>
                <a:effectLst/>
                <a:latin typeface="Arial Black" panose="020B0A040201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Ezekiel 22: 18, 20</a:t>
            </a:r>
            <a:r>
              <a:rPr lang="en-GB" sz="2200" b="0" i="0" dirty="0">
                <a:solidFill>
                  <a:schemeClr val="accent4">
                    <a:lumMod val="40000"/>
                    <a:lumOff val="60000"/>
                  </a:schemeClr>
                </a:solidFill>
                <a:effectLst/>
                <a:latin typeface="Arial Black" panose="020B0A04020102020204" pitchFamily="34" charset="0"/>
                <a:cs typeface="Arial" panose="020B0604020202020204" pitchFamily="34" charset="0"/>
              </a:rPr>
              <a:t>. Ezekiel mentions tin along with silver, iron and lead as being imported into Tyre from Tarshish.</a:t>
            </a:r>
          </a:p>
          <a:p>
            <a:pPr algn="just"/>
            <a:endParaRPr lang="en-GB" sz="2200" dirty="0">
              <a:solidFill>
                <a:schemeClr val="accent4">
                  <a:lumMod val="40000"/>
                  <a:lumOff val="60000"/>
                </a:schemeClr>
              </a:solidFill>
              <a:latin typeface="Arial Black" panose="020B0A04020102020204" pitchFamily="34" charset="0"/>
              <a:cs typeface="Arial" panose="020B0604020202020204" pitchFamily="34" charset="0"/>
            </a:endParaRPr>
          </a:p>
          <a:p>
            <a:pPr algn="just"/>
            <a:r>
              <a:rPr lang="en-GB" sz="1200" b="1" dirty="0">
                <a:solidFill>
                  <a:schemeClr val="accent4">
                    <a:lumMod val="40000"/>
                    <a:lumOff val="60000"/>
                  </a:schemeClr>
                </a:solidFill>
                <a:effectLst/>
                <a:latin typeface="Arial Black" panose="020B0A04020102020204" pitchFamily="34" charset="0"/>
                <a:cs typeface="Arial" panose="020B0604020202020204" pitchFamily="34" charset="0"/>
              </a:rPr>
              <a:t>International Standard Bible </a:t>
            </a:r>
            <a:r>
              <a:rPr lang="en-GB" sz="1200" b="1" dirty="0" err="1">
                <a:solidFill>
                  <a:schemeClr val="accent4">
                    <a:lumMod val="40000"/>
                    <a:lumOff val="60000"/>
                  </a:schemeClr>
                </a:solidFill>
                <a:effectLst/>
                <a:latin typeface="Arial Black" panose="020B0A04020102020204" pitchFamily="34" charset="0"/>
                <a:cs typeface="Arial" panose="020B0604020202020204" pitchFamily="34" charset="0"/>
              </a:rPr>
              <a:t>Encyclopedia</a:t>
            </a:r>
            <a:endParaRPr lang="en-GB" sz="1200" b="0" i="0" dirty="0">
              <a:solidFill>
                <a:schemeClr val="accent4">
                  <a:lumMod val="40000"/>
                  <a:lumOff val="60000"/>
                </a:schemeClr>
              </a:solidFill>
              <a:effectLst/>
              <a:latin typeface="Arial Black" panose="020B0A04020102020204" pitchFamily="34" charset="0"/>
              <a:cs typeface="Arial" panose="020B0604020202020204" pitchFamily="34" charset="0"/>
            </a:endParaRPr>
          </a:p>
        </p:txBody>
      </p:sp>
      <p:pic>
        <p:nvPicPr>
          <p:cNvPr id="14338" name="Picture 2">
            <a:extLst>
              <a:ext uri="{FF2B5EF4-FFF2-40B4-BE49-F238E27FC236}">
                <a16:creationId xmlns:a16="http://schemas.microsoft.com/office/drawing/2014/main" id="{999D530B-560E-42E4-B198-748002D85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9117" y="2567708"/>
            <a:ext cx="3405585" cy="4068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B4F7583-6B5A-4F4F-90B2-67DB723A4B9B}"/>
              </a:ext>
            </a:extLst>
          </p:cNvPr>
          <p:cNvPicPr>
            <a:picLocks noChangeAspect="1"/>
          </p:cNvPicPr>
          <p:nvPr/>
        </p:nvPicPr>
        <p:blipFill>
          <a:blip r:embed="rId6"/>
          <a:stretch>
            <a:fillRect/>
          </a:stretch>
        </p:blipFill>
        <p:spPr>
          <a:xfrm>
            <a:off x="9918639" y="221673"/>
            <a:ext cx="2046063" cy="1824182"/>
          </a:xfrm>
          <a:prstGeom prst="rect">
            <a:avLst/>
          </a:prstGeom>
        </p:spPr>
      </p:pic>
    </p:spTree>
    <p:extLst>
      <p:ext uri="{BB962C8B-B14F-4D97-AF65-F5344CB8AC3E}">
        <p14:creationId xmlns:p14="http://schemas.microsoft.com/office/powerpoint/2010/main" val="280284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1952FE-569A-48A6-98B3-CED0CBCB5222}"/>
              </a:ext>
            </a:extLst>
          </p:cNvPr>
          <p:cNvSpPr txBox="1"/>
          <p:nvPr/>
        </p:nvSpPr>
        <p:spPr>
          <a:xfrm>
            <a:off x="4367892" y="791936"/>
            <a:ext cx="7380515" cy="5262979"/>
          </a:xfrm>
          <a:prstGeom prst="rect">
            <a:avLst/>
          </a:prstGeom>
          <a:noFill/>
        </p:spPr>
        <p:txBody>
          <a:bodyPr wrap="square" rtlCol="0">
            <a:spAutoFit/>
          </a:bodyPr>
          <a:lstStyle/>
          <a:p>
            <a:r>
              <a:rPr lang="en-GB" sz="2400" dirty="0">
                <a:latin typeface="Arial Black" panose="020B0A04020102020204" pitchFamily="34" charset="0"/>
              </a:rPr>
              <a:t>Time to participate:</a:t>
            </a:r>
          </a:p>
          <a:p>
            <a:endParaRPr lang="en-GB" sz="2400" dirty="0">
              <a:latin typeface="Arial Black" panose="020B0A04020102020204" pitchFamily="34" charset="0"/>
            </a:endParaRPr>
          </a:p>
          <a:p>
            <a:r>
              <a:rPr lang="en-GB" sz="2400" dirty="0">
                <a:latin typeface="Arial Black" panose="020B0A04020102020204" pitchFamily="34" charset="0"/>
              </a:rPr>
              <a:t>Dear Adventurers, </a:t>
            </a:r>
          </a:p>
          <a:p>
            <a:r>
              <a:rPr lang="en-GB" sz="2400" dirty="0">
                <a:latin typeface="Arial Black" panose="020B0A04020102020204" pitchFamily="34" charset="0"/>
              </a:rPr>
              <a:t>please have your Bible with you as I will need you to read one out of the 5 Bible verses where tin or alloy is mentioned in the Bible.  The Adventurer who is first to read the Bible verse will receive £2 towards your tin can food donation e-Award requirement.  If you win today, please ask your Adventurer leader to contact me tomorrow on how to claim your prize.  Please find your Bible now.  I will count 20 seconds then we will start…</a:t>
            </a:r>
          </a:p>
        </p:txBody>
      </p:sp>
      <p:pic>
        <p:nvPicPr>
          <p:cNvPr id="6146" name="Picture 2">
            <a:extLst>
              <a:ext uri="{FF2B5EF4-FFF2-40B4-BE49-F238E27FC236}">
                <a16:creationId xmlns:a16="http://schemas.microsoft.com/office/drawing/2014/main" id="{87E20BBE-2E6F-4461-8925-5193DB157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4" y="3967300"/>
            <a:ext cx="2490107" cy="26734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645B57B-2842-468B-8019-F10C92245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126590"/>
            <a:ext cx="4041321" cy="3840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216C1F-C945-4D9F-A689-D35BB987E852}"/>
              </a:ext>
            </a:extLst>
          </p:cNvPr>
          <p:cNvPicPr>
            <a:picLocks noChangeAspect="1"/>
          </p:cNvPicPr>
          <p:nvPr/>
        </p:nvPicPr>
        <p:blipFill>
          <a:blip r:embed="rId4"/>
          <a:stretch>
            <a:fillRect/>
          </a:stretch>
        </p:blipFill>
        <p:spPr>
          <a:xfrm>
            <a:off x="10465698" y="195943"/>
            <a:ext cx="1507168" cy="1343726"/>
          </a:xfrm>
          <a:prstGeom prst="rect">
            <a:avLst/>
          </a:prstGeom>
        </p:spPr>
      </p:pic>
    </p:spTree>
    <p:extLst>
      <p:ext uri="{BB962C8B-B14F-4D97-AF65-F5344CB8AC3E}">
        <p14:creationId xmlns:p14="http://schemas.microsoft.com/office/powerpoint/2010/main" val="22083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2338A3-049B-4A1F-BDF5-A22242436D9B}"/>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A792C7-48E0-4B62-8DD4-AEB7053C8B7F}"/>
              </a:ext>
            </a:extLst>
          </p:cNvPr>
          <p:cNvSpPr txBox="1"/>
          <p:nvPr/>
        </p:nvSpPr>
        <p:spPr>
          <a:xfrm>
            <a:off x="684515" y="328576"/>
            <a:ext cx="7489667" cy="3416320"/>
          </a:xfrm>
          <a:prstGeom prst="rect">
            <a:avLst/>
          </a:prstGeom>
          <a:noFill/>
        </p:spPr>
        <p:txBody>
          <a:bodyPr wrap="square">
            <a:spAutoFit/>
          </a:bodyPr>
          <a:lstStyle/>
          <a:p>
            <a:endParaRPr lang="en-GB" sz="2400" b="1" dirty="0">
              <a:latin typeface="Arial Black" panose="020B0A04020102020204" pitchFamily="34" charset="0"/>
              <a:cs typeface="Arial" panose="020B0604020202020204" pitchFamily="34" charset="0"/>
            </a:endParaRPr>
          </a:p>
          <a:p>
            <a:r>
              <a:rPr lang="en-GB" sz="2400" b="1" dirty="0">
                <a:solidFill>
                  <a:schemeClr val="accent4">
                    <a:lumMod val="40000"/>
                    <a:lumOff val="60000"/>
                  </a:schemeClr>
                </a:solidFill>
                <a:latin typeface="Arial Black" panose="020B0A04020102020204" pitchFamily="34" charset="0"/>
                <a:cs typeface="Arial" panose="020B0604020202020204" pitchFamily="34" charset="0"/>
              </a:rPr>
              <a:t>Concordance:</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r>
              <a:rPr lang="en-GB" sz="2400" dirty="0">
                <a:solidFill>
                  <a:schemeClr val="accent4">
                    <a:lumMod val="40000"/>
                    <a:lumOff val="60000"/>
                  </a:schemeClr>
                </a:solidFill>
                <a:latin typeface="Arial Black" panose="020B0A04020102020204" pitchFamily="34" charset="0"/>
                <a:cs typeface="Arial" panose="020B0604020202020204" pitchFamily="34" charset="0"/>
              </a:rPr>
              <a:t>Let us run through a quick concordance where tin is mentioned in the Bible. </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r>
              <a:rPr lang="en-GB" sz="2400" dirty="0">
                <a:solidFill>
                  <a:schemeClr val="accent4">
                    <a:lumMod val="40000"/>
                    <a:lumOff val="60000"/>
                  </a:schemeClr>
                </a:solidFill>
                <a:latin typeface="Arial Black" panose="020B0A04020102020204" pitchFamily="34" charset="0"/>
                <a:cs typeface="Arial" panose="020B0604020202020204" pitchFamily="34" charset="0"/>
              </a:rPr>
              <a:t>Numbers 31:22</a:t>
            </a:r>
          </a:p>
          <a:p>
            <a:r>
              <a:rPr lang="en-GB" sz="2400" dirty="0">
                <a:solidFill>
                  <a:schemeClr val="accent4">
                    <a:lumMod val="40000"/>
                    <a:lumOff val="60000"/>
                  </a:schemeClr>
                </a:solidFill>
                <a:latin typeface="Arial Black" panose="020B0A04020102020204" pitchFamily="34" charset="0"/>
                <a:cs typeface="Arial" panose="020B0604020202020204" pitchFamily="34" charset="0"/>
              </a:rPr>
              <a:t>however the gold, and the silver, the brass, the iron, the tin, and the lead…</a:t>
            </a:r>
          </a:p>
        </p:txBody>
      </p:sp>
      <p:pic>
        <p:nvPicPr>
          <p:cNvPr id="15362" name="Picture 2">
            <a:extLst>
              <a:ext uri="{FF2B5EF4-FFF2-40B4-BE49-F238E27FC236}">
                <a16:creationId xmlns:a16="http://schemas.microsoft.com/office/drawing/2014/main" id="{1925EA15-D40A-4E4D-A79B-345CB939D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218" y="3429000"/>
            <a:ext cx="5495755" cy="3159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A6E044-D902-4397-8CE0-5B259269BEAF}"/>
              </a:ext>
            </a:extLst>
          </p:cNvPr>
          <p:cNvPicPr>
            <a:picLocks noChangeAspect="1"/>
          </p:cNvPicPr>
          <p:nvPr/>
        </p:nvPicPr>
        <p:blipFill>
          <a:blip r:embed="rId4"/>
          <a:stretch>
            <a:fillRect/>
          </a:stretch>
        </p:blipFill>
        <p:spPr>
          <a:xfrm>
            <a:off x="9943927" y="269421"/>
            <a:ext cx="2008046" cy="1790288"/>
          </a:xfrm>
          <a:prstGeom prst="rect">
            <a:avLst/>
          </a:prstGeom>
        </p:spPr>
      </p:pic>
    </p:spTree>
    <p:extLst>
      <p:ext uri="{BB962C8B-B14F-4D97-AF65-F5344CB8AC3E}">
        <p14:creationId xmlns:p14="http://schemas.microsoft.com/office/powerpoint/2010/main" val="98406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FEC3AC-EDD9-412F-BD86-DC8E68920B69}"/>
              </a:ext>
            </a:extLst>
          </p:cNvPr>
          <p:cNvPicPr>
            <a:picLocks noChangeAspect="1"/>
          </p:cNvPicPr>
          <p:nvPr/>
        </p:nvPicPr>
        <p:blipFill>
          <a:blip r:embed="rId2"/>
          <a:stretch>
            <a:fillRect/>
          </a:stretch>
        </p:blipFill>
        <p:spPr>
          <a:xfrm>
            <a:off x="0" y="-39460"/>
            <a:ext cx="12192000" cy="6897459"/>
          </a:xfrm>
          <a:prstGeom prst="rect">
            <a:avLst/>
          </a:prstGeom>
          <a:solidFill>
            <a:schemeClr val="tx1"/>
          </a:solidFill>
          <a:effectLst>
            <a:reflection endPos="0" dist="50800" dir="5400000" sy="-100000" algn="bl" rotWithShape="0"/>
          </a:effectLst>
        </p:spPr>
      </p:pic>
      <p:sp>
        <p:nvSpPr>
          <p:cNvPr id="3" name="TextBox 2">
            <a:extLst>
              <a:ext uri="{FF2B5EF4-FFF2-40B4-BE49-F238E27FC236}">
                <a16:creationId xmlns:a16="http://schemas.microsoft.com/office/drawing/2014/main" id="{A2C7FA55-DEDA-45B9-A87B-D77BE51EA909}"/>
              </a:ext>
            </a:extLst>
          </p:cNvPr>
          <p:cNvSpPr txBox="1"/>
          <p:nvPr/>
        </p:nvSpPr>
        <p:spPr>
          <a:xfrm>
            <a:off x="482703" y="73478"/>
            <a:ext cx="11543042" cy="4247317"/>
          </a:xfrm>
          <a:prstGeom prst="rect">
            <a:avLst/>
          </a:prstGeom>
          <a:noFill/>
        </p:spPr>
        <p:txBody>
          <a:bodyPr wrap="square">
            <a:spAutoFit/>
          </a:bodyPr>
          <a:lstStyle/>
          <a:p>
            <a:r>
              <a:rPr lang="en-GB" b="1" dirty="0">
                <a:solidFill>
                  <a:schemeClr val="accent4">
                    <a:lumMod val="40000"/>
                    <a:lumOff val="60000"/>
                  </a:schemeClr>
                </a:solidFill>
                <a:latin typeface="Arial Black" panose="020B0A04020102020204" pitchFamily="34" charset="0"/>
                <a:cs typeface="Arial" panose="020B0604020202020204" pitchFamily="34" charset="0"/>
              </a:rPr>
              <a:t>Requirements:</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lain"/>
            </a:pPr>
            <a:r>
              <a:rPr lang="en-GB" dirty="0">
                <a:solidFill>
                  <a:schemeClr val="accent4">
                    <a:lumMod val="40000"/>
                    <a:lumOff val="60000"/>
                  </a:schemeClr>
                </a:solidFill>
                <a:latin typeface="Arial Black" panose="020B0A04020102020204" pitchFamily="34" charset="0"/>
                <a:cs typeface="Arial" panose="020B0604020202020204" pitchFamily="34" charset="0"/>
              </a:rPr>
              <a:t>What is the earliest known use of tin and how is it used today?</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lain" startAt="2"/>
            </a:pPr>
            <a:r>
              <a:rPr lang="en-GB" dirty="0">
                <a:solidFill>
                  <a:schemeClr val="accent4">
                    <a:lumMod val="40000"/>
                    <a:lumOff val="60000"/>
                  </a:schemeClr>
                </a:solidFill>
                <a:latin typeface="Arial Black" panose="020B0A04020102020204" pitchFamily="34" charset="0"/>
                <a:cs typeface="Arial" panose="020B0604020202020204" pitchFamily="34" charset="0"/>
              </a:rPr>
              <a:t>Play "Mystery Can Fun" game.</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lain" startAt="3"/>
            </a:pPr>
            <a:r>
              <a:rPr lang="en-GB" dirty="0">
                <a:solidFill>
                  <a:schemeClr val="accent4">
                    <a:lumMod val="40000"/>
                    <a:lumOff val="60000"/>
                  </a:schemeClr>
                </a:solidFill>
                <a:latin typeface="Arial Black" panose="020B0A04020102020204" pitchFamily="34" charset="0"/>
                <a:cs typeface="Arial" panose="020B0604020202020204" pitchFamily="34" charset="0"/>
              </a:rPr>
              <a:t>Keep a record of how many cans your family uses this next week.</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lain" startAt="4"/>
            </a:pPr>
            <a:r>
              <a:rPr lang="en-GB" dirty="0">
                <a:solidFill>
                  <a:schemeClr val="accent4">
                    <a:lumMod val="40000"/>
                    <a:lumOff val="60000"/>
                  </a:schemeClr>
                </a:solidFill>
                <a:latin typeface="Arial Black" panose="020B0A04020102020204" pitchFamily="34" charset="0"/>
                <a:cs typeface="Arial" panose="020B0604020202020204" pitchFamily="34" charset="0"/>
              </a:rPr>
              <a:t>How were things preserved in Jesus' day?</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lain" startAt="5"/>
            </a:pPr>
            <a:r>
              <a:rPr lang="en-GB" dirty="0">
                <a:solidFill>
                  <a:schemeClr val="accent4">
                    <a:lumMod val="40000"/>
                    <a:lumOff val="60000"/>
                  </a:schemeClr>
                </a:solidFill>
                <a:latin typeface="Arial Black" panose="020B0A04020102020204" pitchFamily="34" charset="0"/>
                <a:cs typeface="Arial" panose="020B0604020202020204" pitchFamily="34" charset="0"/>
              </a:rPr>
              <a:t>How was tin used in Bible times?</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lain" startAt="6"/>
            </a:pPr>
            <a:r>
              <a:rPr lang="en-GB" dirty="0">
                <a:solidFill>
                  <a:schemeClr val="accent4">
                    <a:lumMod val="40000"/>
                    <a:lumOff val="60000"/>
                  </a:schemeClr>
                </a:solidFill>
                <a:latin typeface="Arial Black" panose="020B0A04020102020204" pitchFamily="34" charset="0"/>
                <a:cs typeface="Arial" panose="020B0604020202020204" pitchFamily="34" charset="0"/>
              </a:rPr>
              <a:t>Make a telephone or stilts with tin cans.</a:t>
            </a:r>
          </a:p>
          <a:p>
            <a:endParaRPr lang="en-GB" dirty="0">
              <a:solidFill>
                <a:schemeClr val="accent4">
                  <a:lumMod val="40000"/>
                  <a:lumOff val="60000"/>
                </a:schemeClr>
              </a:solidFill>
              <a:latin typeface="Arial Black" panose="020B0A04020102020204" pitchFamily="34" charset="0"/>
              <a:cs typeface="Arial" panose="020B0604020202020204" pitchFamily="34" charset="0"/>
            </a:endParaRPr>
          </a:p>
          <a:p>
            <a:r>
              <a:rPr lang="en-GB" dirty="0">
                <a:solidFill>
                  <a:schemeClr val="accent4">
                    <a:lumMod val="40000"/>
                    <a:lumOff val="60000"/>
                  </a:schemeClr>
                </a:solidFill>
                <a:latin typeface="Arial Black" panose="020B0A04020102020204" pitchFamily="34" charset="0"/>
                <a:cs typeface="Arial" panose="020B0604020202020204" pitchFamily="34" charset="0"/>
              </a:rPr>
              <a:t>7   Bring three cans of food to donate</a:t>
            </a:r>
          </a:p>
        </p:txBody>
      </p:sp>
      <p:pic>
        <p:nvPicPr>
          <p:cNvPr id="7" name="Picture 6">
            <a:extLst>
              <a:ext uri="{FF2B5EF4-FFF2-40B4-BE49-F238E27FC236}">
                <a16:creationId xmlns:a16="http://schemas.microsoft.com/office/drawing/2014/main" id="{8400B647-CDF2-42F8-AA09-CF15964C0AAF}"/>
              </a:ext>
            </a:extLst>
          </p:cNvPr>
          <p:cNvPicPr>
            <a:picLocks noChangeAspect="1"/>
          </p:cNvPicPr>
          <p:nvPr/>
        </p:nvPicPr>
        <p:blipFill>
          <a:blip r:embed="rId3"/>
          <a:stretch>
            <a:fillRect/>
          </a:stretch>
        </p:blipFill>
        <p:spPr>
          <a:xfrm>
            <a:off x="9893403" y="250647"/>
            <a:ext cx="1815894" cy="1618973"/>
          </a:xfrm>
          <a:prstGeom prst="rect">
            <a:avLst/>
          </a:prstGeom>
        </p:spPr>
      </p:pic>
    </p:spTree>
    <p:extLst>
      <p:ext uri="{BB962C8B-B14F-4D97-AF65-F5344CB8AC3E}">
        <p14:creationId xmlns:p14="http://schemas.microsoft.com/office/powerpoint/2010/main" val="342931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AD91B2-20C9-493E-BC23-BA0D035D105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E680F85-93DF-40D3-B60B-3D2D41DEFF95}"/>
              </a:ext>
            </a:extLst>
          </p:cNvPr>
          <p:cNvSpPr txBox="1"/>
          <p:nvPr/>
        </p:nvSpPr>
        <p:spPr>
          <a:xfrm>
            <a:off x="1535406" y="954509"/>
            <a:ext cx="8061177" cy="2246769"/>
          </a:xfrm>
          <a:prstGeom prst="rect">
            <a:avLst/>
          </a:prstGeom>
          <a:noFill/>
        </p:spPr>
        <p:txBody>
          <a:bodyPr wrap="square">
            <a:spAutoFit/>
          </a:bodyPr>
          <a:lstStyle/>
          <a:p>
            <a:r>
              <a:rPr lang="en-GB" sz="2800" b="0" u="none" strike="noStrike" dirty="0">
                <a:solidFill>
                  <a:schemeClr val="accent4">
                    <a:lumMod val="40000"/>
                    <a:lumOff val="60000"/>
                  </a:schemeClr>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Isaiah 1:25</a:t>
            </a:r>
            <a:endParaRPr lang="en-GB" sz="2800" b="0" u="none" strike="noStrike" dirty="0">
              <a:solidFill>
                <a:schemeClr val="accent4">
                  <a:lumMod val="40000"/>
                  <a:lumOff val="60000"/>
                </a:schemeClr>
              </a:solidFill>
              <a:effectLst/>
              <a:latin typeface="Arial Black" panose="020B0A04020102020204" pitchFamily="34" charset="0"/>
            </a:endParaRPr>
          </a:p>
          <a:p>
            <a:br>
              <a:rPr lang="en-GB" sz="2800" dirty="0">
                <a:solidFill>
                  <a:schemeClr val="accent4">
                    <a:lumMod val="40000"/>
                    <a:lumOff val="60000"/>
                  </a:schemeClr>
                </a:solidFill>
                <a:latin typeface="Arial Black" panose="020B0A04020102020204" pitchFamily="34" charset="0"/>
              </a:rPr>
            </a:br>
            <a:r>
              <a:rPr lang="en-GB" sz="2800" b="0" dirty="0">
                <a:solidFill>
                  <a:schemeClr val="accent4">
                    <a:lumMod val="40000"/>
                    <a:lumOff val="60000"/>
                  </a:schemeClr>
                </a:solidFill>
                <a:effectLst/>
                <a:latin typeface="Arial Black" panose="020B0A04020102020204" pitchFamily="34" charset="0"/>
              </a:rPr>
              <a:t>and I will turn my hand on you, thoroughly purge away your dross, and will take away all your </a:t>
            </a:r>
            <a:r>
              <a:rPr lang="en-GB" sz="2800" b="1" dirty="0">
                <a:solidFill>
                  <a:schemeClr val="accent4">
                    <a:lumMod val="40000"/>
                    <a:lumOff val="60000"/>
                  </a:schemeClr>
                </a:solidFill>
                <a:effectLst/>
                <a:latin typeface="Arial Black" panose="020B0A04020102020204" pitchFamily="34" charset="0"/>
              </a:rPr>
              <a:t>tin</a:t>
            </a:r>
            <a:r>
              <a:rPr lang="en-GB" sz="2800" b="0" dirty="0">
                <a:solidFill>
                  <a:schemeClr val="accent4">
                    <a:lumMod val="40000"/>
                    <a:lumOff val="60000"/>
                  </a:schemeClr>
                </a:solidFill>
                <a:effectLst/>
                <a:latin typeface="Arial Black" panose="020B0A04020102020204" pitchFamily="34" charset="0"/>
              </a:rPr>
              <a:t>.  KJV</a:t>
            </a:r>
            <a:endParaRPr lang="en-GB" sz="2800" dirty="0">
              <a:solidFill>
                <a:schemeClr val="accent4">
                  <a:lumMod val="40000"/>
                  <a:lumOff val="60000"/>
                </a:schemeClr>
              </a:solidFill>
              <a:latin typeface="Arial Black" panose="020B0A04020102020204" pitchFamily="34" charset="0"/>
            </a:endParaRPr>
          </a:p>
        </p:txBody>
      </p:sp>
      <p:pic>
        <p:nvPicPr>
          <p:cNvPr id="7" name="Picture 6">
            <a:extLst>
              <a:ext uri="{FF2B5EF4-FFF2-40B4-BE49-F238E27FC236}">
                <a16:creationId xmlns:a16="http://schemas.microsoft.com/office/drawing/2014/main" id="{F70C73C1-20B2-450E-BB8C-567987120ECC}"/>
              </a:ext>
            </a:extLst>
          </p:cNvPr>
          <p:cNvPicPr>
            <a:picLocks noChangeAspect="1"/>
          </p:cNvPicPr>
          <p:nvPr/>
        </p:nvPicPr>
        <p:blipFill>
          <a:blip r:embed="rId4"/>
          <a:stretch>
            <a:fillRect/>
          </a:stretch>
        </p:blipFill>
        <p:spPr>
          <a:xfrm>
            <a:off x="9864437" y="241545"/>
            <a:ext cx="2059709" cy="1836349"/>
          </a:xfrm>
          <a:prstGeom prst="rect">
            <a:avLst/>
          </a:prstGeom>
        </p:spPr>
      </p:pic>
    </p:spTree>
    <p:extLst>
      <p:ext uri="{BB962C8B-B14F-4D97-AF65-F5344CB8AC3E}">
        <p14:creationId xmlns:p14="http://schemas.microsoft.com/office/powerpoint/2010/main" val="31578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3231E2-1083-4A48-9E04-75835945629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7EB94FF-EC6B-4E66-8145-5FFB3B6468C4}"/>
              </a:ext>
            </a:extLst>
          </p:cNvPr>
          <p:cNvSpPr txBox="1"/>
          <p:nvPr/>
        </p:nvSpPr>
        <p:spPr>
          <a:xfrm>
            <a:off x="474748" y="385977"/>
            <a:ext cx="7911870" cy="2308324"/>
          </a:xfrm>
          <a:prstGeom prst="rect">
            <a:avLst/>
          </a:prstGeom>
          <a:noFill/>
        </p:spPr>
        <p:txBody>
          <a:bodyPr wrap="square">
            <a:spAutoFit/>
          </a:bodyPr>
          <a:lstStyle/>
          <a:p>
            <a:r>
              <a:rPr lang="en-GB" sz="2400" b="0" i="0" u="none" strike="noStrike" dirty="0">
                <a:solidFill>
                  <a:schemeClr val="accent4">
                    <a:lumMod val="20000"/>
                    <a:lumOff val="80000"/>
                  </a:schemeClr>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Ezekiel 22:18</a:t>
            </a:r>
            <a:endParaRPr lang="en-GB" sz="2400" b="0" i="0" u="none" strike="noStrike" dirty="0">
              <a:solidFill>
                <a:schemeClr val="accent4">
                  <a:lumMod val="20000"/>
                  <a:lumOff val="80000"/>
                </a:schemeClr>
              </a:solidFill>
              <a:effectLst/>
              <a:latin typeface="Arial Black" panose="020B0A04020102020204" pitchFamily="34" charset="0"/>
            </a:endParaRPr>
          </a:p>
          <a:p>
            <a:br>
              <a:rPr lang="en-GB" sz="2400" dirty="0">
                <a:solidFill>
                  <a:schemeClr val="accent4">
                    <a:lumMod val="20000"/>
                    <a:lumOff val="80000"/>
                  </a:schemeClr>
                </a:solidFill>
                <a:latin typeface="Arial Black" panose="020B0A04020102020204" pitchFamily="34" charset="0"/>
              </a:rPr>
            </a:br>
            <a:r>
              <a:rPr lang="en-GB" sz="2400" b="0" i="0" dirty="0">
                <a:solidFill>
                  <a:schemeClr val="accent4">
                    <a:lumMod val="20000"/>
                    <a:lumOff val="80000"/>
                  </a:schemeClr>
                </a:solidFill>
                <a:effectLst/>
                <a:latin typeface="Arial Black" panose="020B0A04020102020204" pitchFamily="34" charset="0"/>
              </a:rPr>
              <a:t>Son of man, the house of Israel is become dross to me: all of them are brass and </a:t>
            </a:r>
            <a:r>
              <a:rPr lang="en-GB" sz="2400" b="1" i="0" dirty="0">
                <a:solidFill>
                  <a:schemeClr val="accent4">
                    <a:lumMod val="20000"/>
                    <a:lumOff val="80000"/>
                  </a:schemeClr>
                </a:solidFill>
                <a:effectLst/>
                <a:latin typeface="Arial Black" panose="020B0A04020102020204" pitchFamily="34" charset="0"/>
              </a:rPr>
              <a:t>tin</a:t>
            </a:r>
            <a:r>
              <a:rPr lang="en-GB" sz="2400" b="0" i="0" dirty="0">
                <a:solidFill>
                  <a:schemeClr val="accent4">
                    <a:lumMod val="20000"/>
                    <a:lumOff val="80000"/>
                  </a:schemeClr>
                </a:solidFill>
                <a:effectLst/>
                <a:latin typeface="Arial Black" panose="020B0A04020102020204" pitchFamily="34" charset="0"/>
              </a:rPr>
              <a:t> and iron and lead, in the midst of the furnace; they are the dross of silver.</a:t>
            </a:r>
            <a:endParaRPr lang="en-GB" sz="2400" dirty="0">
              <a:solidFill>
                <a:schemeClr val="accent4">
                  <a:lumMod val="20000"/>
                  <a:lumOff val="80000"/>
                </a:schemeClr>
              </a:solidFill>
              <a:latin typeface="Arial Black" panose="020B0A04020102020204" pitchFamily="34" charset="0"/>
            </a:endParaRPr>
          </a:p>
        </p:txBody>
      </p:sp>
      <p:pic>
        <p:nvPicPr>
          <p:cNvPr id="16386" name="Picture 2">
            <a:extLst>
              <a:ext uri="{FF2B5EF4-FFF2-40B4-BE49-F238E27FC236}">
                <a16:creationId xmlns:a16="http://schemas.microsoft.com/office/drawing/2014/main" id="{C01F1F48-A7F6-4D54-BFDB-EB1468B4A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55" y="3080280"/>
            <a:ext cx="5324429" cy="3440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16CA448-9607-4693-BA82-D16F578C9913}"/>
              </a:ext>
            </a:extLst>
          </p:cNvPr>
          <p:cNvPicPr>
            <a:picLocks noChangeAspect="1"/>
          </p:cNvPicPr>
          <p:nvPr/>
        </p:nvPicPr>
        <p:blipFill>
          <a:blip r:embed="rId5"/>
          <a:stretch>
            <a:fillRect/>
          </a:stretch>
        </p:blipFill>
        <p:spPr>
          <a:xfrm>
            <a:off x="9961894" y="267853"/>
            <a:ext cx="2082324" cy="1856511"/>
          </a:xfrm>
          <a:prstGeom prst="rect">
            <a:avLst/>
          </a:prstGeom>
        </p:spPr>
      </p:pic>
    </p:spTree>
    <p:extLst>
      <p:ext uri="{BB962C8B-B14F-4D97-AF65-F5344CB8AC3E}">
        <p14:creationId xmlns:p14="http://schemas.microsoft.com/office/powerpoint/2010/main" val="76383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D7A248-8347-4DB6-AAFD-3B10A32B985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41A5310-3CD1-4A88-8703-2F0AB18BE830}"/>
              </a:ext>
            </a:extLst>
          </p:cNvPr>
          <p:cNvSpPr txBox="1"/>
          <p:nvPr/>
        </p:nvSpPr>
        <p:spPr>
          <a:xfrm>
            <a:off x="662708" y="702611"/>
            <a:ext cx="6153728" cy="3046988"/>
          </a:xfrm>
          <a:prstGeom prst="rect">
            <a:avLst/>
          </a:prstGeom>
          <a:noFill/>
        </p:spPr>
        <p:txBody>
          <a:bodyPr wrap="square">
            <a:spAutoFit/>
          </a:bodyPr>
          <a:lstStyle/>
          <a:p>
            <a:r>
              <a:rPr lang="en-GB" sz="2400" b="0" i="0" u="none" strike="noStrike" dirty="0">
                <a:solidFill>
                  <a:schemeClr val="accent4">
                    <a:lumMod val="20000"/>
                    <a:lumOff val="80000"/>
                  </a:schemeClr>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Ezekiel 22:20</a:t>
            </a:r>
            <a:endParaRPr lang="en-GB" sz="2400" b="0" i="0" u="none" strike="noStrike" dirty="0">
              <a:solidFill>
                <a:schemeClr val="accent4">
                  <a:lumMod val="20000"/>
                  <a:lumOff val="80000"/>
                </a:schemeClr>
              </a:solidFill>
              <a:effectLst/>
              <a:latin typeface="Arial Black" panose="020B0A04020102020204" pitchFamily="34" charset="0"/>
            </a:endParaRPr>
          </a:p>
          <a:p>
            <a:br>
              <a:rPr lang="en-GB" sz="2400" dirty="0">
                <a:solidFill>
                  <a:schemeClr val="accent4">
                    <a:lumMod val="20000"/>
                    <a:lumOff val="80000"/>
                  </a:schemeClr>
                </a:solidFill>
                <a:latin typeface="Arial Black" panose="020B0A04020102020204" pitchFamily="34" charset="0"/>
              </a:rPr>
            </a:br>
            <a:r>
              <a:rPr lang="en-GB" sz="2400" b="0" i="0" dirty="0">
                <a:solidFill>
                  <a:schemeClr val="accent4">
                    <a:lumMod val="20000"/>
                    <a:lumOff val="80000"/>
                  </a:schemeClr>
                </a:solidFill>
                <a:effectLst/>
                <a:latin typeface="Arial Black" panose="020B0A04020102020204" pitchFamily="34" charset="0"/>
              </a:rPr>
              <a:t>As they gather silver and brass and iron and lead and </a:t>
            </a:r>
            <a:r>
              <a:rPr lang="en-GB" sz="2400" b="1" i="0" dirty="0">
                <a:solidFill>
                  <a:schemeClr val="accent4">
                    <a:lumMod val="20000"/>
                    <a:lumOff val="80000"/>
                  </a:schemeClr>
                </a:solidFill>
                <a:effectLst/>
                <a:latin typeface="Arial Black" panose="020B0A04020102020204" pitchFamily="34" charset="0"/>
              </a:rPr>
              <a:t>tin</a:t>
            </a:r>
            <a:r>
              <a:rPr lang="en-GB" sz="2400" b="0" i="0" dirty="0">
                <a:solidFill>
                  <a:schemeClr val="accent4">
                    <a:lumMod val="20000"/>
                    <a:lumOff val="80000"/>
                  </a:schemeClr>
                </a:solidFill>
                <a:effectLst/>
                <a:latin typeface="Arial Black" panose="020B0A04020102020204" pitchFamily="34" charset="0"/>
              </a:rPr>
              <a:t> into the midst of the furnace, to blow the fire on it, to melt it; so will I gather you in my anger and in my wrath, and I will lay you there, and melt you.</a:t>
            </a:r>
            <a:endParaRPr lang="en-GB" sz="2400" dirty="0">
              <a:solidFill>
                <a:schemeClr val="accent4">
                  <a:lumMod val="20000"/>
                  <a:lumOff val="80000"/>
                </a:schemeClr>
              </a:solidFill>
              <a:latin typeface="Arial Black" panose="020B0A04020102020204" pitchFamily="34" charset="0"/>
            </a:endParaRPr>
          </a:p>
        </p:txBody>
      </p:sp>
      <p:pic>
        <p:nvPicPr>
          <p:cNvPr id="17410" name="Picture 2">
            <a:extLst>
              <a:ext uri="{FF2B5EF4-FFF2-40B4-BE49-F238E27FC236}">
                <a16:creationId xmlns:a16="http://schemas.microsoft.com/office/drawing/2014/main" id="{E8A3C3A2-C294-4CF1-B702-7AF1E3886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261" y="2327564"/>
            <a:ext cx="4332758" cy="4332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0741C23-C402-46D0-AB00-3D087352433A}"/>
              </a:ext>
            </a:extLst>
          </p:cNvPr>
          <p:cNvPicPr>
            <a:picLocks noChangeAspect="1"/>
          </p:cNvPicPr>
          <p:nvPr/>
        </p:nvPicPr>
        <p:blipFill>
          <a:blip r:embed="rId5"/>
          <a:stretch>
            <a:fillRect/>
          </a:stretch>
        </p:blipFill>
        <p:spPr>
          <a:xfrm>
            <a:off x="9842211" y="197678"/>
            <a:ext cx="2046063" cy="1824182"/>
          </a:xfrm>
          <a:prstGeom prst="rect">
            <a:avLst/>
          </a:prstGeom>
        </p:spPr>
      </p:pic>
    </p:spTree>
    <p:extLst>
      <p:ext uri="{BB962C8B-B14F-4D97-AF65-F5344CB8AC3E}">
        <p14:creationId xmlns:p14="http://schemas.microsoft.com/office/powerpoint/2010/main" val="286229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C443C5-E594-49F0-A994-2C9F75FD423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277B5E6-189E-4495-BC5F-B07DA217DF41}"/>
              </a:ext>
            </a:extLst>
          </p:cNvPr>
          <p:cNvSpPr txBox="1"/>
          <p:nvPr/>
        </p:nvSpPr>
        <p:spPr>
          <a:xfrm>
            <a:off x="783878" y="1011341"/>
            <a:ext cx="8237511" cy="2677656"/>
          </a:xfrm>
          <a:prstGeom prst="rect">
            <a:avLst/>
          </a:prstGeom>
          <a:noFill/>
        </p:spPr>
        <p:txBody>
          <a:bodyPr wrap="square">
            <a:spAutoFit/>
          </a:bodyPr>
          <a:lstStyle/>
          <a:p>
            <a:r>
              <a:rPr lang="en-GB" sz="2400" b="0" i="0" u="none" strike="noStrike" dirty="0">
                <a:solidFill>
                  <a:schemeClr val="accent4">
                    <a:lumMod val="20000"/>
                    <a:lumOff val="80000"/>
                  </a:schemeClr>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Ezekiel 22:20</a:t>
            </a:r>
            <a:endParaRPr lang="en-GB" sz="2400" b="0" i="0" u="none" strike="noStrike" dirty="0">
              <a:solidFill>
                <a:schemeClr val="accent4">
                  <a:lumMod val="20000"/>
                  <a:lumOff val="80000"/>
                </a:schemeClr>
              </a:solidFill>
              <a:effectLst/>
              <a:latin typeface="Arial Black" panose="020B0A04020102020204" pitchFamily="34" charset="0"/>
            </a:endParaRPr>
          </a:p>
          <a:p>
            <a:br>
              <a:rPr lang="en-GB" sz="2400" dirty="0">
                <a:solidFill>
                  <a:schemeClr val="accent4">
                    <a:lumMod val="20000"/>
                    <a:lumOff val="80000"/>
                  </a:schemeClr>
                </a:solidFill>
                <a:latin typeface="Arial Black" panose="020B0A04020102020204" pitchFamily="34" charset="0"/>
              </a:rPr>
            </a:br>
            <a:r>
              <a:rPr lang="en-GB" sz="2400" b="0" i="0" dirty="0">
                <a:solidFill>
                  <a:schemeClr val="accent4">
                    <a:lumMod val="20000"/>
                    <a:lumOff val="80000"/>
                  </a:schemeClr>
                </a:solidFill>
                <a:effectLst/>
                <a:latin typeface="Arial Black" panose="020B0A04020102020204" pitchFamily="34" charset="0"/>
              </a:rPr>
              <a:t>As they gather silver and brass and iron and lead and </a:t>
            </a:r>
            <a:r>
              <a:rPr lang="en-GB" sz="2400" b="1" i="0" dirty="0">
                <a:solidFill>
                  <a:schemeClr val="accent4">
                    <a:lumMod val="20000"/>
                    <a:lumOff val="80000"/>
                  </a:schemeClr>
                </a:solidFill>
                <a:effectLst/>
                <a:latin typeface="Arial Black" panose="020B0A04020102020204" pitchFamily="34" charset="0"/>
              </a:rPr>
              <a:t>tin</a:t>
            </a:r>
            <a:r>
              <a:rPr lang="en-GB" sz="2400" b="0" i="0" dirty="0">
                <a:solidFill>
                  <a:schemeClr val="accent4">
                    <a:lumMod val="20000"/>
                    <a:lumOff val="80000"/>
                  </a:schemeClr>
                </a:solidFill>
                <a:effectLst/>
                <a:latin typeface="Arial Black" panose="020B0A04020102020204" pitchFamily="34" charset="0"/>
              </a:rPr>
              <a:t> into the midst of the furnace, to blow the fire on it, to melt it; so, will I gather you in my anger and in my wrath, and I will lay you there, and melt you.</a:t>
            </a:r>
            <a:endParaRPr lang="en-GB" sz="2400" dirty="0">
              <a:solidFill>
                <a:schemeClr val="accent4">
                  <a:lumMod val="20000"/>
                  <a:lumOff val="80000"/>
                </a:schemeClr>
              </a:solidFill>
              <a:latin typeface="Arial Black" panose="020B0A04020102020204" pitchFamily="34" charset="0"/>
            </a:endParaRPr>
          </a:p>
        </p:txBody>
      </p:sp>
      <p:pic>
        <p:nvPicPr>
          <p:cNvPr id="18434" name="Picture 2">
            <a:extLst>
              <a:ext uri="{FF2B5EF4-FFF2-40B4-BE49-F238E27FC236}">
                <a16:creationId xmlns:a16="http://schemas.microsoft.com/office/drawing/2014/main" id="{AAC5CCAC-2296-4B21-BE8D-DF0EFE619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256" y="2950333"/>
            <a:ext cx="6090616" cy="3626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5C87D34-00F5-4E16-B9C9-1192ED293388}"/>
              </a:ext>
            </a:extLst>
          </p:cNvPr>
          <p:cNvPicPr>
            <a:picLocks noChangeAspect="1"/>
          </p:cNvPicPr>
          <p:nvPr/>
        </p:nvPicPr>
        <p:blipFill>
          <a:blip r:embed="rId5"/>
          <a:stretch>
            <a:fillRect/>
          </a:stretch>
        </p:blipFill>
        <p:spPr>
          <a:xfrm>
            <a:off x="9805266" y="155416"/>
            <a:ext cx="2174837" cy="1938991"/>
          </a:xfrm>
          <a:prstGeom prst="rect">
            <a:avLst/>
          </a:prstGeom>
        </p:spPr>
      </p:pic>
    </p:spTree>
    <p:extLst>
      <p:ext uri="{BB962C8B-B14F-4D97-AF65-F5344CB8AC3E}">
        <p14:creationId xmlns:p14="http://schemas.microsoft.com/office/powerpoint/2010/main" val="236950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20484-4C18-4571-9B4C-C91F4A9A85F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A9E4D09-8DD1-4DE9-A845-713733CF7D79}"/>
              </a:ext>
            </a:extLst>
          </p:cNvPr>
          <p:cNvSpPr txBox="1"/>
          <p:nvPr/>
        </p:nvSpPr>
        <p:spPr>
          <a:xfrm>
            <a:off x="496687" y="915196"/>
            <a:ext cx="9296520" cy="584775"/>
          </a:xfrm>
          <a:prstGeom prst="rect">
            <a:avLst/>
          </a:prstGeom>
          <a:noFill/>
        </p:spPr>
        <p:txBody>
          <a:bodyPr wrap="square">
            <a:spAutoFit/>
          </a:bodyPr>
          <a:lstStyle/>
          <a:p>
            <a:pPr algn="l"/>
            <a:r>
              <a:rPr lang="en-GB" sz="3200" b="0" i="0" dirty="0">
                <a:solidFill>
                  <a:schemeClr val="accent4">
                    <a:lumMod val="40000"/>
                    <a:lumOff val="60000"/>
                  </a:schemeClr>
                </a:solidFill>
                <a:effectLst/>
                <a:latin typeface="Arial Black" panose="020B0A04020102020204" pitchFamily="34" charset="0"/>
                <a:cs typeface="Arial" panose="020B0604020202020204" pitchFamily="34" charset="0"/>
              </a:rPr>
              <a:t>Make a telephone or stilts with tin cans.</a:t>
            </a:r>
          </a:p>
        </p:txBody>
      </p:sp>
      <p:pic>
        <p:nvPicPr>
          <p:cNvPr id="20482" name="Picture 2">
            <a:extLst>
              <a:ext uri="{FF2B5EF4-FFF2-40B4-BE49-F238E27FC236}">
                <a16:creationId xmlns:a16="http://schemas.microsoft.com/office/drawing/2014/main" id="{283A46F3-D390-48B9-BC52-8D5E54F39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336" y="2101997"/>
            <a:ext cx="6819900" cy="38408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0778A9-2C2D-4135-AD1E-2EB1E82D7743}"/>
              </a:ext>
            </a:extLst>
          </p:cNvPr>
          <p:cNvPicPr>
            <a:picLocks noChangeAspect="1"/>
          </p:cNvPicPr>
          <p:nvPr/>
        </p:nvPicPr>
        <p:blipFill>
          <a:blip r:embed="rId4"/>
          <a:stretch>
            <a:fillRect/>
          </a:stretch>
        </p:blipFill>
        <p:spPr>
          <a:xfrm>
            <a:off x="10011010" y="129309"/>
            <a:ext cx="2071964" cy="1847274"/>
          </a:xfrm>
          <a:prstGeom prst="rect">
            <a:avLst/>
          </a:prstGeom>
        </p:spPr>
      </p:pic>
    </p:spTree>
    <p:extLst>
      <p:ext uri="{BB962C8B-B14F-4D97-AF65-F5344CB8AC3E}">
        <p14:creationId xmlns:p14="http://schemas.microsoft.com/office/powerpoint/2010/main" val="3261397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8929F-3AC8-40C6-919E-EC82795827C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DF09DEA-16C9-4E08-9BC4-2802E7B0270D}"/>
              </a:ext>
            </a:extLst>
          </p:cNvPr>
          <p:cNvSpPr txBox="1"/>
          <p:nvPr/>
        </p:nvSpPr>
        <p:spPr>
          <a:xfrm>
            <a:off x="777061" y="1410729"/>
            <a:ext cx="8837994" cy="523220"/>
          </a:xfrm>
          <a:prstGeom prst="rect">
            <a:avLst/>
          </a:prstGeom>
          <a:noFill/>
        </p:spPr>
        <p:txBody>
          <a:bodyPr wrap="square">
            <a:spAutoFit/>
          </a:bodyPr>
          <a:lstStyle/>
          <a:p>
            <a:pPr algn="l"/>
            <a:r>
              <a:rPr lang="en-GB" sz="2800" b="0" i="0" dirty="0">
                <a:solidFill>
                  <a:schemeClr val="accent4">
                    <a:lumMod val="40000"/>
                    <a:lumOff val="60000"/>
                  </a:schemeClr>
                </a:solidFill>
                <a:effectLst/>
                <a:latin typeface="Arial Black" panose="020B0A04020102020204" pitchFamily="34" charset="0"/>
                <a:cs typeface="Arial" panose="020B0604020202020204" pitchFamily="34" charset="0"/>
              </a:rPr>
              <a:t>Make a telephone or stilts with tin cans.</a:t>
            </a:r>
          </a:p>
        </p:txBody>
      </p:sp>
      <p:pic>
        <p:nvPicPr>
          <p:cNvPr id="21506" name="Picture 2">
            <a:extLst>
              <a:ext uri="{FF2B5EF4-FFF2-40B4-BE49-F238E27FC236}">
                <a16:creationId xmlns:a16="http://schemas.microsoft.com/office/drawing/2014/main" id="{0D0C2976-1D60-411C-8CDD-6071BCE1E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895" y="2931139"/>
            <a:ext cx="6054339" cy="342042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638BA83F-B7A6-447A-AF73-A22C57C02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81" y="3164011"/>
            <a:ext cx="4200047" cy="2202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39B62E3-0858-44E1-A04A-31321F5EAD4E}"/>
              </a:ext>
            </a:extLst>
          </p:cNvPr>
          <p:cNvPicPr>
            <a:picLocks noChangeAspect="1"/>
          </p:cNvPicPr>
          <p:nvPr/>
        </p:nvPicPr>
        <p:blipFill>
          <a:blip r:embed="rId5"/>
          <a:stretch>
            <a:fillRect/>
          </a:stretch>
        </p:blipFill>
        <p:spPr>
          <a:xfrm>
            <a:off x="9959130" y="184727"/>
            <a:ext cx="2128941" cy="1898073"/>
          </a:xfrm>
          <a:prstGeom prst="rect">
            <a:avLst/>
          </a:prstGeom>
        </p:spPr>
      </p:pic>
    </p:spTree>
    <p:extLst>
      <p:ext uri="{BB962C8B-B14F-4D97-AF65-F5344CB8AC3E}">
        <p14:creationId xmlns:p14="http://schemas.microsoft.com/office/powerpoint/2010/main" val="367062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4A3C8-558B-4264-A9E0-4F5477128B04}"/>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DDA0A3-C8D3-4C9D-B0D2-55805A471771}"/>
              </a:ext>
            </a:extLst>
          </p:cNvPr>
          <p:cNvPicPr>
            <a:picLocks noChangeAspect="1"/>
          </p:cNvPicPr>
          <p:nvPr/>
        </p:nvPicPr>
        <p:blipFill>
          <a:blip r:embed="rId3"/>
          <a:stretch>
            <a:fillRect/>
          </a:stretch>
        </p:blipFill>
        <p:spPr>
          <a:xfrm>
            <a:off x="9892145" y="4613509"/>
            <a:ext cx="2137449" cy="1905658"/>
          </a:xfrm>
          <a:prstGeom prst="rect">
            <a:avLst/>
          </a:prstGeom>
        </p:spPr>
      </p:pic>
      <p:sp>
        <p:nvSpPr>
          <p:cNvPr id="3" name="TextBox 2">
            <a:extLst>
              <a:ext uri="{FF2B5EF4-FFF2-40B4-BE49-F238E27FC236}">
                <a16:creationId xmlns:a16="http://schemas.microsoft.com/office/drawing/2014/main" id="{AF3870C6-3264-44D4-BCFD-8E2793502C11}"/>
              </a:ext>
            </a:extLst>
          </p:cNvPr>
          <p:cNvSpPr txBox="1"/>
          <p:nvPr/>
        </p:nvSpPr>
        <p:spPr>
          <a:xfrm>
            <a:off x="1297812" y="694735"/>
            <a:ext cx="9596376" cy="3477875"/>
          </a:xfrm>
          <a:prstGeom prst="rect">
            <a:avLst/>
          </a:prstGeom>
          <a:noFill/>
        </p:spPr>
        <p:txBody>
          <a:bodyPr wrap="square">
            <a:spAutoFit/>
          </a:bodyPr>
          <a:lstStyle/>
          <a:p>
            <a:pPr algn="just"/>
            <a:r>
              <a:rPr lang="en-GB" sz="2200" dirty="0">
                <a:solidFill>
                  <a:schemeClr val="accent4">
                    <a:lumMod val="40000"/>
                    <a:lumOff val="60000"/>
                  </a:schemeClr>
                </a:solidFill>
                <a:latin typeface="Arial Black" panose="020B0A04020102020204" pitchFamily="34" charset="0"/>
                <a:cs typeface="Arial" panose="020B0604020202020204" pitchFamily="34" charset="0"/>
              </a:rPr>
              <a:t>To make a telephone: Poke a small hole in the bottom of two empty (and clean) cans. Put one end of a long string into each can end and tie a knot. Stretch the string tight and talk. One person will talk while the other person listens to create a “telephone.” God communicates with us like the telephone. We cannot see Him, but He is always ready to listen and help us. To make stilts: Poke a small hole on the two sides at the top of two cans. Tie a string to each can to create “stilts.” For stilt safety, use cans no smaller than 20 oz. and always wear shoes. “And walk in love...” (Ephesians 5:2).</a:t>
            </a:r>
          </a:p>
        </p:txBody>
      </p:sp>
    </p:spTree>
    <p:extLst>
      <p:ext uri="{BB962C8B-B14F-4D97-AF65-F5344CB8AC3E}">
        <p14:creationId xmlns:p14="http://schemas.microsoft.com/office/powerpoint/2010/main" val="121552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797EEF-7DD5-4735-8820-936A9B277C9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A2FB5FE-ED1F-4100-A706-642174854360}"/>
              </a:ext>
            </a:extLst>
          </p:cNvPr>
          <p:cNvSpPr txBox="1"/>
          <p:nvPr/>
        </p:nvSpPr>
        <p:spPr>
          <a:xfrm>
            <a:off x="2209499" y="1408907"/>
            <a:ext cx="8068586" cy="1815882"/>
          </a:xfrm>
          <a:prstGeom prst="rect">
            <a:avLst/>
          </a:prstGeom>
          <a:noFill/>
        </p:spPr>
        <p:txBody>
          <a:bodyPr wrap="square">
            <a:spAutoFit/>
          </a:bodyPr>
          <a:lstStyle/>
          <a:p>
            <a:pPr algn="l"/>
            <a:r>
              <a:rPr lang="en-GB" sz="2800" dirty="0">
                <a:solidFill>
                  <a:schemeClr val="accent4">
                    <a:lumMod val="40000"/>
                    <a:lumOff val="60000"/>
                  </a:schemeClr>
                </a:solidFill>
                <a:latin typeface="Arial Black" panose="020B0A04020102020204" pitchFamily="34" charset="0"/>
                <a:cs typeface="Arial" panose="020B0604020202020204" pitchFamily="34" charset="0"/>
              </a:rPr>
              <a:t>Submit 3 tin </a:t>
            </a:r>
            <a:r>
              <a:rPr lang="en-GB" sz="2800" b="0" i="0" dirty="0">
                <a:solidFill>
                  <a:schemeClr val="accent4">
                    <a:lumMod val="40000"/>
                    <a:lumOff val="60000"/>
                  </a:schemeClr>
                </a:solidFill>
                <a:effectLst/>
                <a:latin typeface="Arial Black" panose="020B0A04020102020204" pitchFamily="34" charset="0"/>
                <a:cs typeface="Arial" panose="020B0604020202020204" pitchFamily="34" charset="0"/>
              </a:rPr>
              <a:t>cans of food to your Adventurer leader.  This will be donated to the food bank </a:t>
            </a:r>
            <a:r>
              <a:rPr lang="en-GB" sz="2800" dirty="0">
                <a:solidFill>
                  <a:schemeClr val="accent4">
                    <a:lumMod val="40000"/>
                    <a:lumOff val="60000"/>
                  </a:schemeClr>
                </a:solidFill>
                <a:latin typeface="Arial Black" panose="020B0A04020102020204" pitchFamily="34" charset="0"/>
                <a:cs typeface="Arial" panose="020B0604020202020204" pitchFamily="34" charset="0"/>
              </a:rPr>
              <a:t>following the government guidelines on lockdown</a:t>
            </a:r>
            <a:r>
              <a:rPr lang="en-GB" sz="2800" b="0" i="0" dirty="0">
                <a:solidFill>
                  <a:schemeClr val="accent4">
                    <a:lumMod val="40000"/>
                    <a:lumOff val="60000"/>
                  </a:schemeClr>
                </a:solidFill>
                <a:effectLst/>
                <a:latin typeface="Arial Black" panose="020B0A04020102020204" pitchFamily="34" charset="0"/>
                <a:cs typeface="Arial" panose="020B0604020202020204" pitchFamily="34" charset="0"/>
              </a:rPr>
              <a:t>.</a:t>
            </a:r>
          </a:p>
        </p:txBody>
      </p:sp>
      <p:pic>
        <p:nvPicPr>
          <p:cNvPr id="22530" name="Picture 2">
            <a:extLst>
              <a:ext uri="{FF2B5EF4-FFF2-40B4-BE49-F238E27FC236}">
                <a16:creationId xmlns:a16="http://schemas.microsoft.com/office/drawing/2014/main" id="{ECDB5FF8-5EF6-4253-B49C-C7F98A491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020" y="3185030"/>
            <a:ext cx="2613529" cy="2857499"/>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ECFE43C5-6939-4662-BEC1-09EC5DFE2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534" y="3149126"/>
            <a:ext cx="20478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a:extLst>
              <a:ext uri="{FF2B5EF4-FFF2-40B4-BE49-F238E27FC236}">
                <a16:creationId xmlns:a16="http://schemas.microsoft.com/office/drawing/2014/main" id="{314532E2-3539-4EEA-A8BC-EA8DBCECA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927" y="3149126"/>
            <a:ext cx="1965949" cy="28198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574777-10BD-4548-AEBA-22E989F6B672}"/>
              </a:ext>
            </a:extLst>
          </p:cNvPr>
          <p:cNvPicPr>
            <a:picLocks noChangeAspect="1"/>
          </p:cNvPicPr>
          <p:nvPr/>
        </p:nvPicPr>
        <p:blipFill>
          <a:blip r:embed="rId6"/>
          <a:stretch>
            <a:fillRect/>
          </a:stretch>
        </p:blipFill>
        <p:spPr>
          <a:xfrm>
            <a:off x="10195063" y="258830"/>
            <a:ext cx="1876826" cy="1673298"/>
          </a:xfrm>
          <a:prstGeom prst="rect">
            <a:avLst/>
          </a:prstGeom>
        </p:spPr>
      </p:pic>
    </p:spTree>
    <p:extLst>
      <p:ext uri="{BB962C8B-B14F-4D97-AF65-F5344CB8AC3E}">
        <p14:creationId xmlns:p14="http://schemas.microsoft.com/office/powerpoint/2010/main" val="381639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7BCADFA-9661-4018-8C77-AB7D17DDBE2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47C369-259B-4880-8FA5-0C30F38F7450}"/>
              </a:ext>
            </a:extLst>
          </p:cNvPr>
          <p:cNvSpPr txBox="1"/>
          <p:nvPr/>
        </p:nvSpPr>
        <p:spPr>
          <a:xfrm>
            <a:off x="746378" y="859357"/>
            <a:ext cx="7169186" cy="1384995"/>
          </a:xfrm>
          <a:prstGeom prst="rect">
            <a:avLst/>
          </a:prstGeom>
          <a:noFill/>
        </p:spPr>
        <p:txBody>
          <a:bodyPr wrap="square" rtlCol="0">
            <a:spAutoFit/>
          </a:bodyPr>
          <a:lstStyle/>
          <a:p>
            <a:r>
              <a:rPr lang="en-GB" sz="2800" dirty="0">
                <a:solidFill>
                  <a:schemeClr val="accent4">
                    <a:lumMod val="40000"/>
                    <a:lumOff val="60000"/>
                  </a:schemeClr>
                </a:solidFill>
                <a:latin typeface="Arial Black" panose="020B0A04020102020204" pitchFamily="34" charset="0"/>
                <a:cs typeface="Arial" panose="020B0604020202020204" pitchFamily="34" charset="0"/>
              </a:rPr>
              <a:t>Now, we are moving on to the last requirement of our Tin Can Fun Adventurer Award…</a:t>
            </a:r>
          </a:p>
        </p:txBody>
      </p:sp>
      <p:pic>
        <p:nvPicPr>
          <p:cNvPr id="23554" name="Picture 2">
            <a:extLst>
              <a:ext uri="{FF2B5EF4-FFF2-40B4-BE49-F238E27FC236}">
                <a16:creationId xmlns:a16="http://schemas.microsoft.com/office/drawing/2014/main" id="{5B4F273F-8AD5-4309-84F9-69FFB2D46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286" y="2555226"/>
            <a:ext cx="5829300" cy="3886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555ABB8-B172-43B2-9632-D0DA176E344D}"/>
                  </a:ext>
                </a:extLst>
              </p14:cNvPr>
              <p14:cNvContentPartPr/>
              <p14:nvPr/>
            </p14:nvContentPartPr>
            <p14:xfrm>
              <a:off x="9716416" y="5661016"/>
              <a:ext cx="360" cy="360"/>
            </p14:xfrm>
          </p:contentPart>
        </mc:Choice>
        <mc:Fallback xmlns="">
          <p:pic>
            <p:nvPicPr>
              <p:cNvPr id="5" name="Ink 4">
                <a:extLst>
                  <a:ext uri="{FF2B5EF4-FFF2-40B4-BE49-F238E27FC236}">
                    <a16:creationId xmlns:a16="http://schemas.microsoft.com/office/drawing/2014/main" id="{D555ABB8-B172-43B2-9632-D0DA176E344D}"/>
                  </a:ext>
                </a:extLst>
              </p:cNvPr>
              <p:cNvPicPr/>
              <p:nvPr/>
            </p:nvPicPr>
            <p:blipFill>
              <a:blip r:embed="rId5"/>
              <a:stretch>
                <a:fillRect/>
              </a:stretch>
            </p:blipFill>
            <p:spPr>
              <a:xfrm>
                <a:off x="9707416" y="5652376"/>
                <a:ext cx="18000" cy="18000"/>
              </a:xfrm>
              <a:prstGeom prst="rect">
                <a:avLst/>
              </a:prstGeom>
            </p:spPr>
          </p:pic>
        </mc:Fallback>
      </mc:AlternateContent>
      <p:grpSp>
        <p:nvGrpSpPr>
          <p:cNvPr id="18" name="Group 17">
            <a:extLst>
              <a:ext uri="{FF2B5EF4-FFF2-40B4-BE49-F238E27FC236}">
                <a16:creationId xmlns:a16="http://schemas.microsoft.com/office/drawing/2014/main" id="{0A40F73F-CF50-46FE-93C5-4648B3262929}"/>
              </a:ext>
            </a:extLst>
          </p:cNvPr>
          <p:cNvGrpSpPr/>
          <p:nvPr/>
        </p:nvGrpSpPr>
        <p:grpSpPr>
          <a:xfrm>
            <a:off x="8690776" y="4800616"/>
            <a:ext cx="2886480" cy="1274400"/>
            <a:chOff x="8690776" y="4800616"/>
            <a:chExt cx="2886480" cy="127440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1C11FF8-708B-45FD-B230-8E6D112C7759}"/>
                    </a:ext>
                  </a:extLst>
                </p14:cNvPr>
                <p14:cNvContentPartPr/>
                <p14:nvPr/>
              </p14:nvContentPartPr>
              <p14:xfrm>
                <a:off x="8765656" y="5470216"/>
                <a:ext cx="107280" cy="604800"/>
              </p14:xfrm>
            </p:contentPart>
          </mc:Choice>
          <mc:Fallback xmlns="">
            <p:pic>
              <p:nvPicPr>
                <p:cNvPr id="9" name="Ink 8">
                  <a:extLst>
                    <a:ext uri="{FF2B5EF4-FFF2-40B4-BE49-F238E27FC236}">
                      <a16:creationId xmlns:a16="http://schemas.microsoft.com/office/drawing/2014/main" id="{41C11FF8-708B-45FD-B230-8E6D112C7759}"/>
                    </a:ext>
                  </a:extLst>
                </p:cNvPr>
                <p:cNvPicPr/>
                <p:nvPr/>
              </p:nvPicPr>
              <p:blipFill>
                <a:blip r:embed="rId7"/>
                <a:stretch>
                  <a:fillRect/>
                </a:stretch>
              </p:blipFill>
              <p:spPr>
                <a:xfrm>
                  <a:off x="8703016" y="5407216"/>
                  <a:ext cx="23292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9A54142-9083-4BC6-952A-00F8745C327B}"/>
                    </a:ext>
                  </a:extLst>
                </p14:cNvPr>
                <p14:cNvContentPartPr/>
                <p14:nvPr/>
              </p14:nvContentPartPr>
              <p14:xfrm>
                <a:off x="8690776" y="5276896"/>
                <a:ext cx="472680" cy="437760"/>
              </p14:xfrm>
            </p:contentPart>
          </mc:Choice>
          <mc:Fallback xmlns="">
            <p:pic>
              <p:nvPicPr>
                <p:cNvPr id="10" name="Ink 9">
                  <a:extLst>
                    <a:ext uri="{FF2B5EF4-FFF2-40B4-BE49-F238E27FC236}">
                      <a16:creationId xmlns:a16="http://schemas.microsoft.com/office/drawing/2014/main" id="{D9A54142-9083-4BC6-952A-00F8745C327B}"/>
                    </a:ext>
                  </a:extLst>
                </p:cNvPr>
                <p:cNvPicPr/>
                <p:nvPr/>
              </p:nvPicPr>
              <p:blipFill>
                <a:blip r:embed="rId9"/>
                <a:stretch>
                  <a:fillRect/>
                </a:stretch>
              </p:blipFill>
              <p:spPr>
                <a:xfrm>
                  <a:off x="8627776" y="5214256"/>
                  <a:ext cx="59832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16011C04-EB49-4BD6-930F-CF0F2AA87DC1}"/>
                    </a:ext>
                  </a:extLst>
                </p14:cNvPr>
                <p14:cNvContentPartPr/>
                <p14:nvPr/>
              </p14:nvContentPartPr>
              <p14:xfrm>
                <a:off x="9223576" y="5274376"/>
                <a:ext cx="446760" cy="793440"/>
              </p14:xfrm>
            </p:contentPart>
          </mc:Choice>
          <mc:Fallback xmlns="">
            <p:pic>
              <p:nvPicPr>
                <p:cNvPr id="11" name="Ink 10">
                  <a:extLst>
                    <a:ext uri="{FF2B5EF4-FFF2-40B4-BE49-F238E27FC236}">
                      <a16:creationId xmlns:a16="http://schemas.microsoft.com/office/drawing/2014/main" id="{16011C04-EB49-4BD6-930F-CF0F2AA87DC1}"/>
                    </a:ext>
                  </a:extLst>
                </p:cNvPr>
                <p:cNvPicPr/>
                <p:nvPr/>
              </p:nvPicPr>
              <p:blipFill>
                <a:blip r:embed="rId11"/>
                <a:stretch>
                  <a:fillRect/>
                </a:stretch>
              </p:blipFill>
              <p:spPr>
                <a:xfrm>
                  <a:off x="9160936" y="5211736"/>
                  <a:ext cx="57240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4BA25A6-ABDC-4DA8-8D95-96B8C77ECBD7}"/>
                    </a:ext>
                  </a:extLst>
                </p14:cNvPr>
                <p14:cNvContentPartPr/>
                <p14:nvPr/>
              </p14:nvContentPartPr>
              <p14:xfrm>
                <a:off x="9753856" y="5473456"/>
                <a:ext cx="488160" cy="529200"/>
              </p14:xfrm>
            </p:contentPart>
          </mc:Choice>
          <mc:Fallback xmlns="">
            <p:pic>
              <p:nvPicPr>
                <p:cNvPr id="12" name="Ink 11">
                  <a:extLst>
                    <a:ext uri="{FF2B5EF4-FFF2-40B4-BE49-F238E27FC236}">
                      <a16:creationId xmlns:a16="http://schemas.microsoft.com/office/drawing/2014/main" id="{B4BA25A6-ABDC-4DA8-8D95-96B8C77ECBD7}"/>
                    </a:ext>
                  </a:extLst>
                </p:cNvPr>
                <p:cNvPicPr/>
                <p:nvPr/>
              </p:nvPicPr>
              <p:blipFill>
                <a:blip r:embed="rId13"/>
                <a:stretch>
                  <a:fillRect/>
                </a:stretch>
              </p:blipFill>
              <p:spPr>
                <a:xfrm>
                  <a:off x="9690856" y="5410816"/>
                  <a:ext cx="61380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99D456D8-8A19-4A2A-82B9-4AE4535D73F3}"/>
                    </a:ext>
                  </a:extLst>
                </p14:cNvPr>
                <p14:cNvContentPartPr/>
                <p14:nvPr/>
              </p14:nvContentPartPr>
              <p14:xfrm>
                <a:off x="10410856" y="5325496"/>
                <a:ext cx="603720" cy="562320"/>
              </p14:xfrm>
            </p:contentPart>
          </mc:Choice>
          <mc:Fallback xmlns="">
            <p:pic>
              <p:nvPicPr>
                <p:cNvPr id="14" name="Ink 13">
                  <a:extLst>
                    <a:ext uri="{FF2B5EF4-FFF2-40B4-BE49-F238E27FC236}">
                      <a16:creationId xmlns:a16="http://schemas.microsoft.com/office/drawing/2014/main" id="{99D456D8-8A19-4A2A-82B9-4AE4535D73F3}"/>
                    </a:ext>
                  </a:extLst>
                </p:cNvPr>
                <p:cNvPicPr/>
                <p:nvPr/>
              </p:nvPicPr>
              <p:blipFill>
                <a:blip r:embed="rId15"/>
                <a:stretch>
                  <a:fillRect/>
                </a:stretch>
              </p:blipFill>
              <p:spPr>
                <a:xfrm>
                  <a:off x="10348216" y="5262856"/>
                  <a:ext cx="72936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2FB6DFC2-3563-47BE-84C5-D8B6ABEF6300}"/>
                    </a:ext>
                  </a:extLst>
                </p14:cNvPr>
                <p14:cNvContentPartPr/>
                <p14:nvPr/>
              </p14:nvContentPartPr>
              <p14:xfrm>
                <a:off x="11426416" y="4800616"/>
                <a:ext cx="150840" cy="617400"/>
              </p14:xfrm>
            </p:contentPart>
          </mc:Choice>
          <mc:Fallback xmlns="">
            <p:pic>
              <p:nvPicPr>
                <p:cNvPr id="16" name="Ink 15">
                  <a:extLst>
                    <a:ext uri="{FF2B5EF4-FFF2-40B4-BE49-F238E27FC236}">
                      <a16:creationId xmlns:a16="http://schemas.microsoft.com/office/drawing/2014/main" id="{2FB6DFC2-3563-47BE-84C5-D8B6ABEF6300}"/>
                    </a:ext>
                  </a:extLst>
                </p:cNvPr>
                <p:cNvPicPr/>
                <p:nvPr/>
              </p:nvPicPr>
              <p:blipFill>
                <a:blip r:embed="rId17"/>
                <a:stretch>
                  <a:fillRect/>
                </a:stretch>
              </p:blipFill>
              <p:spPr>
                <a:xfrm>
                  <a:off x="11363416" y="4737616"/>
                  <a:ext cx="27648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8E520E9E-211D-42D3-A173-902B475BEAB5}"/>
                    </a:ext>
                  </a:extLst>
                </p14:cNvPr>
                <p14:cNvContentPartPr/>
                <p14:nvPr/>
              </p14:nvContentPartPr>
              <p14:xfrm>
                <a:off x="11266936" y="5802496"/>
                <a:ext cx="156240" cy="166680"/>
              </p14:xfrm>
            </p:contentPart>
          </mc:Choice>
          <mc:Fallback xmlns="">
            <p:pic>
              <p:nvPicPr>
                <p:cNvPr id="17" name="Ink 16">
                  <a:extLst>
                    <a:ext uri="{FF2B5EF4-FFF2-40B4-BE49-F238E27FC236}">
                      <a16:creationId xmlns:a16="http://schemas.microsoft.com/office/drawing/2014/main" id="{8E520E9E-211D-42D3-A173-902B475BEAB5}"/>
                    </a:ext>
                  </a:extLst>
                </p:cNvPr>
                <p:cNvPicPr/>
                <p:nvPr/>
              </p:nvPicPr>
              <p:blipFill>
                <a:blip r:embed="rId19"/>
                <a:stretch>
                  <a:fillRect/>
                </a:stretch>
              </p:blipFill>
              <p:spPr>
                <a:xfrm>
                  <a:off x="11203936" y="5739856"/>
                  <a:ext cx="281880" cy="292320"/>
                </a:xfrm>
                <a:prstGeom prst="rect">
                  <a:avLst/>
                </a:prstGeom>
              </p:spPr>
            </p:pic>
          </mc:Fallback>
        </mc:AlternateContent>
      </p:grpSp>
      <p:pic>
        <p:nvPicPr>
          <p:cNvPr id="24" name="Picture 23">
            <a:extLst>
              <a:ext uri="{FF2B5EF4-FFF2-40B4-BE49-F238E27FC236}">
                <a16:creationId xmlns:a16="http://schemas.microsoft.com/office/drawing/2014/main" id="{8E045386-ECA2-44B1-AA43-19EEE2E84B79}"/>
              </a:ext>
            </a:extLst>
          </p:cNvPr>
          <p:cNvPicPr>
            <a:picLocks noChangeAspect="1"/>
          </p:cNvPicPr>
          <p:nvPr/>
        </p:nvPicPr>
        <p:blipFill>
          <a:blip r:embed="rId20"/>
          <a:stretch>
            <a:fillRect/>
          </a:stretch>
        </p:blipFill>
        <p:spPr>
          <a:xfrm>
            <a:off x="10064147" y="237545"/>
            <a:ext cx="1978640" cy="1764071"/>
          </a:xfrm>
          <a:prstGeom prst="rect">
            <a:avLst/>
          </a:prstGeom>
        </p:spPr>
      </p:pic>
    </p:spTree>
    <p:extLst>
      <p:ext uri="{BB962C8B-B14F-4D97-AF65-F5344CB8AC3E}">
        <p14:creationId xmlns:p14="http://schemas.microsoft.com/office/powerpoint/2010/main" val="339124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067F37-6B30-4D28-B79B-40B39950DD8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5580651-A9A4-42D5-995A-00FF4113C499}"/>
              </a:ext>
            </a:extLst>
          </p:cNvPr>
          <p:cNvSpPr txBox="1"/>
          <p:nvPr/>
        </p:nvSpPr>
        <p:spPr>
          <a:xfrm>
            <a:off x="2727347" y="1331723"/>
            <a:ext cx="8052683" cy="584775"/>
          </a:xfrm>
          <a:prstGeom prst="rect">
            <a:avLst/>
          </a:prstGeom>
          <a:noFill/>
        </p:spPr>
        <p:txBody>
          <a:bodyPr wrap="square">
            <a:spAutoFit/>
          </a:bodyPr>
          <a:lstStyle/>
          <a:p>
            <a:pPr algn="l"/>
            <a:r>
              <a:rPr lang="en-GB" sz="3200" b="0" i="0" dirty="0">
                <a:solidFill>
                  <a:schemeClr val="accent4">
                    <a:lumMod val="40000"/>
                    <a:lumOff val="60000"/>
                  </a:schemeClr>
                </a:solidFill>
                <a:effectLst/>
                <a:latin typeface="Arial Black" panose="020B0A04020102020204" pitchFamily="34" charset="0"/>
                <a:cs typeface="Arial" panose="020B0604020202020204" pitchFamily="34" charset="0"/>
              </a:rPr>
              <a:t>Play the "Mystery Can Fun" game.</a:t>
            </a:r>
          </a:p>
        </p:txBody>
      </p:sp>
      <p:pic>
        <p:nvPicPr>
          <p:cNvPr id="24578" name="Picture 2">
            <a:extLst>
              <a:ext uri="{FF2B5EF4-FFF2-40B4-BE49-F238E27FC236}">
                <a16:creationId xmlns:a16="http://schemas.microsoft.com/office/drawing/2014/main" id="{1EE994AB-A5D7-4223-98B7-E3176A513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689" y="2563174"/>
            <a:ext cx="4287280" cy="3953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E39E537-0546-4325-9580-F3B913706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556" y="2563174"/>
            <a:ext cx="4287280" cy="395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E247A3-ED80-4509-A316-2D14BAE82492}"/>
              </a:ext>
            </a:extLst>
          </p:cNvPr>
          <p:cNvPicPr>
            <a:picLocks noChangeAspect="1"/>
          </p:cNvPicPr>
          <p:nvPr/>
        </p:nvPicPr>
        <p:blipFill>
          <a:blip r:embed="rId5"/>
          <a:stretch>
            <a:fillRect/>
          </a:stretch>
        </p:blipFill>
        <p:spPr>
          <a:xfrm>
            <a:off x="10113818" y="184971"/>
            <a:ext cx="1968176" cy="1754742"/>
          </a:xfrm>
          <a:prstGeom prst="rect">
            <a:avLst/>
          </a:prstGeom>
        </p:spPr>
      </p:pic>
    </p:spTree>
    <p:extLst>
      <p:ext uri="{BB962C8B-B14F-4D97-AF65-F5344CB8AC3E}">
        <p14:creationId xmlns:p14="http://schemas.microsoft.com/office/powerpoint/2010/main" val="101212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6269C-CFAE-4FBD-9C70-035755964AEA}"/>
              </a:ext>
            </a:extLst>
          </p:cNvPr>
          <p:cNvPicPr>
            <a:picLocks noChangeAspect="1"/>
          </p:cNvPicPr>
          <p:nvPr/>
        </p:nvPicPr>
        <p:blipFill>
          <a:blip r:embed="rId2"/>
          <a:stretch>
            <a:fillRect/>
          </a:stretch>
        </p:blipFill>
        <p:spPr>
          <a:xfrm>
            <a:off x="-89807" y="81643"/>
            <a:ext cx="12192000" cy="6858000"/>
          </a:xfrm>
          <a:prstGeom prst="rect">
            <a:avLst/>
          </a:prstGeom>
        </p:spPr>
      </p:pic>
      <p:pic>
        <p:nvPicPr>
          <p:cNvPr id="9" name="Picture 8">
            <a:extLst>
              <a:ext uri="{FF2B5EF4-FFF2-40B4-BE49-F238E27FC236}">
                <a16:creationId xmlns:a16="http://schemas.microsoft.com/office/drawing/2014/main" id="{22846AFF-8E7F-4341-BB49-36652A6C13F3}"/>
              </a:ext>
            </a:extLst>
          </p:cNvPr>
          <p:cNvPicPr>
            <a:picLocks noChangeAspect="1"/>
          </p:cNvPicPr>
          <p:nvPr/>
        </p:nvPicPr>
        <p:blipFill>
          <a:blip r:embed="rId3"/>
          <a:stretch>
            <a:fillRect/>
          </a:stretch>
        </p:blipFill>
        <p:spPr>
          <a:xfrm>
            <a:off x="10213520" y="3702215"/>
            <a:ext cx="1717057" cy="1530855"/>
          </a:xfrm>
          <a:prstGeom prst="rect">
            <a:avLst/>
          </a:prstGeom>
        </p:spPr>
      </p:pic>
      <p:sp>
        <p:nvSpPr>
          <p:cNvPr id="5" name="TextBox 4">
            <a:extLst>
              <a:ext uri="{FF2B5EF4-FFF2-40B4-BE49-F238E27FC236}">
                <a16:creationId xmlns:a16="http://schemas.microsoft.com/office/drawing/2014/main" id="{99978294-C555-4D93-B9BC-168C6E8BED30}"/>
              </a:ext>
            </a:extLst>
          </p:cNvPr>
          <p:cNvSpPr txBox="1"/>
          <p:nvPr/>
        </p:nvSpPr>
        <p:spPr>
          <a:xfrm>
            <a:off x="773297" y="645434"/>
            <a:ext cx="10806545" cy="2492990"/>
          </a:xfrm>
          <a:prstGeom prst="rect">
            <a:avLst/>
          </a:prstGeom>
          <a:noFill/>
        </p:spPr>
        <p:txBody>
          <a:bodyPr wrap="square">
            <a:spAutoFit/>
          </a:bodyPr>
          <a:lstStyle/>
          <a:p>
            <a:r>
              <a:rPr lang="en-GB" sz="2400" dirty="0">
                <a:solidFill>
                  <a:schemeClr val="accent4">
                    <a:lumMod val="40000"/>
                    <a:lumOff val="60000"/>
                  </a:schemeClr>
                </a:solidFill>
                <a:latin typeface="Arial Black" panose="020B0A04020102020204" pitchFamily="34" charset="0"/>
                <a:cs typeface="Arial" panose="020B0604020202020204" pitchFamily="34" charset="0"/>
              </a:rPr>
              <a:t>What is the earliest known use of tin and how is it used today?  </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r>
              <a:rPr lang="en-GB" sz="2400" dirty="0">
                <a:latin typeface="Arial Black" panose="020B0A04020102020204" pitchFamily="34" charset="0"/>
                <a:cs typeface="Arial" panose="020B0604020202020204" pitchFamily="34" charset="0"/>
              </a:rPr>
              <a:t>                                                                 </a:t>
            </a:r>
            <a:r>
              <a:rPr lang="en-GB" sz="2400" dirty="0">
                <a:solidFill>
                  <a:schemeClr val="accent4">
                    <a:lumMod val="40000"/>
                    <a:lumOff val="60000"/>
                  </a:schemeClr>
                </a:solidFill>
                <a:latin typeface="Arial Black" panose="020B0A04020102020204" pitchFamily="34" charset="0"/>
                <a:cs typeface="Arial" panose="020B0604020202020204" pitchFamily="34" charset="0"/>
              </a:rPr>
              <a:t>World Map &amp; Iraq</a:t>
            </a:r>
          </a:p>
          <a:p>
            <a:endParaRPr lang="en-GB" sz="2400" dirty="0">
              <a:latin typeface="Arial Black" panose="020B0A04020102020204" pitchFamily="34" charset="0"/>
              <a:cs typeface="Arial" panose="020B0604020202020204" pitchFamily="34" charset="0"/>
            </a:endParaRPr>
          </a:p>
          <a:p>
            <a:br>
              <a:rPr lang="en-GB" dirty="0"/>
            </a:br>
            <a:endParaRPr lang="en-GB"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322F80FC-66E9-487A-A4D2-E44D452E7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160850"/>
            <a:ext cx="6199414" cy="577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1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CEC056-815B-40E6-8D92-02531C36E16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3B057A9-0439-45B0-81C5-5D65A8B17750}"/>
              </a:ext>
            </a:extLst>
          </p:cNvPr>
          <p:cNvSpPr txBox="1"/>
          <p:nvPr/>
        </p:nvSpPr>
        <p:spPr>
          <a:xfrm>
            <a:off x="1066599" y="810310"/>
            <a:ext cx="7292310" cy="2246769"/>
          </a:xfrm>
          <a:prstGeom prst="rect">
            <a:avLst/>
          </a:prstGeom>
          <a:noFill/>
        </p:spPr>
        <p:txBody>
          <a:bodyPr wrap="square" rtlCol="0">
            <a:spAutoFit/>
          </a:bodyPr>
          <a:lstStyle/>
          <a:p>
            <a:r>
              <a:rPr lang="en-GB" sz="2800" dirty="0">
                <a:solidFill>
                  <a:schemeClr val="accent4">
                    <a:lumMod val="40000"/>
                    <a:lumOff val="60000"/>
                  </a:schemeClr>
                </a:solidFill>
                <a:latin typeface="Arial Black" panose="020B0A04020102020204" pitchFamily="34" charset="0"/>
                <a:cs typeface="Arial" panose="020B0604020202020204" pitchFamily="34" charset="0"/>
              </a:rPr>
              <a:t>I will show you one example of a Mystery Can Fun Game.  You have to give your full attention.  You can try this at home or you can create your own tin can fun game…</a:t>
            </a:r>
          </a:p>
        </p:txBody>
      </p:sp>
      <p:pic>
        <p:nvPicPr>
          <p:cNvPr id="25602" name="Picture 2">
            <a:extLst>
              <a:ext uri="{FF2B5EF4-FFF2-40B4-BE49-F238E27FC236}">
                <a16:creationId xmlns:a16="http://schemas.microsoft.com/office/drawing/2014/main" id="{B943C21C-29D0-485D-AD57-FCF987C27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291" y="2861984"/>
            <a:ext cx="2789053" cy="2789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F1FBC6-1BAA-4D6E-9A12-9F069333B161}"/>
              </a:ext>
            </a:extLst>
          </p:cNvPr>
          <p:cNvPicPr>
            <a:picLocks noChangeAspect="1"/>
          </p:cNvPicPr>
          <p:nvPr/>
        </p:nvPicPr>
        <p:blipFill>
          <a:blip r:embed="rId4"/>
          <a:stretch>
            <a:fillRect/>
          </a:stretch>
        </p:blipFill>
        <p:spPr>
          <a:xfrm>
            <a:off x="9892255" y="193273"/>
            <a:ext cx="2114177" cy="1884910"/>
          </a:xfrm>
          <a:prstGeom prst="rect">
            <a:avLst/>
          </a:prstGeom>
        </p:spPr>
      </p:pic>
    </p:spTree>
    <p:extLst>
      <p:ext uri="{BB962C8B-B14F-4D97-AF65-F5344CB8AC3E}">
        <p14:creationId xmlns:p14="http://schemas.microsoft.com/office/powerpoint/2010/main" val="27007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9635A-FB96-48F8-8DDF-2EFBF55ABD5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A989D99-441E-4CA2-AC63-D5F2F8C028D9}"/>
              </a:ext>
            </a:extLst>
          </p:cNvPr>
          <p:cNvSpPr txBox="1"/>
          <p:nvPr/>
        </p:nvSpPr>
        <p:spPr>
          <a:xfrm>
            <a:off x="295902" y="259221"/>
            <a:ext cx="7835727" cy="3785652"/>
          </a:xfrm>
          <a:prstGeom prst="rect">
            <a:avLst/>
          </a:prstGeom>
          <a:noFill/>
        </p:spPr>
        <p:txBody>
          <a:bodyPr wrap="square" rtlCol="0">
            <a:spAutoFit/>
          </a:bodyPr>
          <a:lstStyle/>
          <a:p>
            <a:r>
              <a:rPr lang="en-GB" sz="2400" dirty="0">
                <a:solidFill>
                  <a:schemeClr val="accent4">
                    <a:lumMod val="40000"/>
                    <a:lumOff val="60000"/>
                  </a:schemeClr>
                </a:solidFill>
                <a:latin typeface="Arial Black" panose="020B0A04020102020204" pitchFamily="34" charset="0"/>
                <a:cs typeface="Arial" panose="020B0604020202020204" pitchFamily="34" charset="0"/>
              </a:rPr>
              <a:t>We need the following items:</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eriod"/>
            </a:pPr>
            <a:r>
              <a:rPr lang="en-GB" sz="2400" dirty="0">
                <a:solidFill>
                  <a:schemeClr val="accent4">
                    <a:lumMod val="40000"/>
                    <a:lumOff val="60000"/>
                  </a:schemeClr>
                </a:solidFill>
                <a:latin typeface="Arial Black" panose="020B0A04020102020204" pitchFamily="34" charset="0"/>
                <a:cs typeface="Arial" panose="020B0604020202020204" pitchFamily="34" charset="0"/>
              </a:rPr>
              <a:t>Tin cans of food labels removed (at least 6 – the more the better) that are of different variety (</a:t>
            </a:r>
            <a:r>
              <a:rPr lang="en-GB" sz="2400" dirty="0" err="1">
                <a:solidFill>
                  <a:schemeClr val="accent4">
                    <a:lumMod val="40000"/>
                    <a:lumOff val="60000"/>
                  </a:schemeClr>
                </a:solidFill>
                <a:latin typeface="Arial Black" panose="020B0A04020102020204" pitchFamily="34" charset="0"/>
                <a:cs typeface="Arial" panose="020B0604020202020204" pitchFamily="34" charset="0"/>
              </a:rPr>
              <a:t>ie</a:t>
            </a:r>
            <a:r>
              <a:rPr lang="en-GB" sz="2400" dirty="0">
                <a:solidFill>
                  <a:schemeClr val="accent4">
                    <a:lumMod val="40000"/>
                    <a:lumOff val="60000"/>
                  </a:schemeClr>
                </a:solidFill>
                <a:latin typeface="Arial Black" panose="020B0A04020102020204" pitchFamily="34" charset="0"/>
                <a:cs typeface="Arial" panose="020B0604020202020204" pitchFamily="34" charset="0"/>
              </a:rPr>
              <a:t>:  fruit, vegetable, etc.)</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pPr marL="342900" indent="-342900">
              <a:buAutoNum type="arabicPeriod" startAt="2"/>
            </a:pPr>
            <a:r>
              <a:rPr lang="en-GB" sz="2400" dirty="0">
                <a:solidFill>
                  <a:schemeClr val="accent4">
                    <a:lumMod val="40000"/>
                    <a:lumOff val="60000"/>
                  </a:schemeClr>
                </a:solidFill>
                <a:latin typeface="Arial Black" panose="020B0A04020102020204" pitchFamily="34" charset="0"/>
                <a:cs typeface="Arial" panose="020B0604020202020204" pitchFamily="34" charset="0"/>
              </a:rPr>
              <a:t>Blind folds x 2</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r>
              <a:rPr lang="en-GB" sz="2400" dirty="0">
                <a:solidFill>
                  <a:schemeClr val="accent4">
                    <a:lumMod val="40000"/>
                    <a:lumOff val="60000"/>
                  </a:schemeClr>
                </a:solidFill>
                <a:latin typeface="Arial Black" panose="020B0A04020102020204" pitchFamily="34" charset="0"/>
                <a:cs typeface="Arial" panose="020B0604020202020204" pitchFamily="34" charset="0"/>
              </a:rPr>
              <a:t>3.    Scarf  x 2</a:t>
            </a:r>
          </a:p>
        </p:txBody>
      </p:sp>
      <p:pic>
        <p:nvPicPr>
          <p:cNvPr id="26626" name="Picture 2">
            <a:extLst>
              <a:ext uri="{FF2B5EF4-FFF2-40B4-BE49-F238E27FC236}">
                <a16:creationId xmlns:a16="http://schemas.microsoft.com/office/drawing/2014/main" id="{DB461928-F6FE-4EDF-9FD6-31920686D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643" y="4044873"/>
            <a:ext cx="3833255" cy="255390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a:extLst>
              <a:ext uri="{FF2B5EF4-FFF2-40B4-BE49-F238E27FC236}">
                <a16:creationId xmlns:a16="http://schemas.microsoft.com/office/drawing/2014/main" id="{E23402F1-C0C0-4839-9D16-039C894D7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335" y="374127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a:extLst>
              <a:ext uri="{FF2B5EF4-FFF2-40B4-BE49-F238E27FC236}">
                <a16:creationId xmlns:a16="http://schemas.microsoft.com/office/drawing/2014/main" id="{579C5827-632F-4195-9AEB-B8A90E9C7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102" y="2408551"/>
            <a:ext cx="2665456" cy="2665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7477E0A-03BE-42C1-BE69-DC329D760C6D}"/>
              </a:ext>
            </a:extLst>
          </p:cNvPr>
          <p:cNvPicPr>
            <a:picLocks noChangeAspect="1"/>
          </p:cNvPicPr>
          <p:nvPr/>
        </p:nvPicPr>
        <p:blipFill>
          <a:blip r:embed="rId6"/>
          <a:stretch>
            <a:fillRect/>
          </a:stretch>
        </p:blipFill>
        <p:spPr>
          <a:xfrm>
            <a:off x="9938327" y="181347"/>
            <a:ext cx="2102065" cy="1874111"/>
          </a:xfrm>
          <a:prstGeom prst="rect">
            <a:avLst/>
          </a:prstGeom>
        </p:spPr>
      </p:pic>
    </p:spTree>
    <p:extLst>
      <p:ext uri="{BB962C8B-B14F-4D97-AF65-F5344CB8AC3E}">
        <p14:creationId xmlns:p14="http://schemas.microsoft.com/office/powerpoint/2010/main" val="120121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04A112-DE69-499B-9461-3B49EEC3205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06C8E76-72FA-49DC-A3E4-D83BDC0CBE23}"/>
              </a:ext>
            </a:extLst>
          </p:cNvPr>
          <p:cNvSpPr txBox="1"/>
          <p:nvPr/>
        </p:nvSpPr>
        <p:spPr>
          <a:xfrm>
            <a:off x="721674" y="751279"/>
            <a:ext cx="5464628" cy="2062103"/>
          </a:xfrm>
          <a:prstGeom prst="rect">
            <a:avLst/>
          </a:prstGeom>
          <a:noFill/>
        </p:spPr>
        <p:txBody>
          <a:bodyPr wrap="square" rtlCol="0">
            <a:spAutoFit/>
          </a:bodyPr>
          <a:lstStyle/>
          <a:p>
            <a:r>
              <a:rPr lang="en-GB" sz="3200" dirty="0">
                <a:solidFill>
                  <a:schemeClr val="accent4">
                    <a:lumMod val="40000"/>
                    <a:lumOff val="60000"/>
                  </a:schemeClr>
                </a:solidFill>
                <a:latin typeface="Arial Black" panose="020B0A04020102020204" pitchFamily="34" charset="0"/>
                <a:cs typeface="Arial" panose="020B0604020202020204" pitchFamily="34" charset="0"/>
              </a:rPr>
              <a:t>Demo part:</a:t>
            </a:r>
          </a:p>
          <a:p>
            <a:endParaRPr lang="en-GB" sz="3200" dirty="0">
              <a:solidFill>
                <a:schemeClr val="accent4">
                  <a:lumMod val="40000"/>
                  <a:lumOff val="60000"/>
                </a:schemeClr>
              </a:solidFill>
              <a:latin typeface="Arial Black" panose="020B0A04020102020204" pitchFamily="34" charset="0"/>
              <a:cs typeface="Arial" panose="020B0604020202020204" pitchFamily="34" charset="0"/>
            </a:endParaRPr>
          </a:p>
          <a:p>
            <a:r>
              <a:rPr lang="en-GB" sz="3200" dirty="0">
                <a:solidFill>
                  <a:schemeClr val="accent4">
                    <a:lumMod val="40000"/>
                    <a:lumOff val="60000"/>
                  </a:schemeClr>
                </a:solidFill>
                <a:latin typeface="Arial Black" panose="020B0A04020102020204" pitchFamily="34" charset="0"/>
                <a:cs typeface="Arial" panose="020B0604020202020204" pitchFamily="34" charset="0"/>
              </a:rPr>
              <a:t>Please watch and pay attention…</a:t>
            </a:r>
          </a:p>
        </p:txBody>
      </p:sp>
      <p:pic>
        <p:nvPicPr>
          <p:cNvPr id="27650" name="Picture 2">
            <a:extLst>
              <a:ext uri="{FF2B5EF4-FFF2-40B4-BE49-F238E27FC236}">
                <a16:creationId xmlns:a16="http://schemas.microsoft.com/office/drawing/2014/main" id="{A9B4FAB9-FB61-4448-8FCC-60A2090B2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594" y="2484582"/>
            <a:ext cx="3330390" cy="3611581"/>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Stop">
            <a:extLst>
              <a:ext uri="{FF2B5EF4-FFF2-40B4-BE49-F238E27FC236}">
                <a16:creationId xmlns:a16="http://schemas.microsoft.com/office/drawing/2014/main" id="{DBCEF9E5-3C73-4F8D-836E-99D82259D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0706" y="5036986"/>
            <a:ext cx="1633766" cy="1216358"/>
          </a:xfrm>
          <a:prstGeom prst="rect">
            <a:avLst/>
          </a:prstGeom>
        </p:spPr>
      </p:pic>
      <p:pic>
        <p:nvPicPr>
          <p:cNvPr id="7" name="Graphic 6" descr="Stop">
            <a:extLst>
              <a:ext uri="{FF2B5EF4-FFF2-40B4-BE49-F238E27FC236}">
                <a16:creationId xmlns:a16="http://schemas.microsoft.com/office/drawing/2014/main" id="{EB0B4B9B-8032-4494-AC4E-4F0F0257C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5964" y="5606473"/>
            <a:ext cx="2890981" cy="584156"/>
          </a:xfrm>
          <a:prstGeom prst="rect">
            <a:avLst/>
          </a:prstGeom>
        </p:spPr>
      </p:pic>
      <p:pic>
        <p:nvPicPr>
          <p:cNvPr id="11" name="Picture 10">
            <a:extLst>
              <a:ext uri="{FF2B5EF4-FFF2-40B4-BE49-F238E27FC236}">
                <a16:creationId xmlns:a16="http://schemas.microsoft.com/office/drawing/2014/main" id="{BF2DED11-5079-42CA-9671-B4BFEB3BA393}"/>
              </a:ext>
            </a:extLst>
          </p:cNvPr>
          <p:cNvPicPr>
            <a:picLocks noChangeAspect="1"/>
          </p:cNvPicPr>
          <p:nvPr/>
        </p:nvPicPr>
        <p:blipFill>
          <a:blip r:embed="rId6"/>
          <a:stretch>
            <a:fillRect/>
          </a:stretch>
        </p:blipFill>
        <p:spPr>
          <a:xfrm>
            <a:off x="10012218" y="137735"/>
            <a:ext cx="2157228" cy="1923292"/>
          </a:xfrm>
          <a:prstGeom prst="rect">
            <a:avLst/>
          </a:prstGeom>
        </p:spPr>
      </p:pic>
    </p:spTree>
    <p:extLst>
      <p:ext uri="{BB962C8B-B14F-4D97-AF65-F5344CB8AC3E}">
        <p14:creationId xmlns:p14="http://schemas.microsoft.com/office/powerpoint/2010/main" val="1244540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99180-41E1-4C51-AAEC-B8AED7DDE731}"/>
              </a:ext>
            </a:extLst>
          </p:cNvPr>
          <p:cNvSpPr txBox="1"/>
          <p:nvPr/>
        </p:nvSpPr>
        <p:spPr>
          <a:xfrm>
            <a:off x="293690" y="230869"/>
            <a:ext cx="10148431" cy="5632311"/>
          </a:xfrm>
          <a:prstGeom prst="rect">
            <a:avLst/>
          </a:prstGeom>
          <a:noFill/>
        </p:spPr>
        <p:txBody>
          <a:bodyPr wrap="square" rtlCol="0">
            <a:spAutoFit/>
          </a:bodyPr>
          <a:lstStyle/>
          <a:p>
            <a:pPr algn="ctr"/>
            <a:r>
              <a:rPr lang="en-GB" sz="2400" dirty="0">
                <a:latin typeface="Arial Black" panose="020B0A04020102020204" pitchFamily="34" charset="0"/>
              </a:rPr>
              <a:t>Tin Can Mystery Fun Game Instructions/Mechanics:</a:t>
            </a:r>
          </a:p>
          <a:p>
            <a:endParaRPr lang="en-GB" sz="2400" dirty="0">
              <a:latin typeface="Arial Black" panose="020B0A04020102020204" pitchFamily="34" charset="0"/>
            </a:endParaRPr>
          </a:p>
          <a:p>
            <a:pPr marL="457200" indent="-457200">
              <a:buAutoNum type="arabicPeriod"/>
            </a:pPr>
            <a:r>
              <a:rPr lang="en-GB" sz="2400" dirty="0">
                <a:latin typeface="Arial Black" panose="020B0A04020102020204" pitchFamily="34" charset="0"/>
              </a:rPr>
              <a:t>Blindfold at least 2 participants to the mystery tin can fun game.</a:t>
            </a:r>
          </a:p>
          <a:p>
            <a:pPr marL="457200" indent="-457200">
              <a:buAutoNum type="arabicPeriod" startAt="2"/>
            </a:pPr>
            <a:r>
              <a:rPr lang="en-GB" sz="2400" dirty="0">
                <a:latin typeface="Arial Black" panose="020B0A04020102020204" pitchFamily="34" charset="0"/>
              </a:rPr>
              <a:t>Cover the participants nose with a scarf.</a:t>
            </a:r>
          </a:p>
          <a:p>
            <a:r>
              <a:rPr lang="en-GB" sz="2400" dirty="0">
                <a:latin typeface="Arial Black" panose="020B0A04020102020204" pitchFamily="34" charset="0"/>
              </a:rPr>
              <a:t>3.  Instruct the participants not to sniff the opened tin can.</a:t>
            </a:r>
          </a:p>
          <a:p>
            <a:r>
              <a:rPr lang="en-GB" sz="2400" dirty="0">
                <a:latin typeface="Arial Black" panose="020B0A04020102020204" pitchFamily="34" charset="0"/>
              </a:rPr>
              <a:t>4.  Open 2 unlabelled tin cans of food.</a:t>
            </a:r>
          </a:p>
          <a:p>
            <a:pPr marL="457200" indent="-457200">
              <a:buAutoNum type="arabicPeriod" startAt="5"/>
            </a:pPr>
            <a:r>
              <a:rPr lang="en-GB" sz="2400" dirty="0">
                <a:latin typeface="Arial Black" panose="020B0A04020102020204" pitchFamily="34" charset="0"/>
              </a:rPr>
              <a:t>Let each participant have a spoonful of the food from the tin can.</a:t>
            </a:r>
          </a:p>
          <a:p>
            <a:pPr marL="457200" indent="-457200">
              <a:buAutoNum type="arabicPeriod" startAt="5"/>
            </a:pPr>
            <a:r>
              <a:rPr lang="en-GB" sz="2400" dirty="0">
                <a:latin typeface="Arial Black" panose="020B0A04020102020204" pitchFamily="34" charset="0"/>
              </a:rPr>
              <a:t>Let the participants take a guess and shout out the answer at the count of three.</a:t>
            </a:r>
          </a:p>
          <a:p>
            <a:pPr marL="457200" indent="-457200">
              <a:buAutoNum type="arabicPeriod" startAt="7"/>
            </a:pPr>
            <a:r>
              <a:rPr lang="en-GB" sz="2400" dirty="0">
                <a:latin typeface="Arial Black" panose="020B0A04020102020204" pitchFamily="34" charset="0"/>
              </a:rPr>
              <a:t>Continue the game by opening the next tin can of food.</a:t>
            </a:r>
          </a:p>
          <a:p>
            <a:r>
              <a:rPr lang="en-GB" sz="2400" dirty="0">
                <a:latin typeface="Arial Black" panose="020B0A04020102020204" pitchFamily="34" charset="0"/>
              </a:rPr>
              <a:t>8.  You can have more tin cans and more participants according to your preference.</a:t>
            </a:r>
          </a:p>
          <a:p>
            <a:endParaRPr lang="en-GB" sz="2400" dirty="0">
              <a:latin typeface="Arial Black" panose="020B0A04020102020204" pitchFamily="34" charset="0"/>
            </a:endParaRPr>
          </a:p>
        </p:txBody>
      </p:sp>
      <p:pic>
        <p:nvPicPr>
          <p:cNvPr id="3" name="Picture 2">
            <a:extLst>
              <a:ext uri="{FF2B5EF4-FFF2-40B4-BE49-F238E27FC236}">
                <a16:creationId xmlns:a16="http://schemas.microsoft.com/office/drawing/2014/main" id="{CC3BFD4A-998E-41ED-81F3-D6FCBA8C0D79}"/>
              </a:ext>
            </a:extLst>
          </p:cNvPr>
          <p:cNvPicPr>
            <a:picLocks noChangeAspect="1"/>
          </p:cNvPicPr>
          <p:nvPr/>
        </p:nvPicPr>
        <p:blipFill>
          <a:blip r:embed="rId2"/>
          <a:stretch>
            <a:fillRect/>
          </a:stretch>
        </p:blipFill>
        <p:spPr>
          <a:xfrm>
            <a:off x="10273393" y="230868"/>
            <a:ext cx="1624917" cy="1448706"/>
          </a:xfrm>
          <a:prstGeom prst="rect">
            <a:avLst/>
          </a:prstGeom>
        </p:spPr>
      </p:pic>
    </p:spTree>
    <p:extLst>
      <p:ext uri="{BB962C8B-B14F-4D97-AF65-F5344CB8AC3E}">
        <p14:creationId xmlns:p14="http://schemas.microsoft.com/office/powerpoint/2010/main" val="181773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DCB698-AAF1-430B-9FE7-E395A313F9F4}"/>
              </a:ext>
            </a:extLst>
          </p:cNvPr>
          <p:cNvSpPr txBox="1"/>
          <p:nvPr/>
        </p:nvSpPr>
        <p:spPr>
          <a:xfrm>
            <a:off x="629174" y="109057"/>
            <a:ext cx="4849011" cy="6647974"/>
          </a:xfrm>
          <a:prstGeom prst="rect">
            <a:avLst/>
          </a:prstGeom>
          <a:noFill/>
        </p:spPr>
        <p:txBody>
          <a:bodyPr wrap="square">
            <a:spAutoFit/>
          </a:bodyPr>
          <a:lstStyle/>
          <a:p>
            <a:pPr algn="l"/>
            <a:endParaRPr lang="en-GB" b="0" i="0" dirty="0">
              <a:solidFill>
                <a:srgbClr val="333333"/>
              </a:solidFill>
              <a:effectLst/>
              <a:latin typeface="Arial Black" panose="020B0A04020102020204" pitchFamily="34" charset="0"/>
            </a:endParaRPr>
          </a:p>
          <a:p>
            <a:pPr algn="l"/>
            <a:r>
              <a:rPr lang="en-GB" sz="2400" b="0" i="0" dirty="0">
                <a:solidFill>
                  <a:srgbClr val="333333"/>
                </a:solidFill>
                <a:effectLst/>
                <a:latin typeface="Arial Black" panose="020B0A04020102020204" pitchFamily="34" charset="0"/>
              </a:rPr>
              <a:t>Here are some button covered tin can ideas:</a:t>
            </a:r>
          </a:p>
          <a:p>
            <a:pPr algn="l"/>
            <a:endParaRPr lang="en-GB" sz="2400" b="0" i="0" dirty="0">
              <a:solidFill>
                <a:srgbClr val="333333"/>
              </a:solidFill>
              <a:effectLst/>
              <a:latin typeface="Arial Black" panose="020B0A04020102020204" pitchFamily="34" charset="0"/>
            </a:endParaRPr>
          </a:p>
          <a:p>
            <a:pPr algn="l">
              <a:buFont typeface="Arial" panose="020B0604020202020204" pitchFamily="34" charset="0"/>
              <a:buChar char="•"/>
            </a:pPr>
            <a:r>
              <a:rPr lang="en-GB" sz="2400" b="0" i="0" dirty="0">
                <a:solidFill>
                  <a:srgbClr val="333333"/>
                </a:solidFill>
                <a:effectLst/>
                <a:latin typeface="Arial Black" panose="020B0A04020102020204" pitchFamily="34" charset="0"/>
              </a:rPr>
              <a:t>Glue buttons on the can in vertical or horizontal rows. You can do rows of different colours or vary the size of buttons in each row.</a:t>
            </a:r>
          </a:p>
          <a:p>
            <a:pPr algn="l">
              <a:buFont typeface="Arial" panose="020B0604020202020204" pitchFamily="34" charset="0"/>
              <a:buChar char="•"/>
            </a:pPr>
            <a:r>
              <a:rPr lang="en-GB" sz="2400" b="0" i="0" dirty="0">
                <a:solidFill>
                  <a:srgbClr val="333333"/>
                </a:solidFill>
                <a:effectLst/>
                <a:latin typeface="Arial Black" panose="020B0A04020102020204" pitchFamily="34" charset="0"/>
              </a:rPr>
              <a:t>Do a sort of 'potpourri' covering of buttons- different sizes, shapes and colours</a:t>
            </a:r>
          </a:p>
          <a:p>
            <a:pPr algn="l">
              <a:buFont typeface="Arial" panose="020B0604020202020204" pitchFamily="34" charset="0"/>
              <a:buChar char="•"/>
            </a:pPr>
            <a:r>
              <a:rPr lang="en-GB" sz="2400" b="0" i="0" dirty="0">
                <a:solidFill>
                  <a:srgbClr val="333333"/>
                </a:solidFill>
                <a:effectLst/>
                <a:latin typeface="Arial Black" panose="020B0A04020102020204" pitchFamily="34" charset="0"/>
              </a:rPr>
              <a:t>Draw a design on the can with a sharpie with swirls, etc. Use different buttons to fill in the design.</a:t>
            </a:r>
          </a:p>
        </p:txBody>
      </p:sp>
      <p:sp>
        <p:nvSpPr>
          <p:cNvPr id="4" name="Rectangle 1">
            <a:extLst>
              <a:ext uri="{FF2B5EF4-FFF2-40B4-BE49-F238E27FC236}">
                <a16:creationId xmlns:a16="http://schemas.microsoft.com/office/drawing/2014/main" id="{08BBCF30-7D74-4DD1-852C-6E68CC3CB594}"/>
              </a:ext>
            </a:extLst>
          </p:cNvPr>
          <p:cNvSpPr>
            <a:spLocks noChangeArrowheads="1"/>
          </p:cNvSpPr>
          <p:nvPr/>
        </p:nvSpPr>
        <p:spPr bwMode="auto">
          <a:xfrm>
            <a:off x="7878536" y="3066892"/>
            <a:ext cx="121920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500" b="1" i="0" u="none" strike="noStrike" cap="none" normalizeH="0" baseline="0" dirty="0">
              <a:ln>
                <a:noFill/>
              </a:ln>
              <a:solidFill>
                <a:srgbClr val="333333"/>
              </a:solidFill>
              <a:effectLst/>
              <a:latin typeface="Arial" panose="020B0604020202020204" pitchFamily="34" charset="0"/>
              <a:ea typeface="hero-new"/>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tin can covered with buttons">
            <a:extLst>
              <a:ext uri="{FF2B5EF4-FFF2-40B4-BE49-F238E27FC236}">
                <a16:creationId xmlns:a16="http://schemas.microsoft.com/office/drawing/2014/main" id="{AE9B39DD-DABB-4BCF-BC85-0555780B3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23" y="945591"/>
            <a:ext cx="4265800" cy="5658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6D95D91-3F51-4583-AEA0-41244EE90C40}"/>
              </a:ext>
            </a:extLst>
          </p:cNvPr>
          <p:cNvPicPr>
            <a:picLocks noChangeAspect="1"/>
          </p:cNvPicPr>
          <p:nvPr/>
        </p:nvPicPr>
        <p:blipFill>
          <a:blip r:embed="rId3"/>
          <a:stretch>
            <a:fillRect/>
          </a:stretch>
        </p:blipFill>
        <p:spPr>
          <a:xfrm>
            <a:off x="10347051" y="157026"/>
            <a:ext cx="1785216" cy="1591622"/>
          </a:xfrm>
          <a:prstGeom prst="rect">
            <a:avLst/>
          </a:prstGeom>
        </p:spPr>
      </p:pic>
    </p:spTree>
    <p:extLst>
      <p:ext uri="{BB962C8B-B14F-4D97-AF65-F5344CB8AC3E}">
        <p14:creationId xmlns:p14="http://schemas.microsoft.com/office/powerpoint/2010/main" val="2194772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9" name="Picture 27" descr="seed bead covered can">
            <a:extLst>
              <a:ext uri="{FF2B5EF4-FFF2-40B4-BE49-F238E27FC236}">
                <a16:creationId xmlns:a16="http://schemas.microsoft.com/office/drawing/2014/main" id="{01F1EDA1-D48E-42DC-A526-B994BA179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21" y="780176"/>
            <a:ext cx="4313061" cy="54864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9BD3C14-558D-4C03-AD1F-F7468B2C1586}"/>
              </a:ext>
            </a:extLst>
          </p:cNvPr>
          <p:cNvSpPr txBox="1"/>
          <p:nvPr/>
        </p:nvSpPr>
        <p:spPr>
          <a:xfrm>
            <a:off x="5125673" y="2030137"/>
            <a:ext cx="6029588" cy="4708981"/>
          </a:xfrm>
          <a:prstGeom prst="rect">
            <a:avLst/>
          </a:prstGeom>
          <a:noFill/>
        </p:spPr>
        <p:txBody>
          <a:bodyPr wrap="square">
            <a:spAutoFit/>
          </a:bodyPr>
          <a:lstStyle/>
          <a:p>
            <a:pPr algn="l"/>
            <a:r>
              <a:rPr lang="en-GB" sz="2000" b="1" i="0" dirty="0">
                <a:solidFill>
                  <a:srgbClr val="333333"/>
                </a:solidFill>
                <a:effectLst/>
                <a:latin typeface="Arial Black" panose="020B0A04020102020204" pitchFamily="34" charset="0"/>
              </a:rPr>
              <a:t>Seed Bead Embellished Tin Can Planter</a:t>
            </a:r>
          </a:p>
          <a:p>
            <a:pPr algn="l"/>
            <a:endParaRPr lang="en-GB" sz="2000" b="0" i="0" dirty="0">
              <a:solidFill>
                <a:srgbClr val="333333"/>
              </a:solidFill>
              <a:effectLst/>
              <a:latin typeface="Arial Black" panose="020B0A04020102020204" pitchFamily="34" charset="0"/>
            </a:endParaRPr>
          </a:p>
          <a:p>
            <a:pPr algn="l"/>
            <a:r>
              <a:rPr lang="en-GB" sz="2000" b="0" i="0" dirty="0">
                <a:solidFill>
                  <a:srgbClr val="333333"/>
                </a:solidFill>
                <a:effectLst/>
                <a:latin typeface="Arial Black" panose="020B0A04020102020204" pitchFamily="34" charset="0"/>
              </a:rPr>
              <a:t>You can apply them in a pattern or do a sprinkling of different colours and shapes like on this can. There are lots of different colours to choose from when it comes to seed beads. You could also make these cans to use for decoration in your home for each and every holiday if you wanted.. just throw in some flowers and you have a cute vase, put a candle in it or use it as a pencil/pen holder. You could also use these cans to hold napkins, utensils, etc for summer parties and picnics.</a:t>
            </a:r>
          </a:p>
        </p:txBody>
      </p:sp>
      <p:pic>
        <p:nvPicPr>
          <p:cNvPr id="30" name="Picture 29">
            <a:extLst>
              <a:ext uri="{FF2B5EF4-FFF2-40B4-BE49-F238E27FC236}">
                <a16:creationId xmlns:a16="http://schemas.microsoft.com/office/drawing/2014/main" id="{78076EE2-2A85-4DEC-8869-21684D241506}"/>
              </a:ext>
            </a:extLst>
          </p:cNvPr>
          <p:cNvPicPr>
            <a:picLocks noChangeAspect="1"/>
          </p:cNvPicPr>
          <p:nvPr/>
        </p:nvPicPr>
        <p:blipFill>
          <a:blip r:embed="rId3"/>
          <a:stretch>
            <a:fillRect/>
          </a:stretch>
        </p:blipFill>
        <p:spPr>
          <a:xfrm>
            <a:off x="10335237" y="183594"/>
            <a:ext cx="1712632" cy="1526909"/>
          </a:xfrm>
          <a:prstGeom prst="rect">
            <a:avLst/>
          </a:prstGeom>
        </p:spPr>
      </p:pic>
    </p:spTree>
    <p:extLst>
      <p:ext uri="{BB962C8B-B14F-4D97-AF65-F5344CB8AC3E}">
        <p14:creationId xmlns:p14="http://schemas.microsoft.com/office/powerpoint/2010/main" val="2615305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n Can Storage Caddy">
            <a:extLst>
              <a:ext uri="{FF2B5EF4-FFF2-40B4-BE49-F238E27FC236}">
                <a16:creationId xmlns:a16="http://schemas.microsoft.com/office/drawing/2014/main" id="{67FA17DF-4DD9-495C-9A76-635BCFB7E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65" y="327170"/>
            <a:ext cx="4291796" cy="59645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3B411B0-0352-477E-9216-AB27175BA9FF}"/>
              </a:ext>
            </a:extLst>
          </p:cNvPr>
          <p:cNvSpPr txBox="1"/>
          <p:nvPr/>
        </p:nvSpPr>
        <p:spPr>
          <a:xfrm>
            <a:off x="5186494" y="2584648"/>
            <a:ext cx="6094602" cy="2359877"/>
          </a:xfrm>
          <a:prstGeom prst="rect">
            <a:avLst/>
          </a:prstGeom>
          <a:noFill/>
        </p:spPr>
        <p:txBody>
          <a:bodyPr wrap="square">
            <a:spAutoFit/>
          </a:bodyPr>
          <a:lstStyle/>
          <a:p>
            <a:pPr>
              <a:lnSpc>
                <a:spcPts val="2180"/>
              </a:lnSpc>
              <a:spcAft>
                <a:spcPts val="2250"/>
              </a:spcAft>
            </a:pPr>
            <a:r>
              <a:rPr lang="en-GB" sz="2400" dirty="0">
                <a:solidFill>
                  <a:srgbClr val="333333"/>
                </a:solidFill>
                <a:effectLst/>
                <a:latin typeface="Arial Black" panose="020B0A04020102020204" pitchFamily="34" charset="0"/>
                <a:ea typeface="Times New Roman" panose="02020603050405020304" pitchFamily="18" charset="0"/>
                <a:cs typeface="Times New Roman" panose="02020603050405020304" pitchFamily="18" charset="0"/>
              </a:rPr>
              <a:t>This is one of those that you can really have fun and get creative with. If you like this particular caddy, it looks some handwritten letter gift wrap were used to cover most of the tin cans.  The trinkets and flower were used to decorate them with.</a:t>
            </a:r>
            <a:endParaRPr lang="en-GB" sz="2400" dirty="0">
              <a:effectLst/>
              <a:latin typeface="Arial Black" panose="020B0A04020102020204" pitchFamily="34" charset="0"/>
              <a:ea typeface="Yu Mincho" panose="02020400000000000000" pitchFamily="18" charset="-128"/>
              <a:cs typeface="Times New Roman" panose="02020603050405020304" pitchFamily="18" charset="0"/>
            </a:endParaRPr>
          </a:p>
        </p:txBody>
      </p:sp>
      <p:pic>
        <p:nvPicPr>
          <p:cNvPr id="29" name="Picture 28">
            <a:extLst>
              <a:ext uri="{FF2B5EF4-FFF2-40B4-BE49-F238E27FC236}">
                <a16:creationId xmlns:a16="http://schemas.microsoft.com/office/drawing/2014/main" id="{8BBD6252-B07C-4CF2-9FD7-24A089616D29}"/>
              </a:ext>
            </a:extLst>
          </p:cNvPr>
          <p:cNvPicPr>
            <a:picLocks noChangeAspect="1"/>
          </p:cNvPicPr>
          <p:nvPr/>
        </p:nvPicPr>
        <p:blipFill>
          <a:blip r:embed="rId3"/>
          <a:stretch>
            <a:fillRect/>
          </a:stretch>
        </p:blipFill>
        <p:spPr>
          <a:xfrm>
            <a:off x="10335237" y="183594"/>
            <a:ext cx="1712632" cy="1526909"/>
          </a:xfrm>
          <a:prstGeom prst="rect">
            <a:avLst/>
          </a:prstGeom>
        </p:spPr>
      </p:pic>
    </p:spTree>
    <p:extLst>
      <p:ext uri="{BB962C8B-B14F-4D97-AF65-F5344CB8AC3E}">
        <p14:creationId xmlns:p14="http://schemas.microsoft.com/office/powerpoint/2010/main" val="2524576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te-clever-tin-can-craft-projects">
            <a:extLst>
              <a:ext uri="{FF2B5EF4-FFF2-40B4-BE49-F238E27FC236}">
                <a16:creationId xmlns:a16="http://schemas.microsoft.com/office/drawing/2014/main" id="{EB2EE011-D755-4012-A13A-4E93A1ACB2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0367" y="936450"/>
            <a:ext cx="4095750" cy="2736850"/>
          </a:xfrm>
          <a:prstGeom prst="rect">
            <a:avLst/>
          </a:prstGeom>
          <a:noFill/>
          <a:ln>
            <a:noFill/>
          </a:ln>
        </p:spPr>
      </p:pic>
      <p:sp>
        <p:nvSpPr>
          <p:cNvPr id="5" name="TextBox 4">
            <a:extLst>
              <a:ext uri="{FF2B5EF4-FFF2-40B4-BE49-F238E27FC236}">
                <a16:creationId xmlns:a16="http://schemas.microsoft.com/office/drawing/2014/main" id="{C3168F3E-C237-4606-B3C8-E6BBF683C2BE}"/>
              </a:ext>
            </a:extLst>
          </p:cNvPr>
          <p:cNvSpPr txBox="1"/>
          <p:nvPr/>
        </p:nvSpPr>
        <p:spPr>
          <a:xfrm>
            <a:off x="5379440" y="2573323"/>
            <a:ext cx="6094602" cy="469809"/>
          </a:xfrm>
          <a:prstGeom prst="rect">
            <a:avLst/>
          </a:prstGeom>
          <a:noFill/>
        </p:spPr>
        <p:txBody>
          <a:bodyPr wrap="square">
            <a:spAutoFit/>
          </a:bodyPr>
          <a:lstStyle/>
          <a:p>
            <a:pPr>
              <a:lnSpc>
                <a:spcPct val="107000"/>
              </a:lnSpc>
              <a:spcAft>
                <a:spcPts val="800"/>
              </a:spcAft>
            </a:pPr>
            <a:endParaRPr lang="en-GB" sz="2400" dirty="0">
              <a:effectLst/>
              <a:latin typeface="Arial Black" panose="020B0A04020102020204" pitchFamily="34" charset="0"/>
              <a:ea typeface="Yu Mincho" panose="02020400000000000000" pitchFamily="18" charset="-128"/>
              <a:cs typeface="Times New Roman" panose="02020603050405020304" pitchFamily="18" charset="0"/>
            </a:endParaRPr>
          </a:p>
        </p:txBody>
      </p:sp>
      <p:sp>
        <p:nvSpPr>
          <p:cNvPr id="7" name="TextBox 6">
            <a:extLst>
              <a:ext uri="{FF2B5EF4-FFF2-40B4-BE49-F238E27FC236}">
                <a16:creationId xmlns:a16="http://schemas.microsoft.com/office/drawing/2014/main" id="{074FB43F-BF13-420E-B1DC-7CDD73384BF3}"/>
              </a:ext>
            </a:extLst>
          </p:cNvPr>
          <p:cNvSpPr txBox="1"/>
          <p:nvPr/>
        </p:nvSpPr>
        <p:spPr>
          <a:xfrm>
            <a:off x="5379440" y="1757488"/>
            <a:ext cx="6094602" cy="4832541"/>
          </a:xfrm>
          <a:prstGeom prst="rect">
            <a:avLst/>
          </a:prstGeom>
          <a:noFill/>
        </p:spPr>
        <p:txBody>
          <a:bodyPr wrap="square">
            <a:spAutoFit/>
          </a:bodyPr>
          <a:lstStyle/>
          <a:p>
            <a:pPr>
              <a:lnSpc>
                <a:spcPct val="107000"/>
              </a:lnSpc>
              <a:spcAft>
                <a:spcPts val="800"/>
              </a:spcAft>
            </a:pPr>
            <a:r>
              <a:rPr lang="en-GB" sz="2400" b="1" dirty="0">
                <a:solidFill>
                  <a:srgbClr val="333333"/>
                </a:solidFill>
                <a:effectLst/>
                <a:latin typeface="Arial Black" panose="020B0A04020102020204" pitchFamily="34" charset="0"/>
                <a:ea typeface="Times New Roman" panose="02020603050405020304" pitchFamily="18" charset="0"/>
                <a:cs typeface="Times New Roman" panose="02020603050405020304" pitchFamily="18" charset="0"/>
              </a:rPr>
              <a:t>Tin Can Treats</a:t>
            </a:r>
            <a:endParaRPr lang="en-GB" sz="2400" dirty="0">
              <a:effectLst/>
              <a:latin typeface="Arial Black" panose="020B0A04020102020204" pitchFamily="34" charset="0"/>
              <a:ea typeface="Yu Mincho" panose="02020400000000000000" pitchFamily="18" charset="-128"/>
              <a:cs typeface="Times New Roman" panose="02020603050405020304" pitchFamily="18" charset="0"/>
            </a:endParaRPr>
          </a:p>
          <a:p>
            <a:pPr>
              <a:lnSpc>
                <a:spcPts val="2180"/>
              </a:lnSpc>
              <a:spcAft>
                <a:spcPts val="2250"/>
              </a:spcAft>
            </a:pPr>
            <a:r>
              <a:rPr lang="en-GB" sz="2400" dirty="0">
                <a:solidFill>
                  <a:srgbClr val="333333"/>
                </a:solidFill>
                <a:effectLst/>
                <a:latin typeface="Arial Black" panose="020B0A04020102020204" pitchFamily="34" charset="0"/>
                <a:ea typeface="Times New Roman" panose="02020603050405020304" pitchFamily="18" charset="0"/>
                <a:cs typeface="Times New Roman" panose="02020603050405020304" pitchFamily="18" charset="0"/>
              </a:rPr>
              <a:t>It's little tin cans full of candies/goodies but you can only get to the goodies by pulling off the tab on top</a:t>
            </a:r>
            <a:r>
              <a:rPr lang="en-GB" sz="2400" dirty="0">
                <a:solidFill>
                  <a:srgbClr val="333333"/>
                </a:solidFill>
                <a:latin typeface="Arial Black" panose="020B0A04020102020204" pitchFamily="34" charset="0"/>
                <a:ea typeface="Times New Roman" panose="02020603050405020304" pitchFamily="18" charset="0"/>
                <a:cs typeface="Times New Roman" panose="02020603050405020304" pitchFamily="18" charset="0"/>
              </a:rPr>
              <a:t>.  </a:t>
            </a:r>
            <a:r>
              <a:rPr lang="en-GB" sz="2400" dirty="0">
                <a:solidFill>
                  <a:srgbClr val="333333"/>
                </a:solidFill>
                <a:effectLst/>
                <a:latin typeface="Arial Black" panose="020B0A04020102020204" pitchFamily="34" charset="0"/>
                <a:ea typeface="Times New Roman" panose="02020603050405020304" pitchFamily="18" charset="0"/>
                <a:cs typeface="Times New Roman" panose="02020603050405020304" pitchFamily="18" charset="0"/>
              </a:rPr>
              <a:t>They are actually those small Del Monte canned fruits with the pull tab tops. Basically, you just open the other end/bottom of the can with a can opener, pour out the fruit to save and eat later, decorate the can and fill with candies and goodies, glue the bottom back on and give them away as gifts! To get to the goodies the recipient will have to open the pull tab on top.</a:t>
            </a:r>
            <a:endParaRPr lang="en-GB" sz="2400" dirty="0">
              <a:effectLst/>
              <a:latin typeface="Arial Black" panose="020B0A04020102020204" pitchFamily="34" charset="0"/>
              <a:ea typeface="Yu Mincho" panose="02020400000000000000" pitchFamily="18" charset="-128"/>
              <a:cs typeface="Times New Roman" panose="02020603050405020304" pitchFamily="18" charset="0"/>
            </a:endParaRPr>
          </a:p>
        </p:txBody>
      </p:sp>
      <p:pic>
        <p:nvPicPr>
          <p:cNvPr id="8" name="Picture 7">
            <a:extLst>
              <a:ext uri="{FF2B5EF4-FFF2-40B4-BE49-F238E27FC236}">
                <a16:creationId xmlns:a16="http://schemas.microsoft.com/office/drawing/2014/main" id="{677D8780-0324-4536-88E0-F2ECD6D370B6}"/>
              </a:ext>
            </a:extLst>
          </p:cNvPr>
          <p:cNvPicPr>
            <a:picLocks noChangeAspect="1"/>
          </p:cNvPicPr>
          <p:nvPr/>
        </p:nvPicPr>
        <p:blipFill>
          <a:blip r:embed="rId3"/>
          <a:stretch>
            <a:fillRect/>
          </a:stretch>
        </p:blipFill>
        <p:spPr>
          <a:xfrm>
            <a:off x="10474779" y="267971"/>
            <a:ext cx="1556762" cy="1387942"/>
          </a:xfrm>
          <a:prstGeom prst="rect">
            <a:avLst/>
          </a:prstGeom>
        </p:spPr>
      </p:pic>
      <p:sp>
        <p:nvSpPr>
          <p:cNvPr id="10" name="TextBox 9">
            <a:extLst>
              <a:ext uri="{FF2B5EF4-FFF2-40B4-BE49-F238E27FC236}">
                <a16:creationId xmlns:a16="http://schemas.microsoft.com/office/drawing/2014/main" id="{2F8D822D-017F-469A-8841-DA495E838B25}"/>
              </a:ext>
            </a:extLst>
          </p:cNvPr>
          <p:cNvSpPr txBox="1"/>
          <p:nvPr/>
        </p:nvSpPr>
        <p:spPr>
          <a:xfrm>
            <a:off x="442913" y="4371299"/>
            <a:ext cx="4095750" cy="738664"/>
          </a:xfrm>
          <a:prstGeom prst="rect">
            <a:avLst/>
          </a:prstGeom>
          <a:noFill/>
        </p:spPr>
        <p:txBody>
          <a:bodyPr wrap="square">
            <a:spAutoFit/>
          </a:bodyPr>
          <a:lstStyle/>
          <a:p>
            <a:r>
              <a:rPr lang="en-GB" sz="1400" dirty="0">
                <a:latin typeface="Arial Black" panose="020B0A04020102020204" pitchFamily="34" charset="0"/>
              </a:rPr>
              <a:t>Reference:</a:t>
            </a:r>
          </a:p>
          <a:p>
            <a:r>
              <a:rPr lang="en-GB" sz="1400" dirty="0">
                <a:latin typeface="Arial Black" panose="020B0A04020102020204" pitchFamily="34" charset="0"/>
              </a:rPr>
              <a:t>https://feltmagnet.com/crafts/cute-clever-tin-can-craft-projects</a:t>
            </a:r>
          </a:p>
        </p:txBody>
      </p:sp>
    </p:spTree>
    <p:extLst>
      <p:ext uri="{BB962C8B-B14F-4D97-AF65-F5344CB8AC3E}">
        <p14:creationId xmlns:p14="http://schemas.microsoft.com/office/powerpoint/2010/main" val="287419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7369A9-A5EA-4C91-8805-C1882B1EAAC3}"/>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4D98C51-07D8-4702-AF43-5CB1E5770927}"/>
              </a:ext>
            </a:extLst>
          </p:cNvPr>
          <p:cNvSpPr txBox="1"/>
          <p:nvPr/>
        </p:nvSpPr>
        <p:spPr>
          <a:xfrm>
            <a:off x="840510" y="1209963"/>
            <a:ext cx="8977745" cy="1077218"/>
          </a:xfrm>
          <a:prstGeom prst="rect">
            <a:avLst/>
          </a:prstGeom>
          <a:noFill/>
        </p:spPr>
        <p:txBody>
          <a:bodyPr wrap="square" rtlCol="0">
            <a:spAutoFit/>
          </a:bodyPr>
          <a:lstStyle/>
          <a:p>
            <a:r>
              <a:rPr lang="en-GB" sz="3200" dirty="0">
                <a:solidFill>
                  <a:schemeClr val="accent4">
                    <a:lumMod val="40000"/>
                    <a:lumOff val="60000"/>
                  </a:schemeClr>
                </a:solidFill>
                <a:latin typeface="Arial Black" panose="020B0A04020102020204" pitchFamily="34" charset="0"/>
                <a:cs typeface="Arial" panose="020B0604020202020204" pitchFamily="34" charset="0"/>
              </a:rPr>
              <a:t>That concludes our Tin Can Fun Adventurer Award this afternoon.</a:t>
            </a:r>
          </a:p>
        </p:txBody>
      </p:sp>
      <p:pic>
        <p:nvPicPr>
          <p:cNvPr id="28674" name="Picture 2">
            <a:extLst>
              <a:ext uri="{FF2B5EF4-FFF2-40B4-BE49-F238E27FC236}">
                <a16:creationId xmlns:a16="http://schemas.microsoft.com/office/drawing/2014/main" id="{92F4DDA9-638A-4F76-8751-D853F360A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3" y="3111800"/>
            <a:ext cx="3584121" cy="3179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1F2D30-D778-4BD4-B57B-BA4BA827ED47}"/>
              </a:ext>
            </a:extLst>
          </p:cNvPr>
          <p:cNvPicPr>
            <a:picLocks noChangeAspect="1"/>
          </p:cNvPicPr>
          <p:nvPr/>
        </p:nvPicPr>
        <p:blipFill>
          <a:blip r:embed="rId4"/>
          <a:stretch>
            <a:fillRect/>
          </a:stretch>
        </p:blipFill>
        <p:spPr>
          <a:xfrm>
            <a:off x="9888858" y="214745"/>
            <a:ext cx="2232539" cy="1990436"/>
          </a:xfrm>
          <a:prstGeom prst="rect">
            <a:avLst/>
          </a:prstGeom>
        </p:spPr>
      </p:pic>
    </p:spTree>
    <p:extLst>
      <p:ext uri="{BB962C8B-B14F-4D97-AF65-F5344CB8AC3E}">
        <p14:creationId xmlns:p14="http://schemas.microsoft.com/office/powerpoint/2010/main" val="131013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11D57F-2CF2-47AA-AA99-CB0BF6A3629F}"/>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8AB4569-D6DB-4590-9D12-C3F731F12E6E}"/>
              </a:ext>
            </a:extLst>
          </p:cNvPr>
          <p:cNvSpPr txBox="1"/>
          <p:nvPr/>
        </p:nvSpPr>
        <p:spPr>
          <a:xfrm>
            <a:off x="360753" y="905596"/>
            <a:ext cx="8421089" cy="2062103"/>
          </a:xfrm>
          <a:prstGeom prst="rect">
            <a:avLst/>
          </a:prstGeom>
          <a:noFill/>
        </p:spPr>
        <p:txBody>
          <a:bodyPr wrap="square" rtlCol="0">
            <a:spAutoFit/>
          </a:bodyPr>
          <a:lstStyle/>
          <a:p>
            <a:r>
              <a:rPr lang="en-GB" sz="3200" dirty="0">
                <a:solidFill>
                  <a:schemeClr val="accent4">
                    <a:lumMod val="40000"/>
                    <a:lumOff val="60000"/>
                  </a:schemeClr>
                </a:solidFill>
                <a:latin typeface="Arial Black" panose="020B0A04020102020204" pitchFamily="34" charset="0"/>
                <a:cs typeface="Arial" panose="020B0604020202020204" pitchFamily="34" charset="0"/>
              </a:rPr>
              <a:t>Thank you everyone for participating.  Congratulations for earning the Adventurer Award today!  Well done!  God bless.</a:t>
            </a:r>
          </a:p>
        </p:txBody>
      </p:sp>
      <p:pic>
        <p:nvPicPr>
          <p:cNvPr id="29698" name="Picture 2">
            <a:extLst>
              <a:ext uri="{FF2B5EF4-FFF2-40B4-BE49-F238E27FC236}">
                <a16:creationId xmlns:a16="http://schemas.microsoft.com/office/drawing/2014/main" id="{FAAC391C-9D30-42BD-BE4C-41BD6DE42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552" y="3517182"/>
            <a:ext cx="5337626" cy="251873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6BD751A9-B2F2-4B63-8423-FAD5FFBDD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636" y="2789959"/>
            <a:ext cx="3582718" cy="35827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F66716-1BA4-4021-B092-E45A9191FEE8}"/>
              </a:ext>
            </a:extLst>
          </p:cNvPr>
          <p:cNvPicPr>
            <a:picLocks noChangeAspect="1"/>
          </p:cNvPicPr>
          <p:nvPr/>
        </p:nvPicPr>
        <p:blipFill>
          <a:blip r:embed="rId5"/>
          <a:stretch>
            <a:fillRect/>
          </a:stretch>
        </p:blipFill>
        <p:spPr>
          <a:xfrm>
            <a:off x="9906867" y="203200"/>
            <a:ext cx="2149660" cy="1916545"/>
          </a:xfrm>
          <a:prstGeom prst="rect">
            <a:avLst/>
          </a:prstGeom>
        </p:spPr>
      </p:pic>
    </p:spTree>
    <p:extLst>
      <p:ext uri="{BB962C8B-B14F-4D97-AF65-F5344CB8AC3E}">
        <p14:creationId xmlns:p14="http://schemas.microsoft.com/office/powerpoint/2010/main" val="329824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C55C74-27F6-499E-A069-1A462F90145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1B0033B-3534-42DE-A484-16E17C04401D}"/>
              </a:ext>
            </a:extLst>
          </p:cNvPr>
          <p:cNvSpPr txBox="1"/>
          <p:nvPr/>
        </p:nvSpPr>
        <p:spPr>
          <a:xfrm>
            <a:off x="1269539" y="1029279"/>
            <a:ext cx="9832570" cy="2677656"/>
          </a:xfrm>
          <a:prstGeom prst="rect">
            <a:avLst/>
          </a:prstGeom>
          <a:noFill/>
        </p:spPr>
        <p:txBody>
          <a:bodyPr wrap="square">
            <a:spAutoFit/>
          </a:bodyPr>
          <a:lstStyle/>
          <a:p>
            <a:pPr algn="l"/>
            <a:r>
              <a:rPr lang="en-GB" sz="2400" b="0" i="0" dirty="0">
                <a:solidFill>
                  <a:schemeClr val="accent4">
                    <a:lumMod val="40000"/>
                    <a:lumOff val="60000"/>
                  </a:schemeClr>
                </a:solidFill>
                <a:effectLst/>
                <a:latin typeface="Arial Black" panose="020B0A04020102020204" pitchFamily="34" charset="0"/>
                <a:cs typeface="Arial" panose="020B0604020202020204" pitchFamily="34" charset="0"/>
              </a:rPr>
              <a:t>Keep a record of how many tin cans your family </a:t>
            </a:r>
            <a:r>
              <a:rPr lang="en-GB" sz="2400" dirty="0">
                <a:solidFill>
                  <a:schemeClr val="accent4">
                    <a:lumMod val="40000"/>
                    <a:lumOff val="60000"/>
                  </a:schemeClr>
                </a:solidFill>
                <a:latin typeface="Arial Black" panose="020B0A04020102020204" pitchFamily="34" charset="0"/>
                <a:cs typeface="Arial" panose="020B0604020202020204" pitchFamily="34" charset="0"/>
              </a:rPr>
              <a:t>will use</a:t>
            </a:r>
            <a:r>
              <a:rPr lang="en-GB" sz="2400" b="0" i="0" dirty="0">
                <a:solidFill>
                  <a:schemeClr val="accent4">
                    <a:lumMod val="40000"/>
                    <a:lumOff val="60000"/>
                  </a:schemeClr>
                </a:solidFill>
                <a:effectLst/>
                <a:latin typeface="Arial Black" panose="020B0A04020102020204" pitchFamily="34" charset="0"/>
                <a:cs typeface="Arial" panose="020B0604020202020204" pitchFamily="34" charset="0"/>
              </a:rPr>
              <a:t> this next week.</a:t>
            </a:r>
          </a:p>
          <a:p>
            <a:pPr algn="l"/>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pPr algn="l"/>
            <a:r>
              <a:rPr lang="en-GB" sz="2400" dirty="0">
                <a:solidFill>
                  <a:schemeClr val="accent4">
                    <a:lumMod val="40000"/>
                    <a:lumOff val="60000"/>
                  </a:schemeClr>
                </a:solidFill>
                <a:latin typeface="Arial Black" panose="020B0A04020102020204" pitchFamily="34" charset="0"/>
                <a:cs typeface="Arial" panose="020B0604020202020204" pitchFamily="34" charset="0"/>
              </a:rPr>
              <a:t>Write the recordings of how many tin cans the whole family uses for the whole week on your worksheet and submit this to your Adventurer leader to confirm that you have completed the recording.</a:t>
            </a:r>
            <a:endParaRPr lang="en-GB" sz="2400" b="0" i="0" dirty="0">
              <a:solidFill>
                <a:schemeClr val="accent4">
                  <a:lumMod val="40000"/>
                  <a:lumOff val="60000"/>
                </a:schemeClr>
              </a:solidFill>
              <a:effectLst/>
              <a:latin typeface="Arial Black" panose="020B0A040201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56545D1-0E33-4B94-9F2E-F0C12FB9871B}"/>
              </a:ext>
            </a:extLst>
          </p:cNvPr>
          <p:cNvPicPr>
            <a:picLocks noChangeAspect="1"/>
          </p:cNvPicPr>
          <p:nvPr/>
        </p:nvPicPr>
        <p:blipFill>
          <a:blip r:embed="rId3"/>
          <a:stretch>
            <a:fillRect/>
          </a:stretch>
        </p:blipFill>
        <p:spPr>
          <a:xfrm>
            <a:off x="9786794" y="3695658"/>
            <a:ext cx="2078588" cy="1853180"/>
          </a:xfrm>
          <a:prstGeom prst="rect">
            <a:avLst/>
          </a:prstGeom>
        </p:spPr>
      </p:pic>
    </p:spTree>
    <p:extLst>
      <p:ext uri="{BB962C8B-B14F-4D97-AF65-F5344CB8AC3E}">
        <p14:creationId xmlns:p14="http://schemas.microsoft.com/office/powerpoint/2010/main" val="58973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469B8C-5B55-451E-99B4-8338415208B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7EF25F8-2AF2-4817-964D-71811D4CA443}"/>
              </a:ext>
            </a:extLst>
          </p:cNvPr>
          <p:cNvSpPr txBox="1"/>
          <p:nvPr/>
        </p:nvSpPr>
        <p:spPr>
          <a:xfrm>
            <a:off x="646545" y="175574"/>
            <a:ext cx="6188364" cy="4524315"/>
          </a:xfrm>
          <a:prstGeom prst="rect">
            <a:avLst/>
          </a:prstGeom>
          <a:noFill/>
        </p:spPr>
        <p:txBody>
          <a:bodyPr wrap="square">
            <a:spAutoFit/>
          </a:bodyPr>
          <a:lstStyle/>
          <a:p>
            <a:r>
              <a:rPr lang="en-GB" sz="2400" dirty="0">
                <a:solidFill>
                  <a:schemeClr val="accent4">
                    <a:lumMod val="40000"/>
                    <a:lumOff val="60000"/>
                  </a:schemeClr>
                </a:solidFill>
                <a:latin typeface="Arial Black" panose="020B0A04020102020204" pitchFamily="34" charset="0"/>
                <a:cs typeface="Arial" panose="020B0604020202020204" pitchFamily="34" charset="0"/>
              </a:rPr>
              <a:t>How were things preserved in Jesus’ day?</a:t>
            </a:r>
          </a:p>
          <a:p>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r>
              <a:rPr lang="en-GB" sz="2400" dirty="0">
                <a:solidFill>
                  <a:schemeClr val="accent4">
                    <a:lumMod val="40000"/>
                    <a:lumOff val="60000"/>
                  </a:schemeClr>
                </a:solidFill>
                <a:latin typeface="Arial Black" panose="020B0A04020102020204" pitchFamily="34" charset="0"/>
                <a:cs typeface="Arial" panose="020B0604020202020204" pitchFamily="34" charset="0"/>
              </a:rPr>
              <a:t>Things were preserved by drying them out with salt.  Dried fish, figs, and other fruits were common.  Today most of the “tin plate” is used to coat the steel cans to give them an attractive appearance and protect the cans from rust.  These cans are for packing food and other items that would quickly spoil.</a:t>
            </a:r>
          </a:p>
        </p:txBody>
      </p:sp>
      <p:pic>
        <p:nvPicPr>
          <p:cNvPr id="30722" name="Picture 2">
            <a:extLst>
              <a:ext uri="{FF2B5EF4-FFF2-40B4-BE49-F238E27FC236}">
                <a16:creationId xmlns:a16="http://schemas.microsoft.com/office/drawing/2014/main" id="{F1A09C0C-C624-4D4C-BE56-56018A52A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594" y="2175856"/>
            <a:ext cx="4955721" cy="33054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397C23-A8FA-4DB7-BAE6-DE640F3283BA}"/>
              </a:ext>
            </a:extLst>
          </p:cNvPr>
          <p:cNvPicPr>
            <a:picLocks noChangeAspect="1"/>
          </p:cNvPicPr>
          <p:nvPr/>
        </p:nvPicPr>
        <p:blipFill>
          <a:blip r:embed="rId4"/>
          <a:stretch>
            <a:fillRect/>
          </a:stretch>
        </p:blipFill>
        <p:spPr>
          <a:xfrm>
            <a:off x="10121369" y="295564"/>
            <a:ext cx="1869946" cy="1667164"/>
          </a:xfrm>
          <a:prstGeom prst="rect">
            <a:avLst/>
          </a:prstGeom>
        </p:spPr>
      </p:pic>
    </p:spTree>
    <p:extLst>
      <p:ext uri="{BB962C8B-B14F-4D97-AF65-F5344CB8AC3E}">
        <p14:creationId xmlns:p14="http://schemas.microsoft.com/office/powerpoint/2010/main" val="150309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252972-D408-47B4-BF87-F4945AFD2A76}"/>
              </a:ext>
            </a:extLst>
          </p:cNvPr>
          <p:cNvPicPr>
            <a:picLocks noChangeAspect="1"/>
          </p:cNvPicPr>
          <p:nvPr/>
        </p:nvPicPr>
        <p:blipFill>
          <a:blip r:embed="rId2"/>
          <a:stretch>
            <a:fillRect/>
          </a:stretch>
        </p:blipFill>
        <p:spPr>
          <a:xfrm>
            <a:off x="1" y="-28865"/>
            <a:ext cx="12201236" cy="6886865"/>
          </a:xfrm>
          <a:prstGeom prst="rect">
            <a:avLst/>
          </a:prstGeom>
        </p:spPr>
      </p:pic>
      <p:sp>
        <p:nvSpPr>
          <p:cNvPr id="3" name="TextBox 2">
            <a:extLst>
              <a:ext uri="{FF2B5EF4-FFF2-40B4-BE49-F238E27FC236}">
                <a16:creationId xmlns:a16="http://schemas.microsoft.com/office/drawing/2014/main" id="{01179B58-CADD-439F-92E7-3C0D0B17CF6A}"/>
              </a:ext>
            </a:extLst>
          </p:cNvPr>
          <p:cNvSpPr txBox="1"/>
          <p:nvPr/>
        </p:nvSpPr>
        <p:spPr>
          <a:xfrm>
            <a:off x="1630831" y="-272140"/>
            <a:ext cx="7028872" cy="3847207"/>
          </a:xfrm>
          <a:prstGeom prst="rect">
            <a:avLst/>
          </a:prstGeom>
          <a:noFill/>
        </p:spPr>
        <p:txBody>
          <a:bodyPr wrap="square">
            <a:spAutoFit/>
          </a:bodyPr>
          <a:lstStyle/>
          <a:p>
            <a:pPr algn="l"/>
            <a:endParaRPr lang="en-GB" sz="2000" dirty="0">
              <a:solidFill>
                <a:srgbClr val="000000"/>
              </a:solidFill>
              <a:latin typeface="Arial" panose="020B0604020202020204" pitchFamily="34" charset="0"/>
              <a:cs typeface="Arial" panose="020B0604020202020204" pitchFamily="34" charset="0"/>
            </a:endParaRPr>
          </a:p>
          <a:p>
            <a:pPr algn="l"/>
            <a:endParaRPr lang="en-GB" sz="2000" dirty="0">
              <a:solidFill>
                <a:srgbClr val="121212"/>
              </a:solidFill>
              <a:latin typeface="Arial Black" panose="020B0A04020102020204" pitchFamily="34" charset="0"/>
            </a:endParaRPr>
          </a:p>
          <a:p>
            <a:endParaRPr lang="en-GB" sz="2000" b="0" i="0" dirty="0">
              <a:solidFill>
                <a:srgbClr val="121212"/>
              </a:solidFill>
              <a:effectLst/>
              <a:latin typeface="Arial Black" panose="020B0A04020102020204" pitchFamily="34" charset="0"/>
              <a:cs typeface="Arial" panose="020B0604020202020204" pitchFamily="34" charset="0"/>
            </a:endParaRPr>
          </a:p>
          <a:p>
            <a:endParaRPr lang="en-GB" sz="2000" b="0" i="0" dirty="0">
              <a:solidFill>
                <a:srgbClr val="121212"/>
              </a:solidFill>
              <a:effectLst/>
              <a:latin typeface="Arial Black" panose="020B0A04020102020204" pitchFamily="34" charset="0"/>
              <a:cs typeface="Arial" panose="020B0604020202020204" pitchFamily="34" charset="0"/>
            </a:endParaRPr>
          </a:p>
          <a:p>
            <a:endParaRPr lang="en-GB" sz="2000" dirty="0">
              <a:solidFill>
                <a:srgbClr val="121212"/>
              </a:solidFill>
              <a:latin typeface="Arial Black" panose="020B0A04020102020204" pitchFamily="34" charset="0"/>
              <a:cs typeface="Arial" panose="020B0604020202020204" pitchFamily="34" charset="0"/>
            </a:endParaRPr>
          </a:p>
          <a:p>
            <a:endParaRPr lang="en-GB" sz="2400" b="0" i="0" dirty="0">
              <a:solidFill>
                <a:schemeClr val="accent4">
                  <a:lumMod val="40000"/>
                  <a:lumOff val="60000"/>
                </a:schemeClr>
              </a:solidFill>
              <a:effectLst/>
              <a:latin typeface="Arial Black" panose="020B0A04020102020204" pitchFamily="34" charset="0"/>
              <a:cs typeface="Arial" panose="020B0604020202020204" pitchFamily="34" charset="0"/>
            </a:endParaRPr>
          </a:p>
          <a:p>
            <a:r>
              <a:rPr lang="en-GB" sz="2400" b="0" i="0" dirty="0">
                <a:solidFill>
                  <a:schemeClr val="accent4">
                    <a:lumMod val="40000"/>
                    <a:lumOff val="60000"/>
                  </a:schemeClr>
                </a:solidFill>
                <a:effectLst/>
                <a:latin typeface="Arial Black" panose="020B0A04020102020204" pitchFamily="34" charset="0"/>
                <a:cs typeface="Arial" panose="020B0604020202020204" pitchFamily="34" charset="0"/>
              </a:rPr>
              <a:t>The first example of preserving </a:t>
            </a:r>
            <a:r>
              <a:rPr lang="en-GB" sz="2400" b="0" i="0" dirty="0">
                <a:solidFill>
                  <a:schemeClr val="accent4">
                    <a:lumMod val="40000"/>
                    <a:lumOff val="60000"/>
                  </a:schemeClr>
                </a:solidFill>
                <a:effectLst/>
                <a:latin typeface="Arial Black" panose="020B0A04020102020204" pitchFamily="34" charset="0"/>
              </a:rPr>
              <a:t>food in the time of Jesus</a:t>
            </a:r>
            <a:r>
              <a:rPr lang="en-GB" sz="2400" dirty="0">
                <a:solidFill>
                  <a:schemeClr val="accent4">
                    <a:lumMod val="40000"/>
                    <a:lumOff val="60000"/>
                  </a:schemeClr>
                </a:solidFill>
                <a:latin typeface="Arial Black" panose="020B0A04020102020204" pitchFamily="34" charset="0"/>
                <a:cs typeface="Arial" panose="020B0604020202020204" pitchFamily="34" charset="0"/>
              </a:rPr>
              <a:t> </a:t>
            </a:r>
            <a:r>
              <a:rPr lang="en-GB" sz="2400" b="0" i="0" dirty="0">
                <a:solidFill>
                  <a:schemeClr val="accent4">
                    <a:lumMod val="40000"/>
                    <a:lumOff val="60000"/>
                  </a:schemeClr>
                </a:solidFill>
                <a:effectLst/>
                <a:latin typeface="Arial Black" panose="020B0A04020102020204" pitchFamily="34" charset="0"/>
                <a:cs typeface="Arial" panose="020B0604020202020204" pitchFamily="34" charset="0"/>
              </a:rPr>
              <a:t>is </a:t>
            </a:r>
            <a:r>
              <a:rPr lang="en-GB" sz="2400" b="0" i="0" dirty="0">
                <a:solidFill>
                  <a:schemeClr val="accent4">
                    <a:lumMod val="40000"/>
                    <a:lumOff val="60000"/>
                  </a:schemeClr>
                </a:solidFill>
                <a:effectLst/>
                <a:latin typeface="Arial Black" panose="020B0A04020102020204" pitchFamily="34" charset="0"/>
              </a:rPr>
              <a:t>pickled okra. </a:t>
            </a:r>
            <a:endParaRPr lang="en-GB" sz="2400" dirty="0">
              <a:solidFill>
                <a:schemeClr val="accent4">
                  <a:lumMod val="40000"/>
                  <a:lumOff val="60000"/>
                </a:schemeClr>
              </a:solidFill>
              <a:latin typeface="Arial Black" panose="020B0A04020102020204" pitchFamily="34" charset="0"/>
              <a:cs typeface="Arial" panose="020B0604020202020204" pitchFamily="34" charset="0"/>
            </a:endParaRPr>
          </a:p>
          <a:p>
            <a:pPr algn="l"/>
            <a:endParaRPr lang="en-GB" sz="2000" b="0" i="0" dirty="0">
              <a:solidFill>
                <a:schemeClr val="accent4">
                  <a:lumMod val="40000"/>
                  <a:lumOff val="60000"/>
                </a:schemeClr>
              </a:solidFill>
              <a:effectLst/>
              <a:latin typeface="Arial Black" panose="020B0A04020102020204" pitchFamily="34" charset="0"/>
              <a:cs typeface="Arial" panose="020B0604020202020204" pitchFamily="34" charset="0"/>
            </a:endParaRPr>
          </a:p>
          <a:p>
            <a:pPr algn="l"/>
            <a:endParaRPr lang="en-GB" sz="2000" dirty="0">
              <a:solidFill>
                <a:schemeClr val="accent4">
                  <a:lumMod val="40000"/>
                  <a:lumOff val="60000"/>
                </a:schemeClr>
              </a:solidFill>
              <a:latin typeface="Arial Black" panose="020B0A04020102020204" pitchFamily="34" charset="0"/>
              <a:cs typeface="Arial" panose="020B0604020202020204" pitchFamily="34" charset="0"/>
            </a:endParaRPr>
          </a:p>
          <a:p>
            <a:pPr algn="l"/>
            <a:endParaRPr lang="en-GB" sz="2000" b="0" i="0" dirty="0">
              <a:solidFill>
                <a:srgbClr val="00B0F0"/>
              </a:solidFill>
              <a:effectLst/>
              <a:latin typeface="Arial Black" panose="020B0A04020102020204" pitchFamily="34" charset="0"/>
              <a:cs typeface="Arial" panose="020B0604020202020204" pitchFamily="34" charset="0"/>
            </a:endParaRPr>
          </a:p>
          <a:p>
            <a:pPr algn="l"/>
            <a:r>
              <a:rPr lang="en-GB" sz="1200" dirty="0">
                <a:solidFill>
                  <a:srgbClr val="00B0F0"/>
                </a:solidFill>
                <a:highlight>
                  <a:srgbClr val="FFFF00"/>
                </a:highlight>
                <a:latin typeface="Arial Black" panose="020B0A04020102020204" pitchFamily="34" charset="0"/>
                <a:cs typeface="Arial" panose="020B0604020202020204" pitchFamily="34" charset="0"/>
              </a:rPr>
              <a:t>Source reference; </a:t>
            </a:r>
            <a:r>
              <a:rPr lang="en-GB" sz="1200" b="0" i="0" dirty="0">
                <a:solidFill>
                  <a:srgbClr val="00B0F0"/>
                </a:solidFill>
                <a:effectLst/>
                <a:highlight>
                  <a:srgbClr val="FFFF00"/>
                </a:highlight>
                <a:latin typeface="Arial Black" panose="020B0A04020102020204" pitchFamily="34" charset="0"/>
              </a:rPr>
              <a:t>Writer and food blogger Emily Paster</a:t>
            </a:r>
            <a:endParaRPr lang="en-GB" sz="1200" b="0" i="0" dirty="0">
              <a:solidFill>
                <a:srgbClr val="00B0F0"/>
              </a:solidFill>
              <a:effectLst/>
              <a:highlight>
                <a:srgbClr val="FFFF00"/>
              </a:highlight>
              <a:latin typeface="Arial Black" panose="020B0A040201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7D0EBC4F-E199-4F46-8DED-A1985C579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697" y="2549236"/>
            <a:ext cx="3608970" cy="2719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ACF450-6E05-4AAB-80BF-0832DAA3DF42}"/>
              </a:ext>
            </a:extLst>
          </p:cNvPr>
          <p:cNvPicPr>
            <a:picLocks noChangeAspect="1"/>
          </p:cNvPicPr>
          <p:nvPr/>
        </p:nvPicPr>
        <p:blipFill>
          <a:blip r:embed="rId4"/>
          <a:stretch>
            <a:fillRect/>
          </a:stretch>
        </p:blipFill>
        <p:spPr>
          <a:xfrm>
            <a:off x="10160000" y="259200"/>
            <a:ext cx="1791854" cy="1597541"/>
          </a:xfrm>
          <a:prstGeom prst="rect">
            <a:avLst/>
          </a:prstGeom>
        </p:spPr>
      </p:pic>
    </p:spTree>
    <p:extLst>
      <p:ext uri="{BB962C8B-B14F-4D97-AF65-F5344CB8AC3E}">
        <p14:creationId xmlns:p14="http://schemas.microsoft.com/office/powerpoint/2010/main" val="146197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A9D22A-1719-4158-B4BE-C301B2DD3D9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70535FA-2803-4920-B580-9D710BB68F63}"/>
              </a:ext>
            </a:extLst>
          </p:cNvPr>
          <p:cNvSpPr txBox="1"/>
          <p:nvPr/>
        </p:nvSpPr>
        <p:spPr>
          <a:xfrm>
            <a:off x="1011382" y="598238"/>
            <a:ext cx="9093199" cy="2308324"/>
          </a:xfrm>
          <a:prstGeom prst="rect">
            <a:avLst/>
          </a:prstGeom>
          <a:noFill/>
        </p:spPr>
        <p:txBody>
          <a:bodyPr wrap="square">
            <a:spAutoFit/>
          </a:bodyPr>
          <a:lstStyle/>
          <a:p>
            <a:pPr algn="l" fontAlgn="base"/>
            <a:r>
              <a:rPr lang="en-GB" sz="2200" b="0" i="0" dirty="0">
                <a:solidFill>
                  <a:schemeClr val="accent4">
                    <a:lumMod val="40000"/>
                    <a:lumOff val="60000"/>
                  </a:schemeClr>
                </a:solidFill>
                <a:effectLst/>
                <a:latin typeface="Arial Black" panose="020B0A04020102020204" pitchFamily="34" charset="0"/>
              </a:rPr>
              <a:t>People have been preserving food for hundreds of years, particularly in Bible lands. It was important for their survival.  The weather was generally hot for most of the year and they could not store food in a refrigerator. The first preserved food was probably dates.</a:t>
            </a:r>
          </a:p>
          <a:p>
            <a:pPr algn="l" fontAlgn="base"/>
            <a:endParaRPr lang="en-GB" sz="2200" b="0" i="0" dirty="0">
              <a:solidFill>
                <a:schemeClr val="accent4">
                  <a:lumMod val="40000"/>
                  <a:lumOff val="60000"/>
                </a:schemeClr>
              </a:solidFill>
              <a:effectLst/>
              <a:latin typeface="Arial Black" panose="020B0A04020102020204" pitchFamily="34" charset="0"/>
            </a:endParaRPr>
          </a:p>
          <a:p>
            <a:pPr algn="l" fontAlgn="base"/>
            <a:r>
              <a:rPr lang="en-GB" sz="1200" b="0" i="0" dirty="0">
                <a:solidFill>
                  <a:schemeClr val="accent4">
                    <a:lumMod val="40000"/>
                    <a:lumOff val="60000"/>
                  </a:schemeClr>
                </a:solidFill>
                <a:effectLst/>
                <a:latin typeface="Arial Black" panose="020B0A04020102020204" pitchFamily="34" charset="0"/>
              </a:rPr>
              <a:t>Reference: Emily Paster blog</a:t>
            </a:r>
          </a:p>
        </p:txBody>
      </p:sp>
      <p:pic>
        <p:nvPicPr>
          <p:cNvPr id="3074" name="Picture 2">
            <a:extLst>
              <a:ext uri="{FF2B5EF4-FFF2-40B4-BE49-F238E27FC236}">
                <a16:creationId xmlns:a16="http://schemas.microsoft.com/office/drawing/2014/main" id="{FDB16806-2D07-4D37-A710-2183B9E41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90" y="3137592"/>
            <a:ext cx="4442691" cy="3339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5552E22-0558-48F9-AFA9-42F213AB3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928" y="3103299"/>
            <a:ext cx="4535052" cy="3373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3675FF-FDE2-41D0-AC79-C1FD5A1A21F5}"/>
              </a:ext>
            </a:extLst>
          </p:cNvPr>
          <p:cNvPicPr>
            <a:picLocks noChangeAspect="1"/>
          </p:cNvPicPr>
          <p:nvPr/>
        </p:nvPicPr>
        <p:blipFill>
          <a:blip r:embed="rId5"/>
          <a:stretch>
            <a:fillRect/>
          </a:stretch>
        </p:blipFill>
        <p:spPr>
          <a:xfrm>
            <a:off x="10252363" y="288624"/>
            <a:ext cx="1791855" cy="1597541"/>
          </a:xfrm>
          <a:prstGeom prst="rect">
            <a:avLst/>
          </a:prstGeom>
        </p:spPr>
      </p:pic>
    </p:spTree>
    <p:extLst>
      <p:ext uri="{BB962C8B-B14F-4D97-AF65-F5344CB8AC3E}">
        <p14:creationId xmlns:p14="http://schemas.microsoft.com/office/powerpoint/2010/main" val="355983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383322-7676-4B70-ACB8-430214A7CD7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8DC19AA-2F49-4398-8ED1-1F9363E364F9}"/>
              </a:ext>
            </a:extLst>
          </p:cNvPr>
          <p:cNvSpPr txBox="1"/>
          <p:nvPr/>
        </p:nvSpPr>
        <p:spPr>
          <a:xfrm>
            <a:off x="770092" y="615410"/>
            <a:ext cx="9369633" cy="1938992"/>
          </a:xfrm>
          <a:prstGeom prst="rect">
            <a:avLst/>
          </a:prstGeom>
          <a:noFill/>
        </p:spPr>
        <p:txBody>
          <a:bodyPr wrap="square">
            <a:spAutoFit/>
          </a:bodyPr>
          <a:lstStyle/>
          <a:p>
            <a:pPr algn="l" fontAlgn="base"/>
            <a:r>
              <a:rPr lang="en-GB" sz="2400" dirty="0">
                <a:solidFill>
                  <a:schemeClr val="accent4">
                    <a:lumMod val="40000"/>
                    <a:lumOff val="60000"/>
                  </a:schemeClr>
                </a:solidFill>
                <a:latin typeface="Arial Black" panose="020B0A04020102020204" pitchFamily="34" charset="0"/>
              </a:rPr>
              <a:t>Fruit preservation</a:t>
            </a:r>
            <a:r>
              <a:rPr lang="en-GB" sz="2400" b="0" i="0" dirty="0">
                <a:solidFill>
                  <a:schemeClr val="accent4">
                    <a:lumMod val="40000"/>
                    <a:lumOff val="60000"/>
                  </a:schemeClr>
                </a:solidFill>
                <a:effectLst/>
                <a:latin typeface="Arial Black" panose="020B0A04020102020204" pitchFamily="34" charset="0"/>
              </a:rPr>
              <a:t> is a form of preserving dating back thousands of years</a:t>
            </a:r>
            <a:r>
              <a:rPr lang="en-GB" sz="2400" dirty="0">
                <a:solidFill>
                  <a:schemeClr val="accent4">
                    <a:lumMod val="40000"/>
                    <a:lumOff val="60000"/>
                  </a:schemeClr>
                </a:solidFill>
                <a:latin typeface="Arial Black" panose="020B0A04020102020204" pitchFamily="34" charset="0"/>
              </a:rPr>
              <a:t>.  A classic example is preserving grapes.</a:t>
            </a:r>
          </a:p>
          <a:p>
            <a:pPr algn="l" fontAlgn="base"/>
            <a:endParaRPr lang="en-GB" sz="2400" b="0" i="0" dirty="0">
              <a:solidFill>
                <a:srgbClr val="121212"/>
              </a:solidFill>
              <a:effectLst/>
              <a:latin typeface="Arial Black" panose="020B0A04020102020204" pitchFamily="34" charset="0"/>
            </a:endParaRPr>
          </a:p>
          <a:p>
            <a:pPr algn="l" fontAlgn="base"/>
            <a:endParaRPr lang="en-GB" sz="2400" b="0" i="0" dirty="0">
              <a:solidFill>
                <a:srgbClr val="121212"/>
              </a:solidFill>
              <a:effectLst/>
              <a:latin typeface="Arial Black" panose="020B0A04020102020204" pitchFamily="34" charset="0"/>
            </a:endParaRPr>
          </a:p>
        </p:txBody>
      </p:sp>
      <p:pic>
        <p:nvPicPr>
          <p:cNvPr id="4098" name="Picture 2">
            <a:extLst>
              <a:ext uri="{FF2B5EF4-FFF2-40B4-BE49-F238E27FC236}">
                <a16:creationId xmlns:a16="http://schemas.microsoft.com/office/drawing/2014/main" id="{F377EC5E-5355-4E20-B6EA-37986C581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204" y="3539143"/>
            <a:ext cx="4439723" cy="28909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5DCAC4C-8D6A-42C8-BFB4-000343E23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73" y="3539143"/>
            <a:ext cx="4972243" cy="2990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2CE052-6C42-443B-87A4-3A29947E6602}"/>
              </a:ext>
            </a:extLst>
          </p:cNvPr>
          <p:cNvPicPr>
            <a:picLocks noChangeAspect="1"/>
          </p:cNvPicPr>
          <p:nvPr/>
        </p:nvPicPr>
        <p:blipFill>
          <a:blip r:embed="rId5"/>
          <a:stretch>
            <a:fillRect/>
          </a:stretch>
        </p:blipFill>
        <p:spPr>
          <a:xfrm>
            <a:off x="10289571" y="427875"/>
            <a:ext cx="1756711" cy="1566208"/>
          </a:xfrm>
          <a:prstGeom prst="rect">
            <a:avLst/>
          </a:prstGeom>
        </p:spPr>
      </p:pic>
      <p:sp>
        <p:nvSpPr>
          <p:cNvPr id="8" name="TextBox 7">
            <a:extLst>
              <a:ext uri="{FF2B5EF4-FFF2-40B4-BE49-F238E27FC236}">
                <a16:creationId xmlns:a16="http://schemas.microsoft.com/office/drawing/2014/main" id="{D0241049-8B6A-4934-8E74-85FDB9C57BA1}"/>
              </a:ext>
            </a:extLst>
          </p:cNvPr>
          <p:cNvSpPr txBox="1"/>
          <p:nvPr/>
        </p:nvSpPr>
        <p:spPr>
          <a:xfrm>
            <a:off x="770092" y="1994083"/>
            <a:ext cx="6176282" cy="1754326"/>
          </a:xfrm>
          <a:prstGeom prst="rect">
            <a:avLst/>
          </a:prstGeom>
          <a:noFill/>
        </p:spPr>
        <p:txBody>
          <a:bodyPr wrap="square">
            <a:spAutoFit/>
          </a:bodyPr>
          <a:lstStyle/>
          <a:p>
            <a:r>
              <a:rPr lang="en-GB" sz="2400" b="0" i="0" dirty="0">
                <a:solidFill>
                  <a:schemeClr val="accent4">
                    <a:lumMod val="40000"/>
                    <a:lumOff val="60000"/>
                  </a:schemeClr>
                </a:solidFill>
                <a:effectLst/>
                <a:latin typeface="Arial Black" panose="020B0A04020102020204" pitchFamily="34" charset="0"/>
              </a:rPr>
              <a:t>As Jewish families began to move out of desert areas, the way they preserved food changed.</a:t>
            </a:r>
          </a:p>
          <a:p>
            <a:endParaRPr lang="en-GB" sz="2400" dirty="0">
              <a:solidFill>
                <a:schemeClr val="accent4">
                  <a:lumMod val="40000"/>
                  <a:lumOff val="60000"/>
                </a:schemeClr>
              </a:solidFill>
              <a:latin typeface="Arial Black" panose="020B0A04020102020204" pitchFamily="34" charset="0"/>
            </a:endParaRPr>
          </a:p>
          <a:p>
            <a:r>
              <a:rPr lang="en-GB" sz="1200" dirty="0">
                <a:solidFill>
                  <a:schemeClr val="accent4">
                    <a:lumMod val="40000"/>
                    <a:lumOff val="60000"/>
                  </a:schemeClr>
                </a:solidFill>
                <a:latin typeface="Arial Black" panose="020B0A04020102020204" pitchFamily="34" charset="0"/>
              </a:rPr>
              <a:t>Reference:  Emily Paster blog</a:t>
            </a:r>
          </a:p>
        </p:txBody>
      </p:sp>
    </p:spTree>
    <p:extLst>
      <p:ext uri="{BB962C8B-B14F-4D97-AF65-F5344CB8AC3E}">
        <p14:creationId xmlns:p14="http://schemas.microsoft.com/office/powerpoint/2010/main" val="143638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24409-563A-47FB-AC8C-EB466883F83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467E2C5-70AF-4FA5-B816-62EE4AE2137A}"/>
              </a:ext>
            </a:extLst>
          </p:cNvPr>
          <p:cNvSpPr txBox="1"/>
          <p:nvPr/>
        </p:nvSpPr>
        <p:spPr>
          <a:xfrm>
            <a:off x="1043709" y="649599"/>
            <a:ext cx="8587831" cy="2739211"/>
          </a:xfrm>
          <a:prstGeom prst="rect">
            <a:avLst/>
          </a:prstGeom>
          <a:noFill/>
        </p:spPr>
        <p:txBody>
          <a:bodyPr wrap="square">
            <a:spAutoFit/>
          </a:bodyPr>
          <a:lstStyle/>
          <a:p>
            <a:r>
              <a:rPr lang="en-GB" sz="2400" b="0" i="0" dirty="0">
                <a:solidFill>
                  <a:schemeClr val="accent4">
                    <a:lumMod val="40000"/>
                    <a:lumOff val="60000"/>
                  </a:schemeClr>
                </a:solidFill>
                <a:effectLst/>
                <a:latin typeface="Arial Black" panose="020B0A04020102020204" pitchFamily="34" charset="0"/>
              </a:rPr>
              <a:t>When Jews </a:t>
            </a:r>
            <a:r>
              <a:rPr lang="en-GB" sz="2400" dirty="0">
                <a:solidFill>
                  <a:schemeClr val="accent4">
                    <a:lumMod val="40000"/>
                    <a:lumOff val="60000"/>
                  </a:schemeClr>
                </a:solidFill>
                <a:latin typeface="Arial Black" panose="020B0A04020102020204" pitchFamily="34" charset="0"/>
              </a:rPr>
              <a:t>went </a:t>
            </a:r>
            <a:r>
              <a:rPr lang="en-GB" sz="2400" b="0" i="0" dirty="0">
                <a:solidFill>
                  <a:schemeClr val="accent4">
                    <a:lumMod val="40000"/>
                    <a:lumOff val="60000"/>
                  </a:schemeClr>
                </a:solidFill>
                <a:effectLst/>
                <a:latin typeface="Arial Black" panose="020B0A04020102020204" pitchFamily="34" charset="0"/>
              </a:rPr>
              <a:t>north into the cold places, </a:t>
            </a:r>
            <a:r>
              <a:rPr lang="en-GB" sz="2400" dirty="0">
                <a:solidFill>
                  <a:schemeClr val="accent4">
                    <a:lumMod val="40000"/>
                    <a:lumOff val="60000"/>
                  </a:schemeClr>
                </a:solidFill>
                <a:latin typeface="Arial Black" panose="020B0A04020102020204" pitchFamily="34" charset="0"/>
              </a:rPr>
              <a:t>preserving food became </a:t>
            </a:r>
            <a:r>
              <a:rPr lang="en-GB" sz="2400" b="0" i="0" dirty="0">
                <a:solidFill>
                  <a:schemeClr val="accent4">
                    <a:lumMod val="40000"/>
                    <a:lumOff val="60000"/>
                  </a:schemeClr>
                </a:solidFill>
                <a:effectLst/>
                <a:latin typeface="Arial Black" panose="020B0A04020102020204" pitchFamily="34" charset="0"/>
              </a:rPr>
              <a:t>a life-saving technique.  It is going to be </a:t>
            </a:r>
            <a:r>
              <a:rPr lang="en-GB" sz="2400" dirty="0">
                <a:solidFill>
                  <a:schemeClr val="accent4">
                    <a:lumMod val="40000"/>
                    <a:lumOff val="60000"/>
                  </a:schemeClr>
                </a:solidFill>
                <a:latin typeface="Arial Black" panose="020B0A04020102020204" pitchFamily="34" charset="0"/>
              </a:rPr>
              <a:t>very difficult </a:t>
            </a:r>
            <a:r>
              <a:rPr lang="en-GB" sz="2400" b="0" i="0" dirty="0">
                <a:solidFill>
                  <a:schemeClr val="accent4">
                    <a:lumMod val="40000"/>
                    <a:lumOff val="60000"/>
                  </a:schemeClr>
                </a:solidFill>
                <a:effectLst/>
                <a:latin typeface="Arial Black" panose="020B0A04020102020204" pitchFamily="34" charset="0"/>
              </a:rPr>
              <a:t>to get through winter unless you preserve fruits in jam — root vegetables, cucumbers, carrots, beets pickled or jam</a:t>
            </a:r>
            <a:r>
              <a:rPr lang="en-GB" b="0" i="0" dirty="0">
                <a:solidFill>
                  <a:schemeClr val="accent4">
                    <a:lumMod val="40000"/>
                    <a:lumOff val="60000"/>
                  </a:schemeClr>
                </a:solidFill>
                <a:effectLst/>
                <a:latin typeface="PT Serif"/>
              </a:rPr>
              <a:t>.</a:t>
            </a:r>
          </a:p>
          <a:p>
            <a:endParaRPr lang="en-GB" sz="1400" dirty="0">
              <a:solidFill>
                <a:schemeClr val="accent4">
                  <a:lumMod val="40000"/>
                  <a:lumOff val="60000"/>
                </a:schemeClr>
              </a:solidFill>
              <a:latin typeface="Arial Black" panose="020B0A04020102020204" pitchFamily="34" charset="0"/>
            </a:endParaRPr>
          </a:p>
          <a:p>
            <a:r>
              <a:rPr lang="en-GB" sz="1400" dirty="0">
                <a:solidFill>
                  <a:schemeClr val="accent4">
                    <a:lumMod val="40000"/>
                    <a:lumOff val="60000"/>
                  </a:schemeClr>
                </a:solidFill>
                <a:latin typeface="Arial Black" panose="020B0A04020102020204" pitchFamily="34" charset="0"/>
              </a:rPr>
              <a:t>Reference:  Emily Paster blog</a:t>
            </a:r>
          </a:p>
        </p:txBody>
      </p:sp>
      <p:pic>
        <p:nvPicPr>
          <p:cNvPr id="5122" name="Picture 2">
            <a:extLst>
              <a:ext uri="{FF2B5EF4-FFF2-40B4-BE49-F238E27FC236}">
                <a16:creationId xmlns:a16="http://schemas.microsoft.com/office/drawing/2014/main" id="{D6F23E9B-B01A-44CF-B178-03321A12F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92" y="3357798"/>
            <a:ext cx="3735581" cy="26366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6871C27-6539-4A52-8518-4B81D55BA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302" y="3357798"/>
            <a:ext cx="3735581" cy="2636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0CCCAF6-3F5F-47BA-89BB-E457121CA069}"/>
              </a:ext>
            </a:extLst>
          </p:cNvPr>
          <p:cNvPicPr>
            <a:picLocks noChangeAspect="1"/>
          </p:cNvPicPr>
          <p:nvPr/>
        </p:nvPicPr>
        <p:blipFill>
          <a:blip r:embed="rId5"/>
          <a:stretch>
            <a:fillRect/>
          </a:stretch>
        </p:blipFill>
        <p:spPr>
          <a:xfrm>
            <a:off x="10017703" y="203199"/>
            <a:ext cx="1983904" cy="1768764"/>
          </a:xfrm>
          <a:prstGeom prst="rect">
            <a:avLst/>
          </a:prstGeom>
        </p:spPr>
      </p:pic>
    </p:spTree>
    <p:extLst>
      <p:ext uri="{BB962C8B-B14F-4D97-AF65-F5344CB8AC3E}">
        <p14:creationId xmlns:p14="http://schemas.microsoft.com/office/powerpoint/2010/main" val="2892518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656</TotalTime>
  <Words>1795</Words>
  <Application>Microsoft Office PowerPoint</Application>
  <PresentationFormat>Widescreen</PresentationFormat>
  <Paragraphs>146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Calibri Light</vt:lpstr>
      <vt:lpstr>PT Serif</vt:lpstr>
      <vt:lpstr>Office Theme</vt:lpstr>
      <vt:lpstr> Adventist Adventurer Award Tin Can Fun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Ymballa (s2075382)</dc:creator>
  <cp:lastModifiedBy>Natalie Davison</cp:lastModifiedBy>
  <cp:revision>65</cp:revision>
  <dcterms:created xsi:type="dcterms:W3CDTF">2021-03-28T17:50:20Z</dcterms:created>
  <dcterms:modified xsi:type="dcterms:W3CDTF">2021-04-02T21:19:32Z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