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1"/>
  </p:sldMasterIdLst>
  <p:notesMasterIdLst>
    <p:notesMasterId r:id="rId5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Freckle Face" panose="020B0604020202020204" charset="0"/>
      <p:regular r:id="rId57"/>
    </p:embeddedFont>
    <p:embeddedFont>
      <p:font typeface="Oswald Regular" panose="020B0604020202020204" charset="0"/>
      <p:regular r:id="rId58"/>
      <p:bold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75" y="1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64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e Davison" userId="cf9cd4a1-1f0e-41f3-abb3-afd97c52253d" providerId="ADAL" clId="{C9172B9E-25D0-47C5-A568-EE095FC8A83A}"/>
    <pc:docChg chg="custSel modSld">
      <pc:chgData name="Natalie Davison" userId="cf9cd4a1-1f0e-41f3-abb3-afd97c52253d" providerId="ADAL" clId="{C9172B9E-25D0-47C5-A568-EE095FC8A83A}" dt="2021-03-28T11:34:06.703" v="20" actId="27636"/>
      <pc:docMkLst>
        <pc:docMk/>
      </pc:docMkLst>
      <pc:sldChg chg="modSp mod">
        <pc:chgData name="Natalie Davison" userId="cf9cd4a1-1f0e-41f3-abb3-afd97c52253d" providerId="ADAL" clId="{C9172B9E-25D0-47C5-A568-EE095FC8A83A}" dt="2021-03-28T11:32:33.916" v="14" actId="20577"/>
        <pc:sldMkLst>
          <pc:docMk/>
          <pc:sldMk cId="0" sldId="256"/>
        </pc:sldMkLst>
        <pc:spChg chg="mod">
          <ac:chgData name="Natalie Davison" userId="cf9cd4a1-1f0e-41f3-abb3-afd97c52253d" providerId="ADAL" clId="{C9172B9E-25D0-47C5-A568-EE095FC8A83A}" dt="2021-03-28T11:32:33.916" v="14" actId="20577"/>
          <ac:spMkLst>
            <pc:docMk/>
            <pc:sldMk cId="0" sldId="256"/>
            <ac:spMk id="101" creationId="{00000000-0000-0000-0000-000000000000}"/>
          </ac:spMkLst>
        </pc:spChg>
      </pc:sldChg>
      <pc:sldChg chg="modSp mod">
        <pc:chgData name="Natalie Davison" userId="cf9cd4a1-1f0e-41f3-abb3-afd97c52253d" providerId="ADAL" clId="{C9172B9E-25D0-47C5-A568-EE095FC8A83A}" dt="2021-03-28T11:32:41.817" v="16" actId="27636"/>
        <pc:sldMkLst>
          <pc:docMk/>
          <pc:sldMk cId="0" sldId="258"/>
        </pc:sldMkLst>
        <pc:spChg chg="mod">
          <ac:chgData name="Natalie Davison" userId="cf9cd4a1-1f0e-41f3-abb3-afd97c52253d" providerId="ADAL" clId="{C9172B9E-25D0-47C5-A568-EE095FC8A83A}" dt="2021-03-28T11:32:41.817" v="16" actId="27636"/>
          <ac:spMkLst>
            <pc:docMk/>
            <pc:sldMk cId="0" sldId="258"/>
            <ac:spMk id="114" creationId="{00000000-0000-0000-0000-000000000000}"/>
          </ac:spMkLst>
        </pc:spChg>
      </pc:sldChg>
      <pc:sldChg chg="modSp mod">
        <pc:chgData name="Natalie Davison" userId="cf9cd4a1-1f0e-41f3-abb3-afd97c52253d" providerId="ADAL" clId="{C9172B9E-25D0-47C5-A568-EE095FC8A83A}" dt="2021-03-27T12:31:08.334" v="11" actId="20577"/>
        <pc:sldMkLst>
          <pc:docMk/>
          <pc:sldMk cId="0" sldId="283"/>
        </pc:sldMkLst>
        <pc:spChg chg="mod">
          <ac:chgData name="Natalie Davison" userId="cf9cd4a1-1f0e-41f3-abb3-afd97c52253d" providerId="ADAL" clId="{C9172B9E-25D0-47C5-A568-EE095FC8A83A}" dt="2021-03-27T12:31:08.334" v="11" actId="20577"/>
          <ac:spMkLst>
            <pc:docMk/>
            <pc:sldMk cId="0" sldId="283"/>
            <ac:spMk id="346" creationId="{00000000-0000-0000-0000-000000000000}"/>
          </ac:spMkLst>
        </pc:spChg>
      </pc:sldChg>
      <pc:sldChg chg="modSp mod">
        <pc:chgData name="Natalie Davison" userId="cf9cd4a1-1f0e-41f3-abb3-afd97c52253d" providerId="ADAL" clId="{C9172B9E-25D0-47C5-A568-EE095FC8A83A}" dt="2021-03-27T12:33:05.810" v="13" actId="20577"/>
        <pc:sldMkLst>
          <pc:docMk/>
          <pc:sldMk cId="0" sldId="284"/>
        </pc:sldMkLst>
        <pc:spChg chg="mod">
          <ac:chgData name="Natalie Davison" userId="cf9cd4a1-1f0e-41f3-abb3-afd97c52253d" providerId="ADAL" clId="{C9172B9E-25D0-47C5-A568-EE095FC8A83A}" dt="2021-03-27T12:33:05.810" v="13" actId="20577"/>
          <ac:spMkLst>
            <pc:docMk/>
            <pc:sldMk cId="0" sldId="284"/>
            <ac:spMk id="353" creationId="{00000000-0000-0000-0000-000000000000}"/>
          </ac:spMkLst>
        </pc:spChg>
      </pc:sldChg>
      <pc:sldChg chg="modSp mod">
        <pc:chgData name="Natalie Davison" userId="cf9cd4a1-1f0e-41f3-abb3-afd97c52253d" providerId="ADAL" clId="{C9172B9E-25D0-47C5-A568-EE095FC8A83A}" dt="2021-03-28T11:33:53.445" v="18" actId="20577"/>
        <pc:sldMkLst>
          <pc:docMk/>
          <pc:sldMk cId="0" sldId="292"/>
        </pc:sldMkLst>
        <pc:spChg chg="mod">
          <ac:chgData name="Natalie Davison" userId="cf9cd4a1-1f0e-41f3-abb3-afd97c52253d" providerId="ADAL" clId="{C9172B9E-25D0-47C5-A568-EE095FC8A83A}" dt="2021-03-28T11:33:53.445" v="18" actId="20577"/>
          <ac:spMkLst>
            <pc:docMk/>
            <pc:sldMk cId="0" sldId="292"/>
            <ac:spMk id="428" creationId="{00000000-0000-0000-0000-000000000000}"/>
          </ac:spMkLst>
        </pc:spChg>
      </pc:sldChg>
      <pc:sldChg chg="modSp mod">
        <pc:chgData name="Natalie Davison" userId="cf9cd4a1-1f0e-41f3-abb3-afd97c52253d" providerId="ADAL" clId="{C9172B9E-25D0-47C5-A568-EE095FC8A83A}" dt="2021-03-28T11:34:06.703" v="20" actId="27636"/>
        <pc:sldMkLst>
          <pc:docMk/>
          <pc:sldMk cId="0" sldId="294"/>
        </pc:sldMkLst>
        <pc:spChg chg="mod">
          <ac:chgData name="Natalie Davison" userId="cf9cd4a1-1f0e-41f3-abb3-afd97c52253d" providerId="ADAL" clId="{C9172B9E-25D0-47C5-A568-EE095FC8A83A}" dt="2021-03-28T11:34:06.703" v="20" actId="27636"/>
          <ac:spMkLst>
            <pc:docMk/>
            <pc:sldMk cId="0" sldId="294"/>
            <ac:spMk id="444" creationId="{00000000-0000-0000-0000-000000000000}"/>
          </ac:spMkLst>
        </pc:spChg>
      </pc:sldChg>
      <pc:sldChg chg="modSp mod">
        <pc:chgData name="Natalie Davison" userId="cf9cd4a1-1f0e-41f3-abb3-afd97c52253d" providerId="ADAL" clId="{C9172B9E-25D0-47C5-A568-EE095FC8A83A}" dt="2021-03-27T12:30:45.022" v="0" actId="14100"/>
        <pc:sldMkLst>
          <pc:docMk/>
          <pc:sldMk cId="0" sldId="302"/>
        </pc:sldMkLst>
        <pc:spChg chg="mod">
          <ac:chgData name="Natalie Davison" userId="cf9cd4a1-1f0e-41f3-abb3-afd97c52253d" providerId="ADAL" clId="{C9172B9E-25D0-47C5-A568-EE095FC8A83A}" dt="2021-03-27T12:30:45.022" v="0" actId="14100"/>
          <ac:spMkLst>
            <pc:docMk/>
            <pc:sldMk cId="0" sldId="302"/>
            <ac:spMk id="50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cbb0a931ac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cbb0a931ac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cbb0a931ac_0_2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cbb0a931ac_0_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cbb0a931ac_0_2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cbb0a931ac_0_2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cbb0a931ac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cbb0a931ac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gcbb0a931ac_0_2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cbb0a931ac_0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cbb0a931ac_0_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cbb0a931ac_0_2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cbb0a931ac_0_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cbb0a931ac_0_4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gcbb0a931ac_0_4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cbb0a931ac_0_4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cbb0a931ac_0_4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gcbb0a931ac_0_47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cbb0a931ac_0_5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cbb0a931ac_0_5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gcbb0a931ac_0_5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cbb0a931ac_0_4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cbb0a931ac_0_4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gcbb0a931ac_0_49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cbb0a931ac_0_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cbb0a931ac_0_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gcbb0a931ac_0_49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cbb0a931ac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cbb0a931ac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gcbb0a931ac_0_5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cbb0a931ac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cbb0a931ac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gcbb0a931ac_0_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cbb0a931ac_0_5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cbb0a931ac_0_5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gcbb0a931ac_0_5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cbb0a931ac_0_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cbb0a931ac_0_5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gcbb0a931ac_0_5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cbb0a931ac_0_5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cbb0a931ac_0_5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gcbb0a931ac_0_5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cbb0a931ac_0_5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gcbb0a931ac_0_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cbb0a931ac_0_6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gcbb0a931ac_0_6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cbb0a931ac_0_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gcbb0a931ac_0_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cbb0a931ac_0_6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gcbb0a931ac_0_6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cbb0a931ac_0_6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cbb0a931ac_0_6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gcbb0a931ac_0_69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cbb0a931ac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gcbb0a931ac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cbb0a931ac_0_7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gcbb0a931ac_0_7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cbb0a931ac_0_7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gcbb0a931ac_0_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cbb0a931ac_0_7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gcbb0a931ac_0_7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cbb0a931ac_0_8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cbb0a931ac_0_8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gcbb0a931ac_0_80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cbb0a931ac_0_9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cbb0a931ac_0_9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gcbb0a931ac_0_9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cbb0a931ac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gcbb0a931ac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cbb0a931ac_0_9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cbb0a931ac_0_9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gcbb0a931ac_0_9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cbb0a931ac_0_9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cbb0a931ac_0_9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gcbb0a931ac_0_9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cbb0a931ac_0_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cbb0a931ac_0_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gcbb0a931ac_0_9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cbb0a931ac_0_9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cbb0a931ac_0_9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gcbb0a931ac_0_9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cbb0a931ac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cbb0a931ac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gcbb0a931ac_0_1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cbb0a931ac_0_9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cbb0a931ac_0_9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gcbb0a931ac_0_98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cbb0a931ac_0_9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cbb0a931ac_0_9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gcbb0a931ac_0_99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cbb0a931ac_0_9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cbb0a931ac_0_9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gcbb0a931ac_0_9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cbb0a931ac_0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cbb0a931ac_0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gcbb0a931ac_0_9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cbb0a931ac_0_10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gcbb0a931ac_0_10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cbb0a931ac_0_10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cbb0a931ac_0_10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gcbb0a931ac_0_108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cbb0a931ac_0_10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cbb0a931ac_0_10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gcbb0a931ac_0_109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46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cbb0a931ac_0_1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gcbb0a931ac_0_1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cbb0a931ac_0_1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gcbb0a931ac_0_1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cbb0a931ac_0_1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gcbb0a931ac_0_1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cbb0a931ac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cbb0a931ac_0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cbb0a931ac_0_17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cbb0a931a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cbb0a931a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gcbb0a931ac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50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cbb0a931ac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cbb0a931ac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cbb0a931ac_0_18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cbb0a931ac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cbb0a931ac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cbb0a931ac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gcbb0a931ac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cbb0a931ac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cbb0a931ac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gcbb0a931ac_0_2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448965" y="2724455"/>
            <a:ext cx="8246070" cy="122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3600"/>
              <a:buFont typeface="Calibri"/>
              <a:buNone/>
              <a:defRPr sz="3600">
                <a:solidFill>
                  <a:srgbClr val="FBFF5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448965" y="3946095"/>
            <a:ext cx="8246070" cy="610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0" i="0">
                <a:solidFill>
                  <a:schemeClr val="lt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4000"/>
              <a:buFont typeface="Calibri"/>
              <a:buNone/>
              <a:defRPr sz="4000" b="1" cap="none">
                <a:solidFill>
                  <a:srgbClr val="FBFF5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1800"/>
              <a:buNone/>
              <a:defRPr>
                <a:solidFill>
                  <a:srgbClr val="FBFF5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1400"/>
              <a:buNone/>
              <a:defRPr>
                <a:solidFill>
                  <a:srgbClr val="FBFF5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1400"/>
              <a:buNone/>
              <a:defRPr>
                <a:solidFill>
                  <a:srgbClr val="FBFF5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1400"/>
              <a:buNone/>
              <a:defRPr>
                <a:solidFill>
                  <a:srgbClr val="FBFF5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1400"/>
              <a:buNone/>
              <a:defRPr>
                <a:solidFill>
                  <a:srgbClr val="FBFF5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1400"/>
              <a:buNone/>
              <a:defRPr>
                <a:solidFill>
                  <a:srgbClr val="FBFF5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1400"/>
              <a:buNone/>
              <a:defRPr>
                <a:solidFill>
                  <a:srgbClr val="FBFF5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1400"/>
              <a:buNone/>
              <a:defRPr>
                <a:solidFill>
                  <a:srgbClr val="FBFF5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1400"/>
              <a:buNone/>
              <a:defRPr>
                <a:solidFill>
                  <a:srgbClr val="FBFF53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 sz="2800">
                <a:solidFill>
                  <a:srgbClr val="FFFFFF"/>
                </a:solidFill>
              </a:defRPr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Char char="–"/>
              <a:defRPr sz="2400">
                <a:solidFill>
                  <a:srgbClr val="FFFFFF"/>
                </a:solidFill>
              </a:defRPr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2800"/>
              <a:buChar char="•"/>
              <a:defRPr sz="2800">
                <a:solidFill>
                  <a:srgbClr val="FFFFFF"/>
                </a:solidFill>
              </a:defRPr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Char char="–"/>
              <a:defRPr sz="2400">
                <a:solidFill>
                  <a:srgbClr val="FFFFFF"/>
                </a:solidFill>
              </a:defRPr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6" name="Google Shape;96;p19" descr="E:\websites\free-power-point-templates\2012\logos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5407275" y="119900"/>
            <a:ext cx="3287700" cy="12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3600"/>
              <a:buFont typeface="Calibri"/>
              <a:buNone/>
              <a:defRPr sz="3600">
                <a:solidFill>
                  <a:srgbClr val="FBFF5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448966" y="1350111"/>
            <a:ext cx="8246070" cy="3359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>
                <a:solidFill>
                  <a:schemeClr val="lt1"/>
                </a:solidFill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>
                <a:solidFill>
                  <a:schemeClr val="lt1"/>
                </a:solidFill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2">
  <p:cSld name="OBJECT_2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5407275" y="119900"/>
            <a:ext cx="3287700" cy="12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3600"/>
              <a:buFont typeface="Calibri"/>
              <a:buNone/>
              <a:defRPr sz="3600">
                <a:solidFill>
                  <a:srgbClr val="FBFF5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5467225" y="251775"/>
            <a:ext cx="3287700" cy="666600"/>
          </a:xfrm>
          <a:prstGeom prst="rect">
            <a:avLst/>
          </a:prstGeom>
          <a:solidFill>
            <a:srgbClr val="F6EEEE">
              <a:alpha val="83800"/>
            </a:srgbClr>
          </a:solidFill>
          <a:ln w="3810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500"/>
              <a:buFont typeface="Calibri"/>
              <a:buNone/>
              <a:defRPr sz="2500">
                <a:solidFill>
                  <a:srgbClr val="43434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1"/>
          </p:nvPr>
        </p:nvSpPr>
        <p:spPr>
          <a:xfrm>
            <a:off x="1246900" y="1858375"/>
            <a:ext cx="7026000" cy="290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800"/>
              <a:buNone/>
              <a:defRPr sz="3800">
                <a:solidFill>
                  <a:srgbClr val="FFFFFF"/>
                </a:solidFill>
              </a:defRPr>
            </a:lvl1pPr>
            <a:lvl2pPr lvl="1">
              <a:spcBef>
                <a:spcPts val="56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044950" y="433880"/>
            <a:ext cx="5650085" cy="57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3600"/>
              <a:buFont typeface="Calibri"/>
              <a:buNone/>
              <a:defRPr sz="3600">
                <a:solidFill>
                  <a:srgbClr val="FBFF5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3044950" y="1198559"/>
            <a:ext cx="5650085" cy="3511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>
                <a:solidFill>
                  <a:schemeClr val="lt1"/>
                </a:solidFill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>
                <a:solidFill>
                  <a:schemeClr val="lt1"/>
                </a:solidFill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 2">
  <p:cSld name="1_Title and Content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044950" y="433880"/>
            <a:ext cx="5650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3600"/>
              <a:buFont typeface="Calibri"/>
              <a:buNone/>
              <a:defRPr sz="3600">
                <a:solidFill>
                  <a:srgbClr val="FBFF5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044950" y="1198559"/>
            <a:ext cx="5650200" cy="35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1pPr>
            <a:lvl2pPr marL="91440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>
                <a:solidFill>
                  <a:schemeClr val="lt1"/>
                </a:solidFill>
              </a:defRPr>
            </a:lvl2pPr>
            <a:lvl3pPr marL="137160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3pPr>
            <a:lvl4pPr marL="182880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>
                <a:solidFill>
                  <a:schemeClr val="lt1"/>
                </a:solidFill>
              </a:defRPr>
            </a:lvl4pPr>
            <a:lvl5pPr marL="228600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 1">
  <p:cSld name="1_Title and Content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 1 1">
  <p:cSld name="1_Title and Content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3044950" y="433880"/>
            <a:ext cx="5650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3600"/>
              <a:buFont typeface="Calibri"/>
              <a:buNone/>
              <a:defRPr sz="3600">
                <a:solidFill>
                  <a:srgbClr val="FBFF5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1"/>
          </p:nvPr>
        </p:nvSpPr>
        <p:spPr>
          <a:xfrm>
            <a:off x="3044950" y="1198559"/>
            <a:ext cx="5650200" cy="35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1pPr>
            <a:lvl2pPr marL="91440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>
                <a:solidFill>
                  <a:schemeClr val="lt1"/>
                </a:solidFill>
              </a:defRPr>
            </a:lvl2pPr>
            <a:lvl3pPr marL="137160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3pPr>
            <a:lvl4pPr marL="182880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>
                <a:solidFill>
                  <a:schemeClr val="lt1"/>
                </a:solidFill>
              </a:defRPr>
            </a:lvl4pPr>
            <a:lvl5pPr marL="228600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367715" y="1234010"/>
            <a:ext cx="82461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3600"/>
              <a:buFont typeface="Calibri"/>
              <a:buNone/>
              <a:defRPr sz="3600">
                <a:solidFill>
                  <a:srgbClr val="FBFF5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536879" y="2087040"/>
            <a:ext cx="4040100" cy="21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ctr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>
                <a:solidFill>
                  <a:schemeClr val="lt1"/>
                </a:solidFill>
              </a:defRPr>
            </a:lvl2pPr>
            <a:lvl3pPr marL="1371600" lvl="2" indent="-342900" algn="ctr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3pPr>
            <a:lvl4pPr marL="1828800" lvl="3" indent="-330200" algn="ctr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>
                <a:solidFill>
                  <a:schemeClr val="lt1"/>
                </a:solidFill>
              </a:defRPr>
            </a:lvl4pPr>
            <a:lvl5pPr marL="2286000" lvl="4" indent="-330200" algn="ctr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>
                <a:solidFill>
                  <a:schemeClr val="lt1"/>
                </a:solidFill>
              </a:defRPr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body" idx="2"/>
          </p:nvPr>
        </p:nvSpPr>
        <p:spPr>
          <a:xfrm>
            <a:off x="4572000" y="2087040"/>
            <a:ext cx="4041775" cy="2137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</a:defRPr>
            </a:lvl1pPr>
            <a:lvl2pPr marL="914400" lvl="1" indent="-3556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>
                <a:solidFill>
                  <a:schemeClr val="lt1"/>
                </a:solidFill>
              </a:defRPr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3pPr>
            <a:lvl4pPr marL="1828800" lvl="3" indent="-330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>
                <a:solidFill>
                  <a:schemeClr val="lt1"/>
                </a:solidFill>
              </a:defRPr>
            </a:lvl4pPr>
            <a:lvl5pPr marL="2286000" lvl="4" indent="-330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>
                <a:solidFill>
                  <a:schemeClr val="lt1"/>
                </a:solidFill>
              </a:defRPr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0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Freckle Face"/>
              <a:buNone/>
              <a:defRPr sz="4400" i="0" u="none" strike="noStrike" cap="none">
                <a:solidFill>
                  <a:schemeClr val="dk1"/>
                </a:solidFill>
                <a:latin typeface="Freckle Face"/>
                <a:ea typeface="Freckle Face"/>
                <a:cs typeface="Freckle Face"/>
                <a:sym typeface="Freckle Fac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254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Oswald Regular"/>
              <a:buChar char="•"/>
              <a:defRPr sz="3100" i="0" u="none" strike="noStrike" cap="none"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 Regular"/>
              <a:buChar char="–"/>
              <a:defRPr sz="2800" i="0" u="none" strike="noStrike" cap="none"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 Regular"/>
              <a:buChar char="•"/>
              <a:defRPr sz="2400" i="0" u="none" strike="noStrike" cap="none"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swald Regular"/>
              <a:buChar char="–"/>
              <a:defRPr sz="2000" i="0" u="none" strike="noStrike" cap="none"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" name="Google Shape;13;p1"/>
          <p:cNvSpPr txBox="1"/>
          <p:nvPr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This presentation uses a free template provided by FPPT.com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www.free-power-point-templates.com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82.png"/><Relationship Id="rId5" Type="http://schemas.openxmlformats.org/officeDocument/2006/relationships/image" Target="../media/image67.png"/><Relationship Id="rId10" Type="http://schemas.openxmlformats.org/officeDocument/2006/relationships/image" Target="../media/image81.png"/><Relationship Id="rId4" Type="http://schemas.openxmlformats.org/officeDocument/2006/relationships/image" Target="../media/image66.png"/><Relationship Id="rId9" Type="http://schemas.openxmlformats.org/officeDocument/2006/relationships/image" Target="../media/image8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92_Y30gQaPQSJif9RPcqMb97Lnyr8Uk8/view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ctrTitle"/>
          </p:nvPr>
        </p:nvSpPr>
        <p:spPr>
          <a:xfrm>
            <a:off x="448965" y="2724455"/>
            <a:ext cx="8246070" cy="122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3600"/>
              <a:buFont typeface="Calibri"/>
              <a:buNone/>
            </a:pPr>
            <a:r>
              <a:rPr lang="en-US" dirty="0"/>
              <a:t>Migration</a:t>
            </a:r>
            <a:endParaRPr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3600"/>
              <a:buFont typeface="Calibri"/>
              <a:buNone/>
            </a:pPr>
            <a:r>
              <a:rPr lang="en-US" dirty="0"/>
              <a:t>Honour</a:t>
            </a:r>
            <a:endParaRPr dirty="0"/>
          </a:p>
        </p:txBody>
      </p:sp>
      <p:sp>
        <p:nvSpPr>
          <p:cNvPr id="102" name="Google Shape;102;p20"/>
          <p:cNvSpPr txBox="1">
            <a:spLocks noGrp="1"/>
          </p:cNvSpPr>
          <p:nvPr>
            <p:ph type="subTitle" idx="1"/>
          </p:nvPr>
        </p:nvSpPr>
        <p:spPr>
          <a:xfrm>
            <a:off x="448965" y="3946095"/>
            <a:ext cx="8246070" cy="610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Luke Torquato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9"/>
          <p:cNvSpPr txBox="1">
            <a:spLocks noGrp="1"/>
          </p:cNvSpPr>
          <p:nvPr>
            <p:ph type="title"/>
          </p:nvPr>
        </p:nvSpPr>
        <p:spPr>
          <a:xfrm>
            <a:off x="5407275" y="119900"/>
            <a:ext cx="3287700" cy="1206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Reasons to Migrate</a:t>
            </a:r>
            <a:endParaRPr/>
          </a:p>
        </p:txBody>
      </p:sp>
      <p:pic>
        <p:nvPicPr>
          <p:cNvPr id="173" name="Google Shape;173;p29" descr="Table sett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11427" y="1817026"/>
            <a:ext cx="2229660" cy="2454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9" descr="Wate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050" y="2230689"/>
            <a:ext cx="1478182" cy="1627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9" descr="Hear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39693" y="2230684"/>
            <a:ext cx="1478182" cy="1627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9" descr="Snow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38224" y="2012476"/>
            <a:ext cx="1874566" cy="2063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0"/>
          <p:cNvSpPr txBox="1">
            <a:spLocks noGrp="1"/>
          </p:cNvSpPr>
          <p:nvPr>
            <p:ph type="title"/>
          </p:nvPr>
        </p:nvSpPr>
        <p:spPr>
          <a:xfrm>
            <a:off x="5467225" y="251775"/>
            <a:ext cx="3287700" cy="666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Requirement #3</a:t>
            </a:r>
            <a:endParaRPr/>
          </a:p>
        </p:txBody>
      </p:sp>
      <p:sp>
        <p:nvSpPr>
          <p:cNvPr id="183" name="Google Shape;183;p30"/>
          <p:cNvSpPr txBox="1">
            <a:spLocks noGrp="1"/>
          </p:cNvSpPr>
          <p:nvPr>
            <p:ph type="subTitle" idx="1"/>
          </p:nvPr>
        </p:nvSpPr>
        <p:spPr>
          <a:xfrm>
            <a:off x="1246900" y="1858375"/>
            <a:ext cx="7026000" cy="290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What are some ways that animals know when and where to go?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>
            <a:spLocks noGrp="1"/>
          </p:cNvSpPr>
          <p:nvPr>
            <p:ph type="title"/>
          </p:nvPr>
        </p:nvSpPr>
        <p:spPr>
          <a:xfrm>
            <a:off x="5407275" y="119900"/>
            <a:ext cx="3287700" cy="1206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Scientists’ Guesses</a:t>
            </a:r>
            <a:endParaRPr/>
          </a:p>
        </p:txBody>
      </p:sp>
      <p:pic>
        <p:nvPicPr>
          <p:cNvPr id="190" name="Google Shape;190;p31" descr="Map compas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2388" y="2151025"/>
            <a:ext cx="2885559" cy="2332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1" descr="Su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72246" y="2416477"/>
            <a:ext cx="2228929" cy="1802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1" descr="Magne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100" y="2577185"/>
            <a:ext cx="1831335" cy="148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1" descr="Signpos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38876" y="2616146"/>
            <a:ext cx="1734948" cy="1402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5467225" y="251775"/>
            <a:ext cx="3287700" cy="666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Requirement #4</a:t>
            </a:r>
            <a:endParaRPr/>
          </a:p>
        </p:txBody>
      </p:sp>
      <p:sp>
        <p:nvSpPr>
          <p:cNvPr id="200" name="Google Shape;200;p32"/>
          <p:cNvSpPr txBox="1">
            <a:spLocks noGrp="1"/>
          </p:cNvSpPr>
          <p:nvPr>
            <p:ph type="subTitle" idx="1"/>
          </p:nvPr>
        </p:nvSpPr>
        <p:spPr>
          <a:xfrm>
            <a:off x="1246900" y="1858375"/>
            <a:ext cx="7026000" cy="290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What species of animals migrate? List two examples of each of the following: </a:t>
            </a:r>
            <a:br>
              <a:rPr lang="en-US"/>
            </a:br>
            <a:r>
              <a:rPr lang="en-US" sz="3200"/>
              <a:t>a. Birds  b. Fish  c. Mammals </a:t>
            </a:r>
            <a:endParaRPr sz="3200"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/>
              <a:t>d. Insects   e. Amphibians   f. Reptiles</a:t>
            </a:r>
            <a:endParaRPr sz="3200"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/>
              <a:t>g. Crustaceans</a:t>
            </a:r>
            <a:endParaRPr sz="3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3"/>
          <p:cNvSpPr txBox="1">
            <a:spLocks noGrp="1"/>
          </p:cNvSpPr>
          <p:nvPr>
            <p:ph type="title"/>
          </p:nvPr>
        </p:nvSpPr>
        <p:spPr>
          <a:xfrm>
            <a:off x="6509750" y="433875"/>
            <a:ext cx="21855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BIrds</a:t>
            </a:r>
            <a:endParaRPr/>
          </a:p>
        </p:txBody>
      </p:sp>
      <p:sp>
        <p:nvSpPr>
          <p:cNvPr id="207" name="Google Shape;207;p33"/>
          <p:cNvSpPr txBox="1">
            <a:spLocks noGrp="1"/>
          </p:cNvSpPr>
          <p:nvPr>
            <p:ph type="body" idx="1"/>
          </p:nvPr>
        </p:nvSpPr>
        <p:spPr>
          <a:xfrm>
            <a:off x="6501375" y="1198550"/>
            <a:ext cx="2193900" cy="351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Names of Birds here</a:t>
            </a:r>
            <a:endParaRPr/>
          </a:p>
        </p:txBody>
      </p:sp>
      <p:pic>
        <p:nvPicPr>
          <p:cNvPr id="208" name="Google Shape;208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090" y="2658828"/>
            <a:ext cx="2193900" cy="1543423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09" name="Google Shape;209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4169" y="128757"/>
            <a:ext cx="2306159" cy="1626735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10" name="Google Shape;210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98226" y="1612301"/>
            <a:ext cx="2724345" cy="169965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11" name="Google Shape;211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85442" y="3154227"/>
            <a:ext cx="2349921" cy="1370275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12" name="Google Shape;212;p3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6801" y="235799"/>
            <a:ext cx="2594474" cy="162675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13" name="Google Shape;213;p3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6800" y="1612288"/>
            <a:ext cx="2185400" cy="1370275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14" name="Google Shape;214;p3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472077" y="2658820"/>
            <a:ext cx="2193900" cy="1272432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4"/>
          <p:cNvSpPr txBox="1">
            <a:spLocks noGrp="1"/>
          </p:cNvSpPr>
          <p:nvPr>
            <p:ph type="title"/>
          </p:nvPr>
        </p:nvSpPr>
        <p:spPr>
          <a:xfrm>
            <a:off x="6509750" y="433875"/>
            <a:ext cx="21855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Fish</a:t>
            </a:r>
            <a:endParaRPr/>
          </a:p>
        </p:txBody>
      </p:sp>
      <p:sp>
        <p:nvSpPr>
          <p:cNvPr id="221" name="Google Shape;221;p34"/>
          <p:cNvSpPr txBox="1">
            <a:spLocks noGrp="1"/>
          </p:cNvSpPr>
          <p:nvPr>
            <p:ph type="body" idx="1"/>
          </p:nvPr>
        </p:nvSpPr>
        <p:spPr>
          <a:xfrm>
            <a:off x="6501375" y="1198550"/>
            <a:ext cx="2193900" cy="351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Names here</a:t>
            </a:r>
            <a:endParaRPr/>
          </a:p>
        </p:txBody>
      </p:sp>
      <p:pic>
        <p:nvPicPr>
          <p:cNvPr id="222" name="Google Shape;222;p34"/>
          <p:cNvPicPr preferRelativeResize="0"/>
          <p:nvPr/>
        </p:nvPicPr>
        <p:blipFill rotWithShape="1">
          <a:blip r:embed="rId3">
            <a:alphaModFix/>
          </a:blip>
          <a:srcRect t="33766"/>
          <a:stretch/>
        </p:blipFill>
        <p:spPr>
          <a:xfrm>
            <a:off x="2770150" y="334500"/>
            <a:ext cx="2723400" cy="1544051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23" name="Google Shape;223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776" y="219450"/>
            <a:ext cx="2260625" cy="1947675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24" name="Google Shape;224;p34"/>
          <p:cNvPicPr preferRelativeResize="0"/>
          <p:nvPr/>
        </p:nvPicPr>
        <p:blipFill rotWithShape="1">
          <a:blip r:embed="rId5">
            <a:alphaModFix/>
          </a:blip>
          <a:srcRect l="32402" t="32860" r="23040" b="7996"/>
          <a:stretch/>
        </p:blipFill>
        <p:spPr>
          <a:xfrm>
            <a:off x="632858" y="2571741"/>
            <a:ext cx="2036555" cy="2363933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25" name="Google Shape;225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0977" y="1640173"/>
            <a:ext cx="2193900" cy="1810043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26" name="Google Shape;226;p3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50738" y="1325614"/>
            <a:ext cx="3762216" cy="3055471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5"/>
          <p:cNvSpPr txBox="1">
            <a:spLocks noGrp="1"/>
          </p:cNvSpPr>
          <p:nvPr>
            <p:ph type="title"/>
          </p:nvPr>
        </p:nvSpPr>
        <p:spPr>
          <a:xfrm>
            <a:off x="6509750" y="433875"/>
            <a:ext cx="24606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Mammals</a:t>
            </a:r>
            <a:endParaRPr/>
          </a:p>
        </p:txBody>
      </p:sp>
      <p:sp>
        <p:nvSpPr>
          <p:cNvPr id="233" name="Google Shape;233;p35"/>
          <p:cNvSpPr txBox="1">
            <a:spLocks noGrp="1"/>
          </p:cNvSpPr>
          <p:nvPr>
            <p:ph type="body" idx="1"/>
          </p:nvPr>
        </p:nvSpPr>
        <p:spPr>
          <a:xfrm>
            <a:off x="6501375" y="1198550"/>
            <a:ext cx="2193900" cy="351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Names here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6"/>
          <p:cNvSpPr txBox="1">
            <a:spLocks noGrp="1"/>
          </p:cNvSpPr>
          <p:nvPr>
            <p:ph type="title"/>
          </p:nvPr>
        </p:nvSpPr>
        <p:spPr>
          <a:xfrm>
            <a:off x="6509750" y="433875"/>
            <a:ext cx="21855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Insects</a:t>
            </a:r>
            <a:endParaRPr/>
          </a:p>
        </p:txBody>
      </p:sp>
      <p:sp>
        <p:nvSpPr>
          <p:cNvPr id="240" name="Google Shape;240;p36"/>
          <p:cNvSpPr txBox="1">
            <a:spLocks noGrp="1"/>
          </p:cNvSpPr>
          <p:nvPr>
            <p:ph type="body" idx="1"/>
          </p:nvPr>
        </p:nvSpPr>
        <p:spPr>
          <a:xfrm>
            <a:off x="6501375" y="1198550"/>
            <a:ext cx="2193900" cy="351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Names here</a:t>
            </a:r>
            <a:endParaRPr/>
          </a:p>
        </p:txBody>
      </p:sp>
      <p:pic>
        <p:nvPicPr>
          <p:cNvPr id="241" name="Google Shape;24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6900" y="356626"/>
            <a:ext cx="2317491" cy="3326779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42" name="Google Shape;242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82228" y="2607746"/>
            <a:ext cx="3557471" cy="1912205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43" name="Google Shape;243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6573" y="2705470"/>
            <a:ext cx="2144018" cy="1764579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44" name="Google Shape;244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94048" y="356626"/>
            <a:ext cx="2563397" cy="1623191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45" name="Google Shape;245;p3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18959" y="1780903"/>
            <a:ext cx="1476723" cy="1205958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46" name="Google Shape;246;p3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729417" y="1353520"/>
            <a:ext cx="2144010" cy="1367888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47" name="Google Shape;247;p3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650975" y="3412113"/>
            <a:ext cx="1999751" cy="15756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7"/>
          <p:cNvSpPr txBox="1">
            <a:spLocks noGrp="1"/>
          </p:cNvSpPr>
          <p:nvPr>
            <p:ph type="title"/>
          </p:nvPr>
        </p:nvSpPr>
        <p:spPr>
          <a:xfrm>
            <a:off x="6509750" y="433875"/>
            <a:ext cx="21855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Amphibians</a:t>
            </a:r>
            <a:endParaRPr/>
          </a:p>
        </p:txBody>
      </p:sp>
      <p:sp>
        <p:nvSpPr>
          <p:cNvPr id="254" name="Google Shape;254;p37"/>
          <p:cNvSpPr txBox="1">
            <a:spLocks noGrp="1"/>
          </p:cNvSpPr>
          <p:nvPr>
            <p:ph type="body" idx="1"/>
          </p:nvPr>
        </p:nvSpPr>
        <p:spPr>
          <a:xfrm>
            <a:off x="6501375" y="1198550"/>
            <a:ext cx="2193900" cy="351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Names here</a:t>
            </a:r>
            <a:endParaRPr/>
          </a:p>
        </p:txBody>
      </p:sp>
      <p:pic>
        <p:nvPicPr>
          <p:cNvPr id="255" name="Google Shape;255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00" y="433872"/>
            <a:ext cx="3596774" cy="18982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56" name="Google Shape;256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11530" y="433875"/>
            <a:ext cx="2757406" cy="1585594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57" name="Google Shape;257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5238" y="2678873"/>
            <a:ext cx="3639591" cy="1674849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58" name="Google Shape;258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87987" y="3342081"/>
            <a:ext cx="2487639" cy="143047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8"/>
          <p:cNvSpPr txBox="1">
            <a:spLocks noGrp="1"/>
          </p:cNvSpPr>
          <p:nvPr>
            <p:ph type="title"/>
          </p:nvPr>
        </p:nvSpPr>
        <p:spPr>
          <a:xfrm>
            <a:off x="6509750" y="433875"/>
            <a:ext cx="21855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Reptiles</a:t>
            </a:r>
            <a:endParaRPr/>
          </a:p>
        </p:txBody>
      </p:sp>
      <p:sp>
        <p:nvSpPr>
          <p:cNvPr id="265" name="Google Shape;265;p38"/>
          <p:cNvSpPr txBox="1">
            <a:spLocks noGrp="1"/>
          </p:cNvSpPr>
          <p:nvPr>
            <p:ph type="body" idx="1"/>
          </p:nvPr>
        </p:nvSpPr>
        <p:spPr>
          <a:xfrm>
            <a:off x="6501375" y="1198550"/>
            <a:ext cx="2193900" cy="351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Names here</a:t>
            </a:r>
            <a:endParaRPr/>
          </a:p>
        </p:txBody>
      </p:sp>
      <p:pic>
        <p:nvPicPr>
          <p:cNvPr id="266" name="Google Shape;266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152400"/>
            <a:ext cx="3236007" cy="2427009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7" name="Google Shape;267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22486" y="1215964"/>
            <a:ext cx="2647036" cy="198528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8" name="Google Shape;268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76758" y="152400"/>
            <a:ext cx="1924913" cy="1840219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9" name="Google Shape;269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3884" y="2645213"/>
            <a:ext cx="2977692" cy="2064536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0" name="Google Shape;270;p3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08626" y="3056400"/>
            <a:ext cx="2845686" cy="184022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75299" y="1467598"/>
            <a:ext cx="5082000" cy="2858625"/>
          </a:xfrm>
          <a:prstGeom prst="rect">
            <a:avLst/>
          </a:prstGeom>
          <a:noFill/>
          <a:ln w="889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9"/>
          <p:cNvSpPr txBox="1">
            <a:spLocks noGrp="1"/>
          </p:cNvSpPr>
          <p:nvPr>
            <p:ph type="title"/>
          </p:nvPr>
        </p:nvSpPr>
        <p:spPr>
          <a:xfrm>
            <a:off x="6509750" y="433875"/>
            <a:ext cx="24606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Crustaceans</a:t>
            </a:r>
            <a:endParaRPr/>
          </a:p>
        </p:txBody>
      </p:sp>
      <p:sp>
        <p:nvSpPr>
          <p:cNvPr id="277" name="Google Shape;277;p39"/>
          <p:cNvSpPr txBox="1">
            <a:spLocks noGrp="1"/>
          </p:cNvSpPr>
          <p:nvPr>
            <p:ph type="body" idx="1"/>
          </p:nvPr>
        </p:nvSpPr>
        <p:spPr>
          <a:xfrm>
            <a:off x="6501375" y="1198550"/>
            <a:ext cx="2193900" cy="351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Names here</a:t>
            </a:r>
            <a:endParaRPr/>
          </a:p>
        </p:txBody>
      </p:sp>
      <p:pic>
        <p:nvPicPr>
          <p:cNvPr id="278" name="Google Shape;278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3703" y="2867050"/>
            <a:ext cx="2554774" cy="19267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pic>
        <p:nvPicPr>
          <p:cNvPr id="279" name="Google Shape;279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325" y="706375"/>
            <a:ext cx="3385883" cy="2553491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0"/>
          <p:cNvSpPr txBox="1">
            <a:spLocks noGrp="1"/>
          </p:cNvSpPr>
          <p:nvPr>
            <p:ph type="title"/>
          </p:nvPr>
        </p:nvSpPr>
        <p:spPr>
          <a:xfrm>
            <a:off x="5467225" y="251775"/>
            <a:ext cx="3287700" cy="666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Requirement #5</a:t>
            </a:r>
            <a:endParaRPr/>
          </a:p>
        </p:txBody>
      </p:sp>
      <p:sp>
        <p:nvSpPr>
          <p:cNvPr id="286" name="Google Shape;286;p40"/>
          <p:cNvSpPr txBox="1">
            <a:spLocks noGrp="1"/>
          </p:cNvSpPr>
          <p:nvPr>
            <p:ph type="subTitle" idx="1"/>
          </p:nvPr>
        </p:nvSpPr>
        <p:spPr>
          <a:xfrm>
            <a:off x="1246900" y="1858375"/>
            <a:ext cx="7026000" cy="290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8947"/>
              <a:buFont typeface="Arial"/>
              <a:buNone/>
            </a:pPr>
            <a:r>
              <a:rPr lang="en-US"/>
              <a:t>What are some dangers that migrating animals experience?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8947"/>
              <a:buFont typeface="Arial"/>
              <a:buNone/>
            </a:pP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8947"/>
              <a:buFont typeface="Arial"/>
              <a:buNone/>
            </a:pPr>
            <a:r>
              <a:rPr lang="en-US"/>
              <a:t>Explain how the species of animals named above might encounter dangers in their migrations. </a:t>
            </a:r>
            <a:endParaRPr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1"/>
          <p:cNvSpPr txBox="1">
            <a:spLocks noGrp="1"/>
          </p:cNvSpPr>
          <p:nvPr>
            <p:ph type="title"/>
          </p:nvPr>
        </p:nvSpPr>
        <p:spPr>
          <a:xfrm>
            <a:off x="5407275" y="119900"/>
            <a:ext cx="3287700" cy="1206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Human’s BIggest Impacts</a:t>
            </a:r>
            <a:endParaRPr/>
          </a:p>
        </p:txBody>
      </p:sp>
      <p:pic>
        <p:nvPicPr>
          <p:cNvPr id="293" name="Google Shape;293;p41" descr="Fro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5769" y="3779689"/>
            <a:ext cx="1437653" cy="1222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1" descr="Snak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89863" y="1525338"/>
            <a:ext cx="1203186" cy="1022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41" descr="Deer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95004" y="3334738"/>
            <a:ext cx="1877563" cy="1633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1" descr="Splash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76945" y="1059170"/>
            <a:ext cx="1733822" cy="1474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1" descr="Splash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28282" y="3449809"/>
            <a:ext cx="1908313" cy="166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41" descr="Splash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08096" y="3040494"/>
            <a:ext cx="2556867" cy="2224932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41"/>
          <p:cNvSpPr/>
          <p:nvPr/>
        </p:nvSpPr>
        <p:spPr>
          <a:xfrm>
            <a:off x="0" y="2702051"/>
            <a:ext cx="9144000" cy="5199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41"/>
          <p:cNvSpPr/>
          <p:nvPr/>
        </p:nvSpPr>
        <p:spPr>
          <a:xfrm>
            <a:off x="1607934" y="2948896"/>
            <a:ext cx="575400" cy="2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41"/>
          <p:cNvSpPr/>
          <p:nvPr/>
        </p:nvSpPr>
        <p:spPr>
          <a:xfrm>
            <a:off x="3745415" y="2961923"/>
            <a:ext cx="575400" cy="2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41"/>
          <p:cNvSpPr/>
          <p:nvPr/>
        </p:nvSpPr>
        <p:spPr>
          <a:xfrm>
            <a:off x="2676675" y="2961924"/>
            <a:ext cx="575400" cy="2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41"/>
          <p:cNvSpPr/>
          <p:nvPr/>
        </p:nvSpPr>
        <p:spPr>
          <a:xfrm>
            <a:off x="4813148" y="2968034"/>
            <a:ext cx="575400" cy="2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41"/>
          <p:cNvSpPr/>
          <p:nvPr/>
        </p:nvSpPr>
        <p:spPr>
          <a:xfrm>
            <a:off x="5880880" y="2957870"/>
            <a:ext cx="575400" cy="2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41"/>
          <p:cNvSpPr/>
          <p:nvPr/>
        </p:nvSpPr>
        <p:spPr>
          <a:xfrm>
            <a:off x="6948612" y="2954738"/>
            <a:ext cx="575400" cy="2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41"/>
          <p:cNvSpPr/>
          <p:nvPr/>
        </p:nvSpPr>
        <p:spPr>
          <a:xfrm>
            <a:off x="8016344" y="2955573"/>
            <a:ext cx="575400" cy="2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2"/>
          <p:cNvSpPr txBox="1">
            <a:spLocks noGrp="1"/>
          </p:cNvSpPr>
          <p:nvPr>
            <p:ph type="title"/>
          </p:nvPr>
        </p:nvSpPr>
        <p:spPr>
          <a:xfrm>
            <a:off x="5407275" y="119900"/>
            <a:ext cx="3287700" cy="12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ts val="3600"/>
              <a:buFont typeface="Calibri"/>
              <a:buNone/>
            </a:pPr>
            <a:r>
              <a:rPr lang="en-US"/>
              <a:t>Dangers for Migrators</a:t>
            </a:r>
            <a:endParaRPr/>
          </a:p>
        </p:txBody>
      </p:sp>
      <p:sp>
        <p:nvSpPr>
          <p:cNvPr id="312" name="Google Shape;312;p42"/>
          <p:cNvSpPr txBox="1">
            <a:spLocks noGrp="1"/>
          </p:cNvSpPr>
          <p:nvPr>
            <p:ph type="body" idx="1"/>
          </p:nvPr>
        </p:nvSpPr>
        <p:spPr>
          <a:xfrm>
            <a:off x="448966" y="1350111"/>
            <a:ext cx="8246070" cy="3359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/>
              <a:t>Buildings</a:t>
            </a:r>
            <a:endParaRPr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Lights</a:t>
            </a:r>
            <a:endParaRPr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Highways</a:t>
            </a:r>
            <a:endParaRPr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Lost habitats</a:t>
            </a:r>
            <a:endParaRPr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Aircraft</a:t>
            </a:r>
            <a:endParaRPr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Fans</a:t>
            </a:r>
            <a:endParaRPr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Dams</a:t>
            </a:r>
            <a:endParaRPr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Hunters (man an beast)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37" y="0"/>
            <a:ext cx="3430675" cy="5143501"/>
          </a:xfrm>
          <a:prstGeom prst="rect">
            <a:avLst/>
          </a:prstGeom>
          <a:noFill/>
          <a:ln w="1270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18" name="Google Shape;318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73506" y="1222326"/>
            <a:ext cx="5971332" cy="3921175"/>
          </a:xfrm>
          <a:prstGeom prst="rect">
            <a:avLst/>
          </a:prstGeom>
          <a:noFill/>
          <a:ln w="1270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19" name="Google Shape;319;p43"/>
          <p:cNvSpPr/>
          <p:nvPr/>
        </p:nvSpPr>
        <p:spPr>
          <a:xfrm>
            <a:off x="5165119" y="1932710"/>
            <a:ext cx="1911900" cy="2909400"/>
          </a:xfrm>
          <a:prstGeom prst="donut">
            <a:avLst>
              <a:gd name="adj" fmla="val 6467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2183" y="767603"/>
            <a:ext cx="6340289" cy="4226859"/>
          </a:xfrm>
          <a:prstGeom prst="rect">
            <a:avLst/>
          </a:prstGeom>
          <a:noFill/>
          <a:ln w="889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325" name="Google Shape;325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2183" y="714766"/>
            <a:ext cx="6340287" cy="43325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5622" y="1080140"/>
            <a:ext cx="6452756" cy="3635052"/>
          </a:xfrm>
          <a:prstGeom prst="rect">
            <a:avLst/>
          </a:prstGeom>
          <a:noFill/>
          <a:ln w="88900" cap="sq" cmpd="thickThin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6424" y="3078590"/>
            <a:ext cx="3038474" cy="2084796"/>
          </a:xfrm>
          <a:prstGeom prst="rect">
            <a:avLst/>
          </a:prstGeom>
          <a:noFill/>
          <a:ln w="1270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36" name="Google Shape;336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84898" y="3083598"/>
            <a:ext cx="2959101" cy="2068429"/>
          </a:xfrm>
          <a:prstGeom prst="rect">
            <a:avLst/>
          </a:prstGeom>
          <a:noFill/>
          <a:ln w="1270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37" name="Google Shape;337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9407"/>
            <a:ext cx="3403205" cy="2187457"/>
          </a:xfrm>
          <a:prstGeom prst="rect">
            <a:avLst/>
          </a:prstGeom>
          <a:noFill/>
          <a:ln w="1270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38" name="Google Shape;338;p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57157" y="-9407"/>
            <a:ext cx="3403205" cy="2187458"/>
          </a:xfrm>
          <a:prstGeom prst="rect">
            <a:avLst/>
          </a:prstGeom>
          <a:noFill/>
          <a:ln w="1270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39" name="Google Shape;339;p4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" y="3064459"/>
            <a:ext cx="3146424" cy="2089141"/>
          </a:xfrm>
          <a:prstGeom prst="rect">
            <a:avLst/>
          </a:prstGeom>
          <a:noFill/>
          <a:ln w="1270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40" name="Google Shape;340;p46" descr="Danger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51029" y="1417126"/>
            <a:ext cx="2084796" cy="2084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7"/>
          <p:cNvSpPr txBox="1">
            <a:spLocks noGrp="1"/>
          </p:cNvSpPr>
          <p:nvPr>
            <p:ph type="title"/>
          </p:nvPr>
        </p:nvSpPr>
        <p:spPr>
          <a:xfrm>
            <a:off x="3044950" y="433880"/>
            <a:ext cx="5650085" cy="57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BFF53"/>
              </a:buClr>
              <a:buSzPct val="100000"/>
              <a:buFont typeface="Calibri"/>
              <a:buNone/>
            </a:pPr>
            <a:r>
              <a:rPr lang="en-US"/>
              <a:t>Application:</a:t>
            </a:r>
            <a:endParaRPr/>
          </a:p>
        </p:txBody>
      </p:sp>
      <p:sp>
        <p:nvSpPr>
          <p:cNvPr id="346" name="Google Shape;346;p47"/>
          <p:cNvSpPr txBox="1">
            <a:spLocks noGrp="1"/>
          </p:cNvSpPr>
          <p:nvPr>
            <p:ph type="body" idx="1"/>
          </p:nvPr>
        </p:nvSpPr>
        <p:spPr>
          <a:xfrm>
            <a:off x="3044950" y="1198559"/>
            <a:ext cx="5650085" cy="3511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dirty="0"/>
              <a:t>Which dangers that we’ve listed that could pose the most problem for:</a:t>
            </a:r>
            <a:endParaRPr dirty="0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US" dirty="0"/>
              <a:t>Migrating Fish</a:t>
            </a:r>
            <a:endParaRPr dirty="0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Buffalo / Caribou migration</a:t>
            </a:r>
            <a:endParaRPr dirty="0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Monarch butterfly</a:t>
            </a:r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8"/>
          <p:cNvSpPr txBox="1">
            <a:spLocks noGrp="1"/>
          </p:cNvSpPr>
          <p:nvPr>
            <p:ph type="title"/>
          </p:nvPr>
        </p:nvSpPr>
        <p:spPr>
          <a:xfrm>
            <a:off x="5467225" y="251775"/>
            <a:ext cx="3287700" cy="666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Requirement #6</a:t>
            </a:r>
            <a:endParaRPr/>
          </a:p>
        </p:txBody>
      </p:sp>
      <p:sp>
        <p:nvSpPr>
          <p:cNvPr id="353" name="Google Shape;353;p48"/>
          <p:cNvSpPr txBox="1">
            <a:spLocks noGrp="1"/>
          </p:cNvSpPr>
          <p:nvPr>
            <p:ph type="subTitle" idx="1"/>
          </p:nvPr>
        </p:nvSpPr>
        <p:spPr>
          <a:xfrm>
            <a:off x="1246900" y="1858375"/>
            <a:ext cx="7026000" cy="290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dirty="0"/>
              <a:t>State the difference between a complete, partial, and nomadic migration and identify species that </a:t>
            </a:r>
            <a:r>
              <a:rPr lang="en-US" dirty="0" err="1"/>
              <a:t>practise</a:t>
            </a:r>
            <a:r>
              <a:rPr lang="en-US" dirty="0"/>
              <a:t> each type. 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>
            <a:spLocks noGrp="1"/>
          </p:cNvSpPr>
          <p:nvPr>
            <p:ph type="title"/>
          </p:nvPr>
        </p:nvSpPr>
        <p:spPr>
          <a:xfrm>
            <a:off x="5467225" y="251775"/>
            <a:ext cx="3287700" cy="666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-US"/>
              <a:t>Requirement 1:</a:t>
            </a:r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ubTitle" idx="1"/>
          </p:nvPr>
        </p:nvSpPr>
        <p:spPr>
          <a:xfrm>
            <a:off x="1246900" y="1858375"/>
            <a:ext cx="7026000" cy="290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dirty="0"/>
              <a:t>What is migration?</a:t>
            </a:r>
            <a:endParaRPr dirty="0"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dirty="0"/>
              <a:t>Give a short history of how</a:t>
            </a:r>
            <a:br>
              <a:rPr lang="en-US" dirty="0"/>
            </a:br>
            <a:r>
              <a:rPr lang="en-US" dirty="0"/>
              <a:t>humanity’s understanding of </a:t>
            </a:r>
            <a:endParaRPr dirty="0"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dirty="0"/>
              <a:t>animal migration has grown</a:t>
            </a: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9"/>
          <p:cNvSpPr/>
          <p:nvPr/>
        </p:nvSpPr>
        <p:spPr>
          <a:xfrm rot="-1413797" flipH="1">
            <a:off x="2849691" y="2337844"/>
            <a:ext cx="3007792" cy="76847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49"/>
          <p:cNvSpPr/>
          <p:nvPr/>
        </p:nvSpPr>
        <p:spPr>
          <a:xfrm rot="-1413718">
            <a:off x="3606832" y="2009779"/>
            <a:ext cx="3124276" cy="76847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0" name="Google Shape;360;p49" descr="Hummingbir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2800" y="2698750"/>
            <a:ext cx="1841500" cy="184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49"/>
          <p:cNvSpPr txBox="1"/>
          <p:nvPr/>
        </p:nvSpPr>
        <p:spPr>
          <a:xfrm>
            <a:off x="292100" y="520700"/>
            <a:ext cx="1854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Complete</a:t>
            </a:r>
            <a:endParaRPr sz="1100">
              <a:solidFill>
                <a:srgbClr val="FFFF00"/>
              </a:solidFill>
            </a:endParaRPr>
          </a:p>
        </p:txBody>
      </p:sp>
      <p:pic>
        <p:nvPicPr>
          <p:cNvPr id="362" name="Google Shape;362;p49" descr="Hummingbir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680200" y="188015"/>
            <a:ext cx="1727200" cy="172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49"/>
          <p:cNvSpPr txBox="1"/>
          <p:nvPr/>
        </p:nvSpPr>
        <p:spPr>
          <a:xfrm>
            <a:off x="5461001" y="4165600"/>
            <a:ext cx="2781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Canadian Geese</a:t>
            </a:r>
            <a:endParaRPr sz="11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1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0"/>
          <p:cNvSpPr/>
          <p:nvPr/>
        </p:nvSpPr>
        <p:spPr>
          <a:xfrm rot="-1413797" flipH="1">
            <a:off x="2621091" y="2414044"/>
            <a:ext cx="3007792" cy="76847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50"/>
          <p:cNvSpPr/>
          <p:nvPr/>
        </p:nvSpPr>
        <p:spPr>
          <a:xfrm rot="-1413718">
            <a:off x="3378232" y="2085979"/>
            <a:ext cx="3124276" cy="76847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0" name="Google Shape;370;p50" descr="Hummingbir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2800" y="2698750"/>
            <a:ext cx="1841500" cy="184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50"/>
          <p:cNvSpPr txBox="1"/>
          <p:nvPr/>
        </p:nvSpPr>
        <p:spPr>
          <a:xfrm>
            <a:off x="292100" y="520700"/>
            <a:ext cx="2138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Incomplete</a:t>
            </a:r>
            <a:endParaRPr sz="1100">
              <a:solidFill>
                <a:srgbClr val="FFFF00"/>
              </a:solidFill>
            </a:endParaRPr>
          </a:p>
        </p:txBody>
      </p:sp>
      <p:pic>
        <p:nvPicPr>
          <p:cNvPr id="372" name="Google Shape;372;p50" descr="Hummingbir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6680200" y="188015"/>
            <a:ext cx="1727200" cy="172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50"/>
          <p:cNvSpPr txBox="1"/>
          <p:nvPr/>
        </p:nvSpPr>
        <p:spPr>
          <a:xfrm>
            <a:off x="5461000" y="4165600"/>
            <a:ext cx="3171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>
                <a:solidFill>
                  <a:srgbClr val="FBFF53"/>
                </a:solidFill>
                <a:latin typeface="Calibri"/>
                <a:ea typeface="Calibri"/>
                <a:cs typeface="Calibri"/>
                <a:sym typeface="Calibri"/>
              </a:rPr>
              <a:t>Monarch Butterfly</a:t>
            </a:r>
            <a:endParaRPr sz="1100">
              <a:solidFill>
                <a:srgbClr val="FBFF53"/>
              </a:solidFill>
            </a:endParaRPr>
          </a:p>
        </p:txBody>
      </p:sp>
      <p:pic>
        <p:nvPicPr>
          <p:cNvPr id="374" name="Google Shape;374;p50" descr="Graveston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80201" y="188014"/>
            <a:ext cx="1727200" cy="172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51" descr="Hummingbir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916" y="3302000"/>
            <a:ext cx="1841500" cy="184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51"/>
          <p:cNvSpPr txBox="1"/>
          <p:nvPr/>
        </p:nvSpPr>
        <p:spPr>
          <a:xfrm>
            <a:off x="292100" y="520700"/>
            <a:ext cx="17040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1">
                <a:solidFill>
                  <a:srgbClr val="FBFF53"/>
                </a:solidFill>
                <a:latin typeface="Calibri"/>
                <a:ea typeface="Calibri"/>
                <a:cs typeface="Calibri"/>
                <a:sym typeface="Calibri"/>
              </a:rPr>
              <a:t>Nomadic</a:t>
            </a:r>
            <a:endParaRPr sz="1100">
              <a:solidFill>
                <a:srgbClr val="FBFF53"/>
              </a:solidFill>
            </a:endParaRPr>
          </a:p>
        </p:txBody>
      </p:sp>
      <p:sp>
        <p:nvSpPr>
          <p:cNvPr id="381" name="Google Shape;381;p51"/>
          <p:cNvSpPr txBox="1"/>
          <p:nvPr/>
        </p:nvSpPr>
        <p:spPr>
          <a:xfrm>
            <a:off x="5461000" y="4165600"/>
            <a:ext cx="3171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American Bison</a:t>
            </a:r>
            <a:endParaRPr sz="11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2"/>
          <p:cNvSpPr txBox="1">
            <a:spLocks noGrp="1"/>
          </p:cNvSpPr>
          <p:nvPr>
            <p:ph type="title"/>
          </p:nvPr>
        </p:nvSpPr>
        <p:spPr>
          <a:xfrm>
            <a:off x="5467225" y="251775"/>
            <a:ext cx="3287700" cy="666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Requirement #7</a:t>
            </a:r>
            <a:endParaRPr/>
          </a:p>
        </p:txBody>
      </p:sp>
      <p:sp>
        <p:nvSpPr>
          <p:cNvPr id="388" name="Google Shape;388;p52"/>
          <p:cNvSpPr txBox="1">
            <a:spLocks noGrp="1"/>
          </p:cNvSpPr>
          <p:nvPr>
            <p:ph type="subTitle" idx="1"/>
          </p:nvPr>
        </p:nvSpPr>
        <p:spPr>
          <a:xfrm>
            <a:off x="1246900" y="1858375"/>
            <a:ext cx="7026000" cy="290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Describe at least three ways that humans can affect or disrupt animal migration patterns. What can be done to help solve these problems? </a:t>
            </a:r>
            <a:endParaRPr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53"/>
          <p:cNvSpPr txBox="1">
            <a:spLocks noGrp="1"/>
          </p:cNvSpPr>
          <p:nvPr>
            <p:ph type="title"/>
          </p:nvPr>
        </p:nvSpPr>
        <p:spPr>
          <a:xfrm>
            <a:off x="4855475" y="433875"/>
            <a:ext cx="38397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Challenges</a:t>
            </a:r>
            <a:endParaRPr/>
          </a:p>
        </p:txBody>
      </p:sp>
      <p:sp>
        <p:nvSpPr>
          <p:cNvPr id="395" name="Google Shape;395;p53"/>
          <p:cNvSpPr txBox="1">
            <a:spLocks noGrp="1"/>
          </p:cNvSpPr>
          <p:nvPr>
            <p:ph type="body" idx="1"/>
          </p:nvPr>
        </p:nvSpPr>
        <p:spPr>
          <a:xfrm>
            <a:off x="4855475" y="1198553"/>
            <a:ext cx="3839700" cy="351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Buildings</a:t>
            </a:r>
            <a:endParaRPr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Hunting</a:t>
            </a:r>
            <a:endParaRPr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Vehicles</a:t>
            </a:r>
            <a:endParaRPr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Fences</a:t>
            </a:r>
            <a:endParaRPr/>
          </a:p>
        </p:txBody>
      </p:sp>
      <p:pic>
        <p:nvPicPr>
          <p:cNvPr id="396" name="Google Shape;396;p53" descr="Ca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" y="2571750"/>
            <a:ext cx="2985525" cy="298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53" descr="F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97012" y="2952750"/>
            <a:ext cx="2441200" cy="244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53" descr="Targe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53025" y="341125"/>
            <a:ext cx="2441225" cy="244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53" descr="Buildi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274300"/>
            <a:ext cx="1577600" cy="157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oogle Shape;404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6424" y="3087997"/>
            <a:ext cx="3038474" cy="217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84898" y="3101174"/>
            <a:ext cx="2959101" cy="2059534"/>
          </a:xfrm>
          <a:prstGeom prst="rect">
            <a:avLst/>
          </a:prstGeom>
          <a:noFill/>
          <a:ln w="1270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06" name="Google Shape;406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3403205" cy="217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5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57157" y="-111136"/>
            <a:ext cx="3403205" cy="2289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5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" y="3073443"/>
            <a:ext cx="3146424" cy="2080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5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-2983"/>
            <a:ext cx="3257157" cy="2178050"/>
          </a:xfrm>
          <a:prstGeom prst="rect">
            <a:avLst/>
          </a:prstGeom>
          <a:noFill/>
          <a:ln w="1270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10" name="Google Shape;410;p5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214967" y="10268"/>
            <a:ext cx="3445392" cy="2170597"/>
          </a:xfrm>
          <a:prstGeom prst="rect">
            <a:avLst/>
          </a:prstGeom>
          <a:noFill/>
          <a:ln w="1270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11" name="Google Shape;411;p5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0" y="3096678"/>
            <a:ext cx="3438276" cy="2080157"/>
          </a:xfrm>
          <a:prstGeom prst="rect">
            <a:avLst/>
          </a:prstGeom>
          <a:noFill/>
          <a:ln w="1270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12" name="Google Shape;412;p5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146424" y="3099487"/>
            <a:ext cx="3108665" cy="2067094"/>
          </a:xfrm>
          <a:prstGeom prst="rect">
            <a:avLst/>
          </a:prstGeom>
          <a:noFill/>
          <a:ln w="1270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13" name="Google Shape;413;p54"/>
          <p:cNvSpPr txBox="1">
            <a:spLocks noGrp="1"/>
          </p:cNvSpPr>
          <p:nvPr>
            <p:ph type="title"/>
          </p:nvPr>
        </p:nvSpPr>
        <p:spPr>
          <a:xfrm>
            <a:off x="5388875" y="52875"/>
            <a:ext cx="38397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Answers</a:t>
            </a:r>
            <a:endParaRPr/>
          </a:p>
        </p:txBody>
      </p:sp>
      <p:sp>
        <p:nvSpPr>
          <p:cNvPr id="414" name="Google Shape;414;p54"/>
          <p:cNvSpPr txBox="1">
            <a:spLocks noGrp="1"/>
          </p:cNvSpPr>
          <p:nvPr>
            <p:ph type="body" idx="1"/>
          </p:nvPr>
        </p:nvSpPr>
        <p:spPr>
          <a:xfrm>
            <a:off x="0" y="2269226"/>
            <a:ext cx="9228600" cy="572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Fish elevators    flyways     Animal highways   No hunting areas    Habitat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55"/>
          <p:cNvSpPr txBox="1">
            <a:spLocks noGrp="1"/>
          </p:cNvSpPr>
          <p:nvPr>
            <p:ph type="title"/>
          </p:nvPr>
        </p:nvSpPr>
        <p:spPr>
          <a:xfrm>
            <a:off x="5467225" y="251775"/>
            <a:ext cx="3287700" cy="666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Requirement #9</a:t>
            </a:r>
            <a:endParaRPr/>
          </a:p>
        </p:txBody>
      </p:sp>
      <p:sp>
        <p:nvSpPr>
          <p:cNvPr id="421" name="Google Shape;421;p55"/>
          <p:cNvSpPr txBox="1">
            <a:spLocks noGrp="1"/>
          </p:cNvSpPr>
          <p:nvPr>
            <p:ph type="subTitle" idx="1"/>
          </p:nvPr>
        </p:nvSpPr>
        <p:spPr>
          <a:xfrm>
            <a:off x="617225" y="1858375"/>
            <a:ext cx="8215800" cy="290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How are migrating animals studied today? Give examples of three ways migrating animals can be tracked. 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6"/>
          <p:cNvSpPr txBox="1">
            <a:spLocks noGrp="1"/>
          </p:cNvSpPr>
          <p:nvPr>
            <p:ph type="title"/>
          </p:nvPr>
        </p:nvSpPr>
        <p:spPr>
          <a:xfrm>
            <a:off x="5407275" y="119900"/>
            <a:ext cx="3287700" cy="1206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Studied / Tracking</a:t>
            </a:r>
            <a:endParaRPr/>
          </a:p>
        </p:txBody>
      </p:sp>
      <p:sp>
        <p:nvSpPr>
          <p:cNvPr id="428" name="Google Shape;428;p56"/>
          <p:cNvSpPr txBox="1">
            <a:spLocks noGrp="1"/>
          </p:cNvSpPr>
          <p:nvPr>
            <p:ph type="body" idx="1"/>
          </p:nvPr>
        </p:nvSpPr>
        <p:spPr>
          <a:xfrm>
            <a:off x="448966" y="1350111"/>
            <a:ext cx="8246100" cy="3359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dirty="0"/>
              <a:t>GPS Tracking Systems</a:t>
            </a:r>
            <a:endParaRPr dirty="0"/>
          </a:p>
          <a:p>
            <a:pPr marL="457200" lvl="0" indent="-406400" algn="l" rtl="0">
              <a:spcBef>
                <a:spcPts val="56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GPS collar or tag</a:t>
            </a:r>
            <a:endParaRPr dirty="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Bird bands</a:t>
            </a:r>
            <a:endParaRPr dirty="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Radio collars</a:t>
            </a:r>
            <a:endParaRPr dirty="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Cameras</a:t>
            </a:r>
            <a:endParaRPr dirty="0"/>
          </a:p>
        </p:txBody>
      </p:sp>
      <p:pic>
        <p:nvPicPr>
          <p:cNvPr id="429" name="Google Shape;429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79373" y="1654670"/>
            <a:ext cx="4053375" cy="3121100"/>
          </a:xfrm>
          <a:prstGeom prst="rect">
            <a:avLst/>
          </a:prstGeom>
          <a:noFill/>
          <a:ln w="889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7"/>
          <p:cNvSpPr txBox="1">
            <a:spLocks noGrp="1"/>
          </p:cNvSpPr>
          <p:nvPr>
            <p:ph type="title"/>
          </p:nvPr>
        </p:nvSpPr>
        <p:spPr>
          <a:xfrm>
            <a:off x="5467225" y="251775"/>
            <a:ext cx="3287700" cy="666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Requirement #10</a:t>
            </a:r>
            <a:endParaRPr/>
          </a:p>
        </p:txBody>
      </p:sp>
      <p:sp>
        <p:nvSpPr>
          <p:cNvPr id="436" name="Google Shape;436;p57"/>
          <p:cNvSpPr txBox="1">
            <a:spLocks noGrp="1"/>
          </p:cNvSpPr>
          <p:nvPr>
            <p:ph type="subTitle" idx="1"/>
          </p:nvPr>
        </p:nvSpPr>
        <p:spPr>
          <a:xfrm>
            <a:off x="617225" y="1858375"/>
            <a:ext cx="8215800" cy="290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How are human migrations similar to animal migrations and how are they different? 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58"/>
          <p:cNvSpPr txBox="1">
            <a:spLocks noGrp="1"/>
          </p:cNvSpPr>
          <p:nvPr>
            <p:ph type="title"/>
          </p:nvPr>
        </p:nvSpPr>
        <p:spPr>
          <a:xfrm>
            <a:off x="367715" y="1234010"/>
            <a:ext cx="82461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Similarities         Differences</a:t>
            </a:r>
            <a:endParaRPr/>
          </a:p>
        </p:txBody>
      </p:sp>
      <p:sp>
        <p:nvSpPr>
          <p:cNvPr id="443" name="Google Shape;443;p58"/>
          <p:cNvSpPr txBox="1">
            <a:spLocks noGrp="1"/>
          </p:cNvSpPr>
          <p:nvPr>
            <p:ph type="body" idx="1"/>
          </p:nvPr>
        </p:nvSpPr>
        <p:spPr>
          <a:xfrm>
            <a:off x="536879" y="2087040"/>
            <a:ext cx="4040100" cy="2137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457200" lvl="0" indent="-358140" algn="l" rtl="0">
              <a:spcBef>
                <a:spcPts val="480"/>
              </a:spcBef>
              <a:spcAft>
                <a:spcPts val="0"/>
              </a:spcAft>
              <a:buSzPct val="100000"/>
              <a:buAutoNum type="arabicPeriod"/>
            </a:pPr>
            <a:r>
              <a:rPr lang="en-US"/>
              <a:t>Are unusually long trips</a:t>
            </a:r>
            <a:endParaRPr/>
          </a:p>
          <a:p>
            <a:pPr marL="457200" lvl="0" indent="-35814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/>
              <a:t>Often in search of food or other basic needs</a:t>
            </a:r>
            <a:endParaRPr/>
          </a:p>
          <a:p>
            <a:pPr marL="457200" lvl="0" indent="-35814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/>
              <a:t>Often travel together with people or animals they know</a:t>
            </a:r>
            <a:endParaRPr/>
          </a:p>
          <a:p>
            <a:pPr marL="457200" lvl="0" indent="-35814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US"/>
              <a:t>May face dangers along the way</a:t>
            </a:r>
            <a:endParaRPr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58"/>
          <p:cNvSpPr txBox="1">
            <a:spLocks noGrp="1"/>
          </p:cNvSpPr>
          <p:nvPr>
            <p:ph type="body" idx="2"/>
          </p:nvPr>
        </p:nvSpPr>
        <p:spPr>
          <a:xfrm>
            <a:off x="4572000" y="2087053"/>
            <a:ext cx="4041900" cy="247670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57200" lvl="0" indent="-381000" algn="l" rtl="0">
              <a:spcBef>
                <a:spcPts val="480"/>
              </a:spcBef>
              <a:spcAft>
                <a:spcPts val="0"/>
              </a:spcAft>
              <a:buSzPts val="2400"/>
              <a:buAutoNum type="arabicPeriod"/>
            </a:pPr>
            <a:r>
              <a:rPr lang="en-US" dirty="0"/>
              <a:t>People rarely return from their migrations – one way migration</a:t>
            </a:r>
            <a:endParaRPr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dirty="0"/>
              <a:t>Animals don’t rely on man-made transportation</a:t>
            </a:r>
            <a:endParaRPr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dirty="0"/>
              <a:t>Human migration is often motivated by violence</a:t>
            </a:r>
            <a:endParaRPr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dirty="0"/>
              <a:t>Animal migration is instinctive, human migration is a decision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 txBox="1">
            <a:spLocks noGrp="1"/>
          </p:cNvSpPr>
          <p:nvPr>
            <p:ph type="title"/>
          </p:nvPr>
        </p:nvSpPr>
        <p:spPr>
          <a:xfrm>
            <a:off x="3044950" y="433880"/>
            <a:ext cx="56502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Definition</a:t>
            </a:r>
            <a:endParaRPr/>
          </a:p>
        </p:txBody>
      </p:sp>
      <p:sp>
        <p:nvSpPr>
          <p:cNvPr id="121" name="Google Shape;121;p23"/>
          <p:cNvSpPr txBox="1">
            <a:spLocks noGrp="1"/>
          </p:cNvSpPr>
          <p:nvPr>
            <p:ph type="body" idx="1"/>
          </p:nvPr>
        </p:nvSpPr>
        <p:spPr>
          <a:xfrm>
            <a:off x="3044950" y="1198559"/>
            <a:ext cx="5650200" cy="351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Migration is the seasonal movement of animals from one place to another</a:t>
            </a:r>
            <a:endParaRPr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 migrating animal usually moves into a different environment for a specific purpose, be it food, a mate, a change in temperature, etc.</a:t>
            </a:r>
            <a:endParaRPr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People migrate -- but usually not seasonally</a:t>
            </a:r>
            <a:endParaRPr/>
          </a:p>
        </p:txBody>
      </p:sp>
      <p:sp>
        <p:nvSpPr>
          <p:cNvPr id="122" name="Google Shape;122;p23"/>
          <p:cNvSpPr/>
          <p:nvPr/>
        </p:nvSpPr>
        <p:spPr>
          <a:xfrm rot="-2007501">
            <a:off x="1368615" y="2651298"/>
            <a:ext cx="1831025" cy="73324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p23" descr="Hummingbir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000" y="2698754"/>
            <a:ext cx="1300899" cy="1841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59"/>
          <p:cNvSpPr txBox="1">
            <a:spLocks noGrp="1"/>
          </p:cNvSpPr>
          <p:nvPr>
            <p:ph type="title"/>
          </p:nvPr>
        </p:nvSpPr>
        <p:spPr>
          <a:xfrm>
            <a:off x="5467225" y="251775"/>
            <a:ext cx="3287700" cy="666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Requirement #11</a:t>
            </a:r>
            <a:endParaRPr/>
          </a:p>
        </p:txBody>
      </p:sp>
      <p:sp>
        <p:nvSpPr>
          <p:cNvPr id="451" name="Google Shape;451;p59"/>
          <p:cNvSpPr txBox="1">
            <a:spLocks noGrp="1"/>
          </p:cNvSpPr>
          <p:nvPr>
            <p:ph type="subTitle" idx="1"/>
          </p:nvPr>
        </p:nvSpPr>
        <p:spPr>
          <a:xfrm>
            <a:off x="617225" y="1858375"/>
            <a:ext cx="8215800" cy="290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Choose two Bible stories that mention a migration and discuss the purpose of the migration with your instructor.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	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60"/>
          <p:cNvSpPr txBox="1">
            <a:spLocks noGrp="1"/>
          </p:cNvSpPr>
          <p:nvPr>
            <p:ph type="title"/>
          </p:nvPr>
        </p:nvSpPr>
        <p:spPr>
          <a:xfrm>
            <a:off x="5467225" y="251775"/>
            <a:ext cx="3287700" cy="666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Requirement #11</a:t>
            </a:r>
            <a:endParaRPr/>
          </a:p>
        </p:txBody>
      </p:sp>
      <p:sp>
        <p:nvSpPr>
          <p:cNvPr id="458" name="Google Shape;458;p60"/>
          <p:cNvSpPr txBox="1">
            <a:spLocks noGrp="1"/>
          </p:cNvSpPr>
          <p:nvPr>
            <p:ph type="subTitle" idx="1"/>
          </p:nvPr>
        </p:nvSpPr>
        <p:spPr>
          <a:xfrm>
            <a:off x="617225" y="1858375"/>
            <a:ext cx="8215800" cy="3093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a. Noah             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b. Moses and the Exodus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c. Abraham     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d. Joseph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e. Babylonian capture     </a:t>
            </a:r>
            <a:br>
              <a:rPr lang="en-US"/>
            </a:br>
            <a:r>
              <a:rPr lang="en-US"/>
              <a:t>f. Joseph &amp; Mary as they fled to Egypt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g. Acts 8 Christian dispersion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h. Another of your choosing 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61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On Your Own</a:t>
            </a:r>
            <a:endParaRPr/>
          </a:p>
        </p:txBody>
      </p:sp>
      <p:sp>
        <p:nvSpPr>
          <p:cNvPr id="465" name="Google Shape;465;p61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/>
              <a:t>Requirements to complete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62"/>
          <p:cNvSpPr txBox="1">
            <a:spLocks noGrp="1"/>
          </p:cNvSpPr>
          <p:nvPr>
            <p:ph type="title"/>
          </p:nvPr>
        </p:nvSpPr>
        <p:spPr>
          <a:xfrm>
            <a:off x="5467225" y="251775"/>
            <a:ext cx="3287700" cy="666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Requirement #8</a:t>
            </a:r>
            <a:endParaRPr/>
          </a:p>
        </p:txBody>
      </p:sp>
      <p:sp>
        <p:nvSpPr>
          <p:cNvPr id="472" name="Google Shape;472;p62"/>
          <p:cNvSpPr txBox="1">
            <a:spLocks noGrp="1"/>
          </p:cNvSpPr>
          <p:nvPr>
            <p:ph type="subTitle" idx="1"/>
          </p:nvPr>
        </p:nvSpPr>
        <p:spPr>
          <a:xfrm>
            <a:off x="617225" y="1858375"/>
            <a:ext cx="8215800" cy="290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8947"/>
              <a:buFont typeface="Arial"/>
              <a:buNone/>
            </a:pPr>
            <a:r>
              <a:rPr lang="en-US"/>
              <a:t>Choose either the Arctic Tern, Caribou, Salmon,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8947"/>
              <a:buFont typeface="Arial"/>
              <a:buNone/>
            </a:pPr>
            <a:r>
              <a:rPr lang="en-US"/>
              <a:t>Monarch Butterfly, Great Migration, or other significant migration and collect the following information: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8947"/>
              <a:buFont typeface="Arial"/>
              <a:buNone/>
            </a:pPr>
            <a:r>
              <a:rPr lang="en-US"/>
              <a:t>a. Common name and scientific name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8947"/>
              <a:buFont typeface="Arial"/>
              <a:buNone/>
            </a:pPr>
            <a:r>
              <a:rPr lang="en-US"/>
              <a:t>b. Migration route (draw a diagram of the route taken and the estimated number in the migration)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8947"/>
              <a:buFont typeface="Arial"/>
              <a:buNone/>
            </a:pPr>
            <a:r>
              <a:rPr lang="en-US"/>
              <a:t>c. Migration distance    d. Reasons for migration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***Creatively present what you have discovered. ******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63"/>
          <p:cNvSpPr txBox="1"/>
          <p:nvPr/>
        </p:nvSpPr>
        <p:spPr>
          <a:xfrm>
            <a:off x="1196788" y="1334765"/>
            <a:ext cx="7947300" cy="38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31800" marR="0" lvl="0" indent="-4254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Char char="•"/>
            </a:pPr>
            <a:r>
              <a:rPr lang="en-US" sz="2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Noah: Genesis 6 - 8</a:t>
            </a:r>
            <a:endParaRPr sz="1100">
              <a:solidFill>
                <a:srgbClr val="FFFFFF"/>
              </a:solidFill>
            </a:endParaRPr>
          </a:p>
          <a:p>
            <a:pPr marL="431800" marR="0" lvl="0" indent="-4254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Char char="•"/>
            </a:pPr>
            <a:r>
              <a:rPr lang="en-US" sz="2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Moses: Exodus 1 – 40</a:t>
            </a:r>
            <a:endParaRPr sz="1100">
              <a:solidFill>
                <a:srgbClr val="FFFFFF"/>
              </a:solidFill>
            </a:endParaRPr>
          </a:p>
          <a:p>
            <a:pPr marL="431800" marR="0" lvl="0" indent="-4254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Char char="•"/>
            </a:pPr>
            <a:r>
              <a:rPr lang="en-US" sz="2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Abraham: Genesis 12 – 25:11</a:t>
            </a:r>
            <a:endParaRPr sz="1100">
              <a:solidFill>
                <a:srgbClr val="FFFFFF"/>
              </a:solidFill>
            </a:endParaRPr>
          </a:p>
          <a:p>
            <a:pPr marL="431800" marR="0" lvl="0" indent="-4254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Char char="•"/>
            </a:pPr>
            <a:r>
              <a:rPr lang="en-US" sz="2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Joseph: Genesis 37, 39 – 50</a:t>
            </a:r>
            <a:endParaRPr sz="1100">
              <a:solidFill>
                <a:srgbClr val="FFFFFF"/>
              </a:solidFill>
            </a:endParaRPr>
          </a:p>
          <a:p>
            <a:pPr marL="431800" marR="0" lvl="0" indent="-4254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Char char="•"/>
            </a:pPr>
            <a:r>
              <a:rPr lang="en-US" sz="2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Babylonian Captivity: 2 Kings 24, 15; 2 	Chronicles 36; Ezra; Nehemiah</a:t>
            </a:r>
            <a:endParaRPr sz="1100">
              <a:solidFill>
                <a:srgbClr val="FFFFFF"/>
              </a:solidFill>
            </a:endParaRPr>
          </a:p>
          <a:p>
            <a:pPr marL="431800" marR="0" lvl="0" indent="-4254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Char char="•"/>
            </a:pPr>
            <a:r>
              <a:rPr lang="en-US" sz="2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Joseph and Mary Flee to Egypt: Matthew 2:13-23</a:t>
            </a:r>
            <a:endParaRPr sz="1100">
              <a:solidFill>
                <a:srgbClr val="FFFFFF"/>
              </a:solidFill>
            </a:endParaRPr>
          </a:p>
          <a:p>
            <a:pPr marL="431800" marR="0" lvl="0" indent="-4254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Char char="•"/>
            </a:pPr>
            <a:r>
              <a:rPr lang="en-US" sz="2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Acts 8 Christian Dispersion: Acts 8</a:t>
            </a:r>
            <a:endParaRPr sz="1100">
              <a:solidFill>
                <a:srgbClr val="FFFFFF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63"/>
          <p:cNvSpPr txBox="1"/>
          <p:nvPr/>
        </p:nvSpPr>
        <p:spPr>
          <a:xfrm>
            <a:off x="5992560" y="247246"/>
            <a:ext cx="23667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1">
                <a:solidFill>
                  <a:srgbClr val="FBFF53"/>
                </a:solidFill>
                <a:latin typeface="Calibri"/>
                <a:ea typeface="Calibri"/>
                <a:cs typeface="Calibri"/>
                <a:sym typeface="Calibri"/>
              </a:rPr>
              <a:t>References:</a:t>
            </a:r>
            <a:endParaRPr sz="1100">
              <a:solidFill>
                <a:srgbClr val="FBFF53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64"/>
          <p:cNvSpPr txBox="1">
            <a:spLocks noGrp="1"/>
          </p:cNvSpPr>
          <p:nvPr>
            <p:ph type="title"/>
          </p:nvPr>
        </p:nvSpPr>
        <p:spPr>
          <a:xfrm>
            <a:off x="5467225" y="251775"/>
            <a:ext cx="3287700" cy="666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Requirement #12</a:t>
            </a:r>
            <a:endParaRPr/>
          </a:p>
        </p:txBody>
      </p:sp>
      <p:sp>
        <p:nvSpPr>
          <p:cNvPr id="485" name="Google Shape;485;p64"/>
          <p:cNvSpPr txBox="1">
            <a:spLocks noGrp="1"/>
          </p:cNvSpPr>
          <p:nvPr>
            <p:ph type="subTitle" idx="1"/>
          </p:nvPr>
        </p:nvSpPr>
        <p:spPr>
          <a:xfrm>
            <a:off x="617225" y="1858375"/>
            <a:ext cx="8215800" cy="290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5240"/>
              <a:t>Do two of the following:</a:t>
            </a:r>
            <a:endParaRPr sz="5240"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a. Participate in a conservation project that would make a positive impact for migratory animals.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b. Talk to your group, write about, or create a video describing your experience on the conservation project completed in option a. Be sure to include information about the animals your efforts will affect.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c. Watch a video about migration and share what you learned with your instructor. 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65"/>
          <p:cNvSpPr txBox="1">
            <a:spLocks noGrp="1"/>
          </p:cNvSpPr>
          <p:nvPr>
            <p:ph type="title"/>
          </p:nvPr>
        </p:nvSpPr>
        <p:spPr>
          <a:xfrm>
            <a:off x="5467225" y="251775"/>
            <a:ext cx="3287700" cy="666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Requirement #12</a:t>
            </a:r>
            <a:endParaRPr/>
          </a:p>
        </p:txBody>
      </p:sp>
      <p:sp>
        <p:nvSpPr>
          <p:cNvPr id="492" name="Google Shape;492;p65"/>
          <p:cNvSpPr txBox="1">
            <a:spLocks noGrp="1"/>
          </p:cNvSpPr>
          <p:nvPr>
            <p:ph type="subTitle" idx="1"/>
          </p:nvPr>
        </p:nvSpPr>
        <p:spPr>
          <a:xfrm>
            <a:off x="617225" y="1858375"/>
            <a:ext cx="8215800" cy="290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5240"/>
              <a:t>(continued…)</a:t>
            </a:r>
            <a:endParaRPr sz="5240"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5240"/>
              <a:t>d. Visit a zoo, animal park, or aquarium where there are migratory animals on display. Learn three things about one of the migratory animals you observed. </a:t>
            </a:r>
            <a:endParaRPr sz="5240"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5240"/>
              <a:t>e. Take photographs of at least five migratory animals in the wild or captivity and share with your group. </a:t>
            </a:r>
            <a:endParaRPr sz="5240"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5240"/>
              <a:t>f. Visit a common resting spot of migrating animals and identify as many different species as possible. </a:t>
            </a:r>
            <a:endParaRPr sz="524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66"/>
          <p:cNvSpPr/>
          <p:nvPr/>
        </p:nvSpPr>
        <p:spPr>
          <a:xfrm>
            <a:off x="437105" y="1422695"/>
            <a:ext cx="8269800" cy="28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AutoNum type="alphaLcPeriod"/>
            </a:pPr>
            <a:r>
              <a:rPr lang="en-US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Participate in a </a:t>
            </a:r>
            <a:endParaRPr sz="1100">
              <a:solidFill>
                <a:srgbClr val="FFFFFF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conservation project </a:t>
            </a:r>
            <a:endParaRPr sz="1100">
              <a:solidFill>
                <a:srgbClr val="FFFFFF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that would make a </a:t>
            </a:r>
            <a:endParaRPr sz="1100">
              <a:solidFill>
                <a:srgbClr val="FFFFFF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positive impact for </a:t>
            </a:r>
            <a:endParaRPr sz="1100">
              <a:solidFill>
                <a:srgbClr val="FFFFFF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migratory animals. </a:t>
            </a:r>
            <a:endParaRPr sz="1100">
              <a:solidFill>
                <a:srgbClr val="FFFFFF"/>
              </a:solidFill>
            </a:endParaRPr>
          </a:p>
        </p:txBody>
      </p:sp>
      <p:pic>
        <p:nvPicPr>
          <p:cNvPr id="498" name="Google Shape;498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1608834"/>
            <a:ext cx="4572000" cy="3429000"/>
          </a:xfrm>
          <a:prstGeom prst="ellipse">
            <a:avLst/>
          </a:prstGeom>
          <a:noFill/>
          <a:ln w="635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292100" dir="5400000" sx="-80000" sy="-18000" rotWithShape="0">
              <a:srgbClr val="000000">
                <a:alpha val="21960"/>
              </a:srgbClr>
            </a:outerShdw>
          </a:effectLst>
        </p:spPr>
      </p:pic>
      <p:pic>
        <p:nvPicPr>
          <p:cNvPr id="499" name="Google Shape;499;p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1608834"/>
            <a:ext cx="4555800" cy="3050400"/>
          </a:xfrm>
          <a:prstGeom prst="ellipse">
            <a:avLst/>
          </a:prstGeom>
          <a:noFill/>
          <a:ln w="635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292100" dir="5400000" sx="-80000" sy="-18000" rotWithShape="0">
              <a:srgbClr val="000000">
                <a:alpha val="21960"/>
              </a:srgbClr>
            </a:outerShdw>
          </a:effectLst>
        </p:spPr>
      </p:pic>
      <p:sp>
        <p:nvSpPr>
          <p:cNvPr id="500" name="Google Shape;500;p66"/>
          <p:cNvSpPr txBox="1"/>
          <p:nvPr/>
        </p:nvSpPr>
        <p:spPr>
          <a:xfrm>
            <a:off x="1234443" y="4261890"/>
            <a:ext cx="2060691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https://www.froglife.or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 sz="11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67"/>
          <p:cNvSpPr txBox="1"/>
          <p:nvPr/>
        </p:nvSpPr>
        <p:spPr>
          <a:xfrm>
            <a:off x="181525" y="1313700"/>
            <a:ext cx="3851100" cy="3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For migrating birds:</a:t>
            </a:r>
            <a:endParaRPr sz="1700">
              <a:solidFill>
                <a:srgbClr val="FFFFFF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Put out fresh food and water</a:t>
            </a:r>
            <a:endParaRPr sz="1700">
              <a:solidFill>
                <a:srgbClr val="FFFFFF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Build shelters for known migrating species </a:t>
            </a:r>
            <a:endParaRPr sz="1700">
              <a:solidFill>
                <a:srgbClr val="FFFFFF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Turn off lights at night to help birds navigate</a:t>
            </a:r>
            <a:endParaRPr sz="1700">
              <a:solidFill>
                <a:srgbClr val="FFFFFF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Make windows obvious, so birds don’t try to fly through them</a:t>
            </a:r>
            <a:endParaRPr sz="2700">
              <a:solidFill>
                <a:srgbClr val="FFFFFF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FFFF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pic>
        <p:nvPicPr>
          <p:cNvPr id="506" name="Google Shape;506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6875" y="356625"/>
            <a:ext cx="4793600" cy="392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8"/>
          <p:cNvSpPr txBox="1"/>
          <p:nvPr/>
        </p:nvSpPr>
        <p:spPr>
          <a:xfrm>
            <a:off x="181525" y="1313700"/>
            <a:ext cx="3851100" cy="33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For all migrating animals:</a:t>
            </a:r>
            <a:endParaRPr sz="2700">
              <a:solidFill>
                <a:srgbClr val="FFFFFF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	Limit traffic through known migration routes, both vehicles and hikers</a:t>
            </a:r>
            <a:endParaRPr sz="2700">
              <a:solidFill>
                <a:srgbClr val="FFFFFF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	Clean up trash that hungry animals might eat</a:t>
            </a:r>
            <a:endParaRPr sz="2700">
              <a:solidFill>
                <a:srgbClr val="FFFFFF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7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	Advocate for the protection of migrating animals</a:t>
            </a:r>
            <a:endParaRPr sz="2700">
              <a:solidFill>
                <a:srgbClr val="FFFFFF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pic>
        <p:nvPicPr>
          <p:cNvPr id="512" name="Google Shape;512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6875" y="356625"/>
            <a:ext cx="4793600" cy="392277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>
          <a:xfrm>
            <a:off x="3044950" y="433880"/>
            <a:ext cx="56502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History of Understanding</a:t>
            </a:r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body" idx="1"/>
          </p:nvPr>
        </p:nvSpPr>
        <p:spPr>
          <a:xfrm>
            <a:off x="3044950" y="1198559"/>
            <a:ext cx="5650200" cy="351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Mankind has been AWARE of animal migration for centuries</a:t>
            </a:r>
            <a:endParaRPr/>
          </a:p>
        </p:txBody>
      </p:sp>
      <p:pic>
        <p:nvPicPr>
          <p:cNvPr id="131" name="Google Shape;13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326" y="1136301"/>
            <a:ext cx="2312225" cy="3085016"/>
          </a:xfrm>
          <a:prstGeom prst="rect">
            <a:avLst/>
          </a:prstGeom>
          <a:noFill/>
          <a:ln w="38100" cap="flat" cmpd="thinThick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p69" title="wildabeast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6198100" cy="464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" y="-3"/>
            <a:ext cx="2642979" cy="2431541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8" name="Google Shape;138;p25"/>
          <p:cNvPicPr preferRelativeResize="0"/>
          <p:nvPr/>
        </p:nvPicPr>
        <p:blipFill rotWithShape="1">
          <a:blip r:embed="rId4">
            <a:alphaModFix/>
          </a:blip>
          <a:srcRect l="-21" r="27991"/>
          <a:stretch/>
        </p:blipFill>
        <p:spPr>
          <a:xfrm>
            <a:off x="0" y="2571750"/>
            <a:ext cx="2642979" cy="2434968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9" name="Google Shape;139;p25"/>
          <p:cNvSpPr/>
          <p:nvPr/>
        </p:nvSpPr>
        <p:spPr>
          <a:xfrm rot="5400000">
            <a:off x="-1273956" y="2417625"/>
            <a:ext cx="3316200" cy="768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7000" y="-76200"/>
            <a:ext cx="8168850" cy="5274575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"/>
            <a:headEnd type="none" w="sm" len="sm"/>
            <a:tailEnd type="none" w="sm" len="sm"/>
          </a:ln>
        </p:spPr>
      </p:pic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3493800" y="433817"/>
            <a:ext cx="56502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</a:t>
            </a:r>
            <a:endParaRPr/>
          </a:p>
        </p:txBody>
      </p:sp>
      <p:sp>
        <p:nvSpPr>
          <p:cNvPr id="142" name="Google Shape;142;p25"/>
          <p:cNvSpPr txBox="1">
            <a:spLocks noGrp="1"/>
          </p:cNvSpPr>
          <p:nvPr>
            <p:ph type="body" idx="1"/>
          </p:nvPr>
        </p:nvSpPr>
        <p:spPr>
          <a:xfrm>
            <a:off x="3493800" y="1198496"/>
            <a:ext cx="5650200" cy="351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6"/>
          <p:cNvPicPr preferRelativeResize="0"/>
          <p:nvPr/>
        </p:nvPicPr>
        <p:blipFill rotWithShape="1">
          <a:blip r:embed="rId3">
            <a:alphaModFix/>
          </a:blip>
          <a:srcRect t="6672"/>
          <a:stretch/>
        </p:blipFill>
        <p:spPr>
          <a:xfrm>
            <a:off x="-650" y="0"/>
            <a:ext cx="2777925" cy="1958225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8" name="Google Shape;148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3374125"/>
            <a:ext cx="2398976" cy="1769376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9" name="Google Shape;149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301" y="1639701"/>
            <a:ext cx="2482250" cy="1830775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0" name="Google Shape;150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301750" y="0"/>
            <a:ext cx="9445100" cy="511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6"/>
          <p:cNvSpPr txBox="1">
            <a:spLocks noGrp="1"/>
          </p:cNvSpPr>
          <p:nvPr>
            <p:ph type="title"/>
          </p:nvPr>
        </p:nvSpPr>
        <p:spPr>
          <a:xfrm>
            <a:off x="3044950" y="433880"/>
            <a:ext cx="56502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</a:t>
            </a:r>
            <a:endParaRPr/>
          </a:p>
        </p:txBody>
      </p:sp>
      <p:sp>
        <p:nvSpPr>
          <p:cNvPr id="152" name="Google Shape;152;p26"/>
          <p:cNvSpPr txBox="1">
            <a:spLocks noGrp="1"/>
          </p:cNvSpPr>
          <p:nvPr>
            <p:ph type="body" idx="1"/>
          </p:nvPr>
        </p:nvSpPr>
        <p:spPr>
          <a:xfrm>
            <a:off x="3044950" y="1198559"/>
            <a:ext cx="5650200" cy="351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Seasonal migration following food sources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20051" y="1423025"/>
            <a:ext cx="4762500" cy="351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850" y="261949"/>
            <a:ext cx="4305125" cy="282415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50"/>
              </a:srgbClr>
            </a:outerShdw>
          </a:effectLst>
        </p:spPr>
      </p:pic>
      <p:sp>
        <p:nvSpPr>
          <p:cNvPr id="159" name="Google Shape;159;p27"/>
          <p:cNvSpPr txBox="1"/>
          <p:nvPr/>
        </p:nvSpPr>
        <p:spPr>
          <a:xfrm>
            <a:off x="196850" y="3675900"/>
            <a:ext cx="3662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00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Native Americans have been migration experts!</a:t>
            </a:r>
            <a:endParaRPr sz="2400">
              <a:solidFill>
                <a:srgbClr val="FFFF00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8"/>
          <p:cNvSpPr txBox="1">
            <a:spLocks noGrp="1"/>
          </p:cNvSpPr>
          <p:nvPr>
            <p:ph type="title"/>
          </p:nvPr>
        </p:nvSpPr>
        <p:spPr>
          <a:xfrm>
            <a:off x="5467225" y="251775"/>
            <a:ext cx="3287700" cy="666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Requirement #2</a:t>
            </a:r>
            <a:endParaRPr/>
          </a:p>
        </p:txBody>
      </p:sp>
      <p:sp>
        <p:nvSpPr>
          <p:cNvPr id="166" name="Google Shape;166;p28"/>
          <p:cNvSpPr txBox="1">
            <a:spLocks noGrp="1"/>
          </p:cNvSpPr>
          <p:nvPr>
            <p:ph type="subTitle" idx="1"/>
          </p:nvPr>
        </p:nvSpPr>
        <p:spPr>
          <a:xfrm>
            <a:off x="1246900" y="1858375"/>
            <a:ext cx="7026000" cy="290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Why do Animals Migrate?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946</Words>
  <Application>Microsoft Office PowerPoint</Application>
  <PresentationFormat>On-screen Show (16:9)</PresentationFormat>
  <Paragraphs>184</Paragraphs>
  <Slides>50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Oswald Regular</vt:lpstr>
      <vt:lpstr>Freckle Face</vt:lpstr>
      <vt:lpstr>Arial</vt:lpstr>
      <vt:lpstr>Calibri</vt:lpstr>
      <vt:lpstr>Office Theme</vt:lpstr>
      <vt:lpstr>Migration Honour</vt:lpstr>
      <vt:lpstr>PowerPoint Presentation</vt:lpstr>
      <vt:lpstr>Requirement 1:</vt:lpstr>
      <vt:lpstr>Definition</vt:lpstr>
      <vt:lpstr>History of Understanding</vt:lpstr>
      <vt:lpstr>Example</vt:lpstr>
      <vt:lpstr>Example</vt:lpstr>
      <vt:lpstr>PowerPoint Presentation</vt:lpstr>
      <vt:lpstr>Requirement #2</vt:lpstr>
      <vt:lpstr>Reasons to Migrate</vt:lpstr>
      <vt:lpstr>Requirement #3</vt:lpstr>
      <vt:lpstr>Scientists’ Guesses</vt:lpstr>
      <vt:lpstr>Requirement #4</vt:lpstr>
      <vt:lpstr>BIrds</vt:lpstr>
      <vt:lpstr>Fish</vt:lpstr>
      <vt:lpstr>Mammals</vt:lpstr>
      <vt:lpstr>Insects</vt:lpstr>
      <vt:lpstr>Amphibians</vt:lpstr>
      <vt:lpstr>Reptiles</vt:lpstr>
      <vt:lpstr>Crustaceans</vt:lpstr>
      <vt:lpstr>Requirement #5</vt:lpstr>
      <vt:lpstr>Human’s BIggest Impacts</vt:lpstr>
      <vt:lpstr>Dangers for Migrators</vt:lpstr>
      <vt:lpstr>PowerPoint Presentation</vt:lpstr>
      <vt:lpstr>PowerPoint Presentation</vt:lpstr>
      <vt:lpstr>PowerPoint Presentation</vt:lpstr>
      <vt:lpstr>PowerPoint Presentation</vt:lpstr>
      <vt:lpstr>Application:</vt:lpstr>
      <vt:lpstr>Requirement #6</vt:lpstr>
      <vt:lpstr>PowerPoint Presentation</vt:lpstr>
      <vt:lpstr>PowerPoint Presentation</vt:lpstr>
      <vt:lpstr>PowerPoint Presentation</vt:lpstr>
      <vt:lpstr>Requirement #7</vt:lpstr>
      <vt:lpstr>Challenges</vt:lpstr>
      <vt:lpstr>Answers</vt:lpstr>
      <vt:lpstr>Requirement #9</vt:lpstr>
      <vt:lpstr>Studied / Tracking</vt:lpstr>
      <vt:lpstr>Requirement #10</vt:lpstr>
      <vt:lpstr>Similarities         Differences</vt:lpstr>
      <vt:lpstr>Requirement #11</vt:lpstr>
      <vt:lpstr>Requirement #11</vt:lpstr>
      <vt:lpstr>On Your Own</vt:lpstr>
      <vt:lpstr>Requirement #8</vt:lpstr>
      <vt:lpstr>PowerPoint Presentation</vt:lpstr>
      <vt:lpstr>Requirement #12</vt:lpstr>
      <vt:lpstr>Requirement #12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Migration Honor</dc:title>
  <cp:lastModifiedBy>Natalie Davison</cp:lastModifiedBy>
  <cp:revision>1</cp:revision>
  <dcterms:modified xsi:type="dcterms:W3CDTF">2021-03-28T11:35:17Z</dcterms:modified>
</cp:coreProperties>
</file>