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44" Type="http://schemas.openxmlformats.org/officeDocument/2006/relationships/slide" Target="slides/slide39.xml"/><Relationship Id="rId21" Type="http://schemas.openxmlformats.org/officeDocument/2006/relationships/slide" Target="slides/slide16.xml"/><Relationship Id="rId43" Type="http://schemas.openxmlformats.org/officeDocument/2006/relationships/slide" Target="slides/slide38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45" Type="http://schemas.openxmlformats.org/officeDocument/2006/relationships/slide" Target="slides/slide40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2" name="Google Shape;262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Largest Bat</a:t>
            </a:r>
            <a:endParaRPr/>
          </a:p>
        </p:txBody>
      </p:sp>
      <p:sp>
        <p:nvSpPr>
          <p:cNvPr id="263" name="Google Shape;263;p1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3" name="Google Shape;273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Smallest bat</a:t>
            </a:r>
            <a:endParaRPr/>
          </a:p>
        </p:txBody>
      </p:sp>
      <p:sp>
        <p:nvSpPr>
          <p:cNvPr id="274" name="Google Shape;274;p1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p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p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p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8" name="Google Shape;418;p3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p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p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0" name="Google Shape;440;p3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1" name="Google Shape;451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p3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" name="Google Shape;462;p3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p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" name="Google Shape;478;p4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0" name="Google Shape;30;p4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31" name="Google Shape;31;p4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2" name="Google Shape;32;p4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33" name="Google Shape;33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9" name="Google Shape;39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5" name="Google Shape;45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6" name="Google Shape;46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www.google.com/url?sa=i&amp;rct=j&amp;q=&amp;esrc=s&amp;source=images&amp;cd=&amp;cad=rja&amp;uact=8&amp;ved=2ahUKEwiBydnCo6TaAhXI54MKHZMMDisQjRx6BAgAEAU&amp;url=https://www.amazon.com/Character-UK-Batman-Rug-Logo/dp/B008TABB3I&amp;psig=AOvVaw1TUnyGydOgRRRcvKJxD4OG&amp;ust=1523056928302909" TargetMode="External"/><Relationship Id="rId4" Type="http://schemas.openxmlformats.org/officeDocument/2006/relationships/image" Target="../media/image8.jpg"/><Relationship Id="rId5" Type="http://schemas.openxmlformats.org/officeDocument/2006/relationships/hyperlink" Target="https://www.pathfindersonline.org/honors/nature/126-bats" TargetMode="External"/><Relationship Id="rId6" Type="http://schemas.openxmlformats.org/officeDocument/2006/relationships/image" Target="../media/image1.png"/><Relationship Id="rId7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://www.google.com/url?sa=i&amp;rct=j&amp;q=&amp;esrc=s&amp;source=images&amp;cd=&amp;cad=rja&amp;uact=8&amp;ved=2ahUKEwiiwszylqTaAhVq6YMKHXRmD_YQjRx6BAgAEAU&amp;url=http://pixdaus.com/north-american-robin-feeding-young-photo-from-public-domain-/items/view/266348/&amp;psig=AOvVaw0lKmaCN3sEe-pU8OiHN4Wv&amp;ust=1523053585606959" TargetMode="External"/><Relationship Id="rId4" Type="http://schemas.openxmlformats.org/officeDocument/2006/relationships/image" Target="../media/image33.jpg"/><Relationship Id="rId5" Type="http://schemas.openxmlformats.org/officeDocument/2006/relationships/hyperlink" Target="https://www.google.com/url?sa=i&amp;rct=j&amp;q=&amp;esrc=s&amp;source=images&amp;cd=&amp;cad=rja&amp;uact=8&amp;ved=2ahUKEwinrsjXlqTaAhVM94MKHc_dBlEQjRx6BAgAEAU&amp;url=https://www.wired.com/2012/10/halloween-bat-gallery/&amp;psig=AOvVaw3_bqpJOiXHtC_-gEXNXsa9&amp;ust=1523053524420021" TargetMode="External"/><Relationship Id="rId6" Type="http://schemas.openxmlformats.org/officeDocument/2006/relationships/image" Target="../media/image27.jpg"/></Relationships>
</file>

<file path=ppt/slides/_rels/slide11.xml.rels><?xml version="1.0" encoding="UTF-8" standalone="yes"?><Relationships xmlns="http://schemas.openxmlformats.org/package/2006/relationships"><Relationship Id="rId11" Type="http://schemas.openxmlformats.org/officeDocument/2006/relationships/image" Target="../media/image22.jpg"/><Relationship Id="rId10" Type="http://schemas.openxmlformats.org/officeDocument/2006/relationships/hyperlink" Target="https://www.google.com/url?sa=i&amp;rct=j&amp;q=&amp;esrc=s&amp;source=images&amp;cd=&amp;cad=rja&amp;uact=8&amp;ved=2ahUKEwjVyOqX3aXaAhUL5oMKHS0OD80QjRx6BAgAEAU&amp;url=https://www.gettyimages.co.jp/%E5%8B%95%E7%94%BB/infrared&amp;psig=AOvVaw3mIZCJU6a32n0CYNWA360C&amp;ust=1523106814872238" TargetMode="External"/><Relationship Id="rId13" Type="http://schemas.openxmlformats.org/officeDocument/2006/relationships/hyperlink" Target="https://www.google.com/url?sa=i&amp;rct=j&amp;q=&amp;esrc=s&amp;source=images&amp;cd=&amp;cad=rja&amp;uact=8&amp;ved=2ahUKEwiw476FlKbaAhWB8YMKHWJPCJgQjRx6BAgAEAU&amp;url=https://www.caricatures-ireland.com/free-cartoons/thermometer-cartoon/&amp;psig=AOvVaw2846ozTCgpB2TLnWw2vcyv&amp;ust=1523121508909456" TargetMode="External"/><Relationship Id="rId12" Type="http://schemas.openxmlformats.org/officeDocument/2006/relationships/hyperlink" Target="https://www.google.com/url?sa=i&amp;rct=j&amp;q=&amp;esrc=s&amp;source=images&amp;cd=&amp;cad=rja&amp;uact=8&amp;ved=2ahUKEwiw476FlKbaAhWB8YMKHWJPCJgQjRx6BAgAEAU&amp;url=https://www.caricatures-ireland.com/free-cartoons/thermometer-cartoon/&amp;psig=AOvVaw2846ozTCgpB2TLnWw2vcyv&amp;ust=1523121508909456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://www.google.com/url?sa=i&amp;rct=j&amp;q=&amp;esrc=s&amp;source=images&amp;cd=&amp;cad=rja&amp;uact=8&amp;ved=2ahUKEwjFkY_Pl6TaAhUJ4oMKHXTJB8oQjRx6BAgAEAU&amp;url=http://coolcosmos.ipac.caltech.edu/image_galleries/ir_zoo/coldwarm.html&amp;psig=AOvVaw0DxXdCmu-LLAYK0Jce9bQy&amp;ust=1523053772662146" TargetMode="External"/><Relationship Id="rId4" Type="http://schemas.openxmlformats.org/officeDocument/2006/relationships/image" Target="../media/image34.jpg"/><Relationship Id="rId9" Type="http://schemas.openxmlformats.org/officeDocument/2006/relationships/image" Target="../media/image23.jpg"/><Relationship Id="rId15" Type="http://schemas.openxmlformats.org/officeDocument/2006/relationships/image" Target="../media/image24.jpg"/><Relationship Id="rId14" Type="http://schemas.openxmlformats.org/officeDocument/2006/relationships/hyperlink" Target="https://www.google.com/url?sa=i&amp;rct=j&amp;q=&amp;esrc=s&amp;source=images&amp;cd=&amp;ved=2ahUKEwiw476FlKbaAhWB8YMKHWJPCJgQjRx6BAgAEAU&amp;url=https://www.caricatures-ireland.com/free-cartoons/thermometer-cartoon/&amp;psig=AOvVaw2846ozTCgpB2TLnWw2vcyv&amp;ust=1523121508909456" TargetMode="External"/><Relationship Id="rId5" Type="http://schemas.openxmlformats.org/officeDocument/2006/relationships/hyperlink" Target="http://www.google.com/url?sa=i&amp;rct=j&amp;q=&amp;esrc=s&amp;source=images&amp;cd=&amp;cad=rja&amp;uact=8&amp;ved=2ahUKEwiv5OOemKTaAhWp5IMKHSorC0IQjRx6BAgAEAU&amp;url=http://coolcosmos.ipac.caltech.edu/image_galleries/ir_zoo/coldwarm.html&amp;psig=AOvVaw3htFle768NCrc-cALrxg7t&amp;ust=1523053947503801" TargetMode="External"/><Relationship Id="rId6" Type="http://schemas.openxmlformats.org/officeDocument/2006/relationships/image" Target="../media/image28.jpg"/><Relationship Id="rId7" Type="http://schemas.openxmlformats.org/officeDocument/2006/relationships/hyperlink" Target="https://www.google.com/url?sa=i&amp;rct=j&amp;q=&amp;esrc=s&amp;source=images&amp;cd=&amp;cad=rja&amp;uact=8&amp;ved=2ahUKEwjVyOqX3aXaAhUL5oMKHS0OD80QjRx6BAgAEAU&amp;url=https://www.bu.edu/cas/magazine/fall11/bats/index.shtml&amp;psig=AOvVaw3mIZCJU6a32n0CYNWA360C&amp;ust=1523106814872238" TargetMode="External"/><Relationship Id="rId8" Type="http://schemas.openxmlformats.org/officeDocument/2006/relationships/hyperlink" Target="https://www.google.com/url?sa=i&amp;rct=j&amp;q=&amp;esrc=s&amp;source=images&amp;cd=&amp;cad=rja&amp;uact=8&amp;ved=2ahUKEwjVyOqX3aXaAhUL5oMKHS0OD80QjRx6BAgAEAU&amp;url=https://www.bu.edu/cas/magazine/fall11/bats/index.shtml&amp;psig=AOvVaw3mIZCJU6a32n0CYNWA360C&amp;ust=1523106814872238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www.google.com/url?sa=i&amp;rct=j&amp;q=&amp;esrc=s&amp;source=images&amp;cd=&amp;cad=rja&amp;uact=8&amp;ved=2ahUKEwjpvI_OmKTaAhVTyYMKHXUDBDsQjRx6BAgAEAU&amp;url=https://www.dkfindout.com/us/animals-and-nature/bats/inside-bat/&amp;psig=AOvVaw2w3tw7j6XOgZqKZsWh1w7r&amp;ust=1523054048861017" TargetMode="External"/><Relationship Id="rId4" Type="http://schemas.openxmlformats.org/officeDocument/2006/relationships/hyperlink" Target="https://www.google.com/url?sa=i&amp;rct=j&amp;q=&amp;esrc=s&amp;source=images&amp;cd=&amp;cad=rja&amp;uact=8&amp;ved=2ahUKEwjpvI_OmKTaAhVTyYMKHXUDBDsQjRx6BAgAEAU&amp;url=https://www.dkfindout.com/us/animals-and-nature/bats/inside-bat/&amp;psig=AOvVaw2w3tw7j6XOgZqKZsWh1w7r&amp;ust=1523054048861017" TargetMode="External"/><Relationship Id="rId5" Type="http://schemas.openxmlformats.org/officeDocument/2006/relationships/hyperlink" Target="https://www.google.com/url?sa=i&amp;rct=j&amp;q=&amp;esrc=s&amp;source=images&amp;cd=&amp;cad=rja&amp;uact=8&amp;ved=2ahUKEwinnvqhmaTaAhVj5oMKHfE8AiYQjRx6BAgAEAU&amp;url=https://www.pinterest.com/pin/416371928034829038/&amp;psig=AOvVaw0RnH498ejrPGIc1XYQ84uL&amp;ust=1523054216736215" TargetMode="External"/><Relationship Id="rId6" Type="http://schemas.openxmlformats.org/officeDocument/2006/relationships/image" Target="../media/image30.jpg"/><Relationship Id="rId7" Type="http://schemas.openxmlformats.org/officeDocument/2006/relationships/hyperlink" Target="http://www.google.com/url?sa=i&amp;rct=j&amp;q=&amp;esrc=s&amp;source=images&amp;cd=&amp;cad=rja&amp;uact=8&amp;ved=2ahUKEwiv_eXCmaTaAhVi5oMKHfW0AMAQjRx6BAgAEAU&amp;url=http://www.thatscrafty.co.uk/lost-coast-designs-stamp-bird-bones.html&amp;psig=AOvVaw0SoIJlz9Jl_m935ZrRHB4d&amp;ust=1523054260189104" TargetMode="External"/><Relationship Id="rId8" Type="http://schemas.openxmlformats.org/officeDocument/2006/relationships/image" Target="../media/image37.jpg"/></Relationships>
</file>

<file path=ppt/slides/_rels/slide13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google.com/url?sa=i&amp;rct=j&amp;q=&amp;esrc=s&amp;source=images&amp;cd=&amp;cad=rja&amp;uact=8&amp;ved=2ahUKEwiCj4CslKTaAhUBRK0KHXs3A_UQjRx6BAgAEAU&amp;url=https://openclipart.org/tags/checkmark&amp;psig=AOvVaw0S0bwi-BihbakQ--9h_7_S&amp;ust=1523052890075254" TargetMode="External"/><Relationship Id="rId10" Type="http://schemas.openxmlformats.org/officeDocument/2006/relationships/hyperlink" Target="https://openclipart.org/detail/295112/check-mark" TargetMode="External"/><Relationship Id="rId12" Type="http://schemas.openxmlformats.org/officeDocument/2006/relationships/hyperlink" Target="https://www.google.com/url?sa=i&amp;rct=j&amp;q=&amp;esrc=s&amp;source=images&amp;cd=&amp;cad=rja&amp;uact=8&amp;ved=2ahUKEwiCj4CslKTaAhUBRK0KHXs3A_UQjRx6BAgAEAU&amp;url=https://openclipart.org/tags/checkmark&amp;psig=AOvVaw0S0bwi-BihbakQ--9h_7_S&amp;ust=1523052890075254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5.png"/><Relationship Id="rId4" Type="http://schemas.openxmlformats.org/officeDocument/2006/relationships/hyperlink" Target="https://openclipart.org/detail/295112/check-mark" TargetMode="External"/><Relationship Id="rId9" Type="http://schemas.openxmlformats.org/officeDocument/2006/relationships/hyperlink" Target="https://openclipart.org/detail/295112/check-mark" TargetMode="External"/><Relationship Id="rId5" Type="http://schemas.openxmlformats.org/officeDocument/2006/relationships/image" Target="../media/image36.png"/><Relationship Id="rId6" Type="http://schemas.openxmlformats.org/officeDocument/2006/relationships/hyperlink" Target="https://openclipart.org/detail/295112/check-mark" TargetMode="External"/><Relationship Id="rId7" Type="http://schemas.openxmlformats.org/officeDocument/2006/relationships/hyperlink" Target="https://openclipart.org/detail/295112/check-mark" TargetMode="External"/><Relationship Id="rId8" Type="http://schemas.openxmlformats.org/officeDocument/2006/relationships/hyperlink" Target="https://openclipart.org/detail/295112/check-mark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google.com/url?sa=i&amp;rct=j&amp;q=&amp;esrc=s&amp;source=images&amp;cd=&amp;cad=rja&amp;uact=8&amp;ved=2ahUKEwijt4KCmqTaAhWM24MKHTvCAM8QjRx6BAgAEAU&amp;url=https://phys.org/news/2015-12-awesomeness.html&amp;psig=AOvVaw1fE01AWWxNRD3aMLY43_Bh&amp;ust=1523054424912472" TargetMode="External"/><Relationship Id="rId4" Type="http://schemas.openxmlformats.org/officeDocument/2006/relationships/image" Target="../media/image39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www.google.com/url?sa=i&amp;rct=j&amp;q=&amp;esrc=s&amp;source=images&amp;cd=&amp;cad=rja&amp;uact=8&amp;ved=2ahUKEwiNn9uZmqTaAhXpyoMKHRiTBukQjRx6BAgAEAU&amp;url=https://www.ncpedia.org/wildlife/southern-flying-squirrel&amp;psig=AOvVaw18-p2vfmHJZ2roTFiymW1j&amp;ust=1523054466443014" TargetMode="External"/><Relationship Id="rId4" Type="http://schemas.openxmlformats.org/officeDocument/2006/relationships/image" Target="../media/image46.jpg"/><Relationship Id="rId5" Type="http://schemas.openxmlformats.org/officeDocument/2006/relationships/hyperlink" Target="https://www.google.com/url?sa=i&amp;rct=j&amp;q=&amp;esrc=s&amp;source=images&amp;cd=&amp;cad=rja&amp;uact=8&amp;ved=2ahUKEwiNn9uZmqTaAhXpyoMKHRiTBukQjRx6BAgAEAU&amp;url=https://www.ncpedia.org/wildlife/southern-flying-squirrel&amp;psig=AOvVaw18-p2vfmHJZ2roTFiymW1j&amp;ust=1523054466443014" TargetMode="External"/><Relationship Id="rId6" Type="http://schemas.openxmlformats.org/officeDocument/2006/relationships/hyperlink" Target="https://www.google.com/url?sa=i&amp;rct=j&amp;q=&amp;esrc=s&amp;source=images&amp;cd=&amp;cad=rja&amp;uact=8&amp;ved=2ahUKEwiNn9uZmqTaAhXpyoMKHRiTBukQjRx6BAgAEAU&amp;url=https://www.ncpedia.org/wildlife/southern-flying-squirrel&amp;psig=AOvVaw18-p2vfmHJZ2roTFiymW1j&amp;ust=1523054466443014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://www.google.com/url?sa=i&amp;rct=j&amp;q=&amp;esrc=s&amp;source=images&amp;cd=&amp;cad=rja&amp;uact=8&amp;ved=2ahUKEwie5q3imqTaAhVqwYMKHS7QBBwQjRx6BAgAEAU&amp;url=http://www.kidzone.ws/animals/bats/facts2.htm&amp;psig=AOvVaw3SSGqvffdaMYO3bA676vS3&amp;ust=1523054626901243" TargetMode="External"/><Relationship Id="rId4" Type="http://schemas.openxmlformats.org/officeDocument/2006/relationships/image" Target="../media/image40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www.google.com/url?sa=i&amp;rct=j&amp;q=&amp;esrc=s&amp;source=images&amp;cd=&amp;cad=rja&amp;uact=8&amp;ved=2ahUKEwil2Oulm6TaAhXo5YMKHZFDBNgQjRx6BAgAEAU&amp;url=https://imgur.com/gallery/2tsjk&amp;psig=AOvVaw2FGmHvR-PvqomAJZCRkvvw&amp;ust=1523054768425256" TargetMode="External"/><Relationship Id="rId4" Type="http://schemas.openxmlformats.org/officeDocument/2006/relationships/image" Target="../media/image43.jpg"/><Relationship Id="rId5" Type="http://schemas.openxmlformats.org/officeDocument/2006/relationships/hyperlink" Target="https://www.google.com/url?sa=i&amp;rct=j&amp;q=&amp;esrc=s&amp;source=images&amp;cd=&amp;cad=rja&amp;uact=8&amp;ved=2ahUKEwjKr_TRm6TaAhVJ3IMKHbKrBnEQjRx6BAgAEAU&amp;url=https://www.pinterest.com/pin/542402348862767848/&amp;psig=AOvVaw2igqV2Y-K0wgfJYzh3ANmb&amp;ust=1523054855770860" TargetMode="External"/><Relationship Id="rId6" Type="http://schemas.openxmlformats.org/officeDocument/2006/relationships/image" Target="../media/image44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://www.google.com/url?sa=i&amp;rct=j&amp;q=&amp;esrc=s&amp;source=images&amp;cd=&amp;cad=rja&amp;uact=8&amp;ved=2ahUKEwi32_H3-LraAhWHx4MKHbU3ClAQjRx6BAgAEAU&amp;url=http://blogs.bu.edu/biolocomotion/2011/10/16/the-bumblebee-bat/&amp;psig=AOvVaw0BS8p2a0lB6L371-4q6tp9&amp;ust=1523835762026754" TargetMode="External"/><Relationship Id="rId4" Type="http://schemas.openxmlformats.org/officeDocument/2006/relationships/image" Target="../media/image47.jpg"/><Relationship Id="rId5" Type="http://schemas.openxmlformats.org/officeDocument/2006/relationships/hyperlink" Target="https://www.google.com/url?sa=i&amp;rct=j&amp;q=&amp;esrc=s&amp;source=images&amp;cd=&amp;cad=rja&amp;uact=8&amp;ved=2ahUKEwij8JT_m6TaAhWWyIMKHTuqDnsQjRx6BAgAEAU&amp;url=https://www.thefactsite.com/2012/12/bumblebee-bat-worlds-smallest-bat.html&amp;psig=AOvVaw2dzhWIEhW6gBQ1rzdgfPSQ&amp;ust=1523054952179497" TargetMode="External"/><Relationship Id="rId6" Type="http://schemas.openxmlformats.org/officeDocument/2006/relationships/image" Target="../media/image41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s://www.google.com/url?sa=i&amp;rct=j&amp;q=&amp;esrc=s&amp;source=imgres&amp;cd=&amp;cad=rja&amp;uact=8&amp;ved=2ahUKEwjItd_H-braAhXk7YMKHXFMCJUQjRx6BAgAEAU&amp;url=https://mistralmtn.blogspot.com/2013/09/echolocation.html&amp;psig=AOvVaw0MGJrPCJPdzDrvuvwqRSHl&amp;ust=1523835988244086" TargetMode="External"/><Relationship Id="rId4" Type="http://schemas.openxmlformats.org/officeDocument/2006/relationships/image" Target="../media/image3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google.com/url?sa=i&amp;rct=j&amp;q=&amp;esrc=s&amp;source=images&amp;cd=&amp;cad=rja&amp;uact=8&amp;ved=2ahUKEwjP1O-Oj6baAhWPn4MKHbwEBYkQjRx6BAgAEAU&amp;url=https://screenrant.com/batman-adam-west-burt-ward-silicon-valley-comic-con/&amp;psig=AOvVaw1VQIHgYXrUWXUi3JGksMbo&amp;ust=1523120213875152" TargetMode="External"/><Relationship Id="rId4" Type="http://schemas.openxmlformats.org/officeDocument/2006/relationships/image" Target="../media/image11.jpg"/><Relationship Id="rId9" Type="http://schemas.openxmlformats.org/officeDocument/2006/relationships/image" Target="../media/image18.png"/><Relationship Id="rId5" Type="http://schemas.openxmlformats.org/officeDocument/2006/relationships/hyperlink" Target="https://www.google.com/url?sa=i&amp;rct=j&amp;q=&amp;esrc=s&amp;source=images&amp;cd=&amp;cad=rja&amp;uact=8&amp;ved=2ahUKEwj1yc27o6TaAhWI3oMKHYVkC0UQjRx6BAgAEAU&amp;url=https://en.wikipedia.org/wiki/Batman&amp;psig=AOvVaw1TUnyGydOgRRRcvKJxD4OG&amp;ust=1523056928302909" TargetMode="External"/><Relationship Id="rId6" Type="http://schemas.openxmlformats.org/officeDocument/2006/relationships/image" Target="../media/image7.jpg"/><Relationship Id="rId7" Type="http://schemas.openxmlformats.org/officeDocument/2006/relationships/hyperlink" Target="http://www.google.com/url?sa=i&amp;rct=j&amp;q=&amp;esrc=s&amp;source=imgres&amp;cd=&amp;cad=rja&amp;uact=8&amp;ved=2ahUKEwiO9oDQo6TaAhVE4YMKHYsEDYgQjRx6BAgAEAU&amp;url=http://1966batmobile.com/&amp;psig=AOvVaw2hEwBfnGf81IHXf5Ca8Z2c&amp;ust=1523057006087932" TargetMode="External"/><Relationship Id="rId8" Type="http://schemas.openxmlformats.org/officeDocument/2006/relationships/image" Target="../media/image14.jpg"/></Relationships>
</file>

<file path=ppt/slides/_rels/slide20.xml.rels><?xml version="1.0" encoding="UTF-8" standalone="yes"?><Relationships xmlns="http://schemas.openxmlformats.org/package/2006/relationships"><Relationship Id="rId10" Type="http://schemas.openxmlformats.org/officeDocument/2006/relationships/image" Target="../media/image50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s://www.google.com/url?sa=i&amp;rct=j&amp;q=&amp;esrc=s&amp;source=images&amp;cd=&amp;cad=rja&amp;uact=8&amp;ved=2ahUKEwift5ne-rraAhUHw4MKHQ_-AvsQjRx6BAgAEAU&amp;url=https://defenders.org/bats/basic-facts&amp;psig=AOvVaw03uqpuzsXU21m2iNX96uRd&amp;ust=1523836115009986" TargetMode="External"/><Relationship Id="rId4" Type="http://schemas.openxmlformats.org/officeDocument/2006/relationships/image" Target="../media/image45.png"/><Relationship Id="rId9" Type="http://schemas.openxmlformats.org/officeDocument/2006/relationships/hyperlink" Target="http://www.google.com/url?sa=i&amp;rct=j&amp;q=&amp;esrc=s&amp;source=images&amp;cd=&amp;cad=rja&amp;uact=8&amp;ved=2ahUKEwigr7DG-rraAhUMxoMKHe0NDqUQjRx6BAgAEAU&amp;url=http://biogrounds.org/category/bats/page/2/&amp;psig=AOvVaw03uqpuzsXU21m2iNX96uRd&amp;ust=1523836115009986" TargetMode="External"/><Relationship Id="rId5" Type="http://schemas.openxmlformats.org/officeDocument/2006/relationships/hyperlink" Target="https://www.google.com/url?sa=i&amp;rct=j&amp;q=&amp;esrc=s&amp;source=images&amp;cd=&amp;cad=rja&amp;uact=8&amp;ved=2ahUKEwjmoa78-rraAhWLy4MKHa6WABAQjRx6BAgAEAU&amp;url=https://www.essexonlakechamplain.com/adirondack-bats-bat-feeding-habits/bat-eat/&amp;psig=AOvVaw2kZLMjkzFFP6-P8ZqFwbHJ&amp;ust=1523836357736968" TargetMode="External"/><Relationship Id="rId6" Type="http://schemas.openxmlformats.org/officeDocument/2006/relationships/image" Target="../media/image42.jpg"/><Relationship Id="rId7" Type="http://schemas.openxmlformats.org/officeDocument/2006/relationships/hyperlink" Target="http://www.google.com/url?sa=i&amp;rct=j&amp;q=&amp;esrc=s&amp;source=images&amp;cd=&amp;cad=rja&amp;uact=8&amp;ved=2ahUKEwiUxIa0-rraAhUL0YMKHbW-AbcQjRx6BAgAEAU&amp;url=http://mrsruberrysblog.blogspot.com/2017/05/do-you-know-what-bats-eat.html&amp;psig=AOvVaw03uqpuzsXU21m2iNX96uRd&amp;ust=1523836115009986" TargetMode="External"/><Relationship Id="rId8" Type="http://schemas.openxmlformats.org/officeDocument/2006/relationships/image" Target="../media/image52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hyperlink" Target="https://www.google.com/url?sa=i&amp;rct=j&amp;q=&amp;esrc=s&amp;source=images&amp;cd=&amp;cad=rja&amp;uact=8&amp;ved=2ahUKEwi4-4my-7raAhWHxIMKHdoLCgMQjRx6BAgAEAU&amp;url=https://www.ebay.co.uk/p/British-Bats-a-5-Identification-Card-Chart-Postcard/1231387213&amp;psig=AOvVaw3yGQcTdkXhMlk042rbps15&amp;ust=1523836471788858" TargetMode="External"/><Relationship Id="rId4" Type="http://schemas.openxmlformats.org/officeDocument/2006/relationships/image" Target="../media/image60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hyperlink" Target="https://www.google.com/url?sa=i&amp;rct=j&amp;q=&amp;esrc=s&amp;source=images&amp;cd=&amp;cad=rja&amp;uact=8&amp;ved=2ahUKEwjHspLWnaTaAhUL34MKHdqUC3MQjRx6BAgAEAU&amp;url=https://www.reddit.com/r/BatFacts/comments/31twd1/baby_bats_are_called_pups/&amp;psig=AOvVaw2gpCZcJ30jWknFRljinkvv&amp;ust=1523055352753602" TargetMode="External"/><Relationship Id="rId4" Type="http://schemas.openxmlformats.org/officeDocument/2006/relationships/image" Target="../media/image53.jpg"/><Relationship Id="rId5" Type="http://schemas.openxmlformats.org/officeDocument/2006/relationships/hyperlink" Target="http://www.google.com/url?sa=i&amp;rct=j&amp;q=&amp;esrc=s&amp;source=images&amp;cd=&amp;cad=rja&amp;uact=8&amp;ved=2ahUKEwj0sdjInaTaAhVK7IMKHRZaCiEQjRx6BAgAEAU&amp;url=http://thejunglestore.blogspot.com/2013/05/baby-bats.html&amp;psig=AOvVaw2gpCZcJ30jWknFRljinkvv&amp;ust=1523055352753602" TargetMode="External"/><Relationship Id="rId6" Type="http://schemas.openxmlformats.org/officeDocument/2006/relationships/image" Target="../media/image56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://www.google.com/url?sa=i&amp;rct=j&amp;q=&amp;esrc=s&amp;source=images&amp;cd=&amp;cad=rja&amp;uact=8&amp;ved=2ahUKEwiFi-eDxMzaAhUn7oMKHbwwAD4QjRx6BAgAEAU&amp;url=http://www.modernmormonmen.com/2013/05/all-paths-lead-to-god.html&amp;psig=AOvVaw0UZvwimgidNUOt10KjA5_n&amp;ust=1524439611702749" TargetMode="External"/><Relationship Id="rId4" Type="http://schemas.openxmlformats.org/officeDocument/2006/relationships/image" Target="../media/image48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s://www.google.com/url?sa=i&amp;rct=j&amp;q=&amp;esrc=s&amp;source=images&amp;cd=&amp;cad=rja&amp;uact=8&amp;ved=2ahUKEwiP3ZahwszaAhUs6YMKHToQClAQjRx6BAgAEAU&amp;url=https://batsrule-helpsavewildlife.blogspot.com/2016/02/bat-references-from-bible.html&amp;psig=AOvVaw0UZvwimgidNUOt10KjA5_n&amp;ust=1524439611702749" TargetMode="External"/><Relationship Id="rId4" Type="http://schemas.openxmlformats.org/officeDocument/2006/relationships/image" Target="../media/image51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google.com/url?sa=i&amp;rct=j&amp;q=&amp;esrc=s&amp;source=images&amp;cd=&amp;cad=rja&amp;uact=8&amp;ved=2ahUKEwiKwbHp_rraAhVi8IMKHetRA38QjRx6BAgAEAU&amp;url=https://cleanupjamaicaqueens.wordpress.com/2014/05/28/rats-are-not-the-issue-low-class-ghetto-slobs-are-the-issue/&amp;psig=AOvVaw2TdVdwoaFme4-CFXmTCvMO&amp;ust=1523837400770364" TargetMode="External"/><Relationship Id="rId4" Type="http://schemas.openxmlformats.org/officeDocument/2006/relationships/image" Target="../media/image58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google.com/url?sa=i&amp;rct=j&amp;q=&amp;esrc=s&amp;source=images&amp;cd=&amp;cad=rja&amp;uact=8&amp;ved=2ahUKEwimwPO5_7raAhXC7YMKHUbDA4YQjRx6BAgAEAU&amp;url=https://wind-energy-wildlife.unl.edu/researchbat.asp&amp;psig=AOvVaw2ZK3_dehD3a8NswPeBRHOh&amp;ust=1523837514301889" TargetMode="External"/><Relationship Id="rId4" Type="http://schemas.openxmlformats.org/officeDocument/2006/relationships/image" Target="../media/image49.png"/><Relationship Id="rId5" Type="http://schemas.openxmlformats.org/officeDocument/2006/relationships/hyperlink" Target="https://www.google.com/url?sa=i&amp;rct=j&amp;q=&amp;esrc=s&amp;source=images&amp;cd=&amp;cad=rja&amp;uact=8&amp;ved=2ahUKEwiL9IvQ_7raAhUL24MKHeT0CvMQjRx6BAgAEAU&amp;url=https://wattsupwiththat.com/2013/11/15/study-shows-wind-turbines-killed-600000-bats-last-year/&amp;psig=AOvVaw0s_hpnjgylYhFVypDvsO9V&amp;ust=1523837606006170" TargetMode="External"/><Relationship Id="rId6" Type="http://schemas.openxmlformats.org/officeDocument/2006/relationships/image" Target="../media/image54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5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1.jpg"/><Relationship Id="rId4" Type="http://schemas.openxmlformats.org/officeDocument/2006/relationships/image" Target="../media/image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6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9.png"/><Relationship Id="rId4" Type="http://schemas.openxmlformats.org/officeDocument/2006/relationships/hyperlink" Target="https://www.google.com/url?sa=i&amp;rct=j&amp;q=&amp;esrc=s&amp;source=images&amp;cd=&amp;cad=rja&amp;uact=8&amp;ved=2ahUKEwjBm8foo6TaAhVBxYMKHWKgCooQjRx6BAgAEAU&amp;url=https://kingovrats.deviantart.com/art/Vampire-Bat-Dracula-Thuringwethil-Various-635917231&amp;psig=AOvVaw16AUzEAdt-yCrYBiGdIL71&amp;ust=1523057057198590" TargetMode="External"/><Relationship Id="rId5" Type="http://schemas.openxmlformats.org/officeDocument/2006/relationships/image" Target="../media/image3.jpg"/><Relationship Id="rId6" Type="http://schemas.openxmlformats.org/officeDocument/2006/relationships/image" Target="../media/image9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://www.google.com/url?sa=i&amp;rct=j&amp;q=&amp;esrc=s&amp;source=images&amp;cd=&amp;cad=rja&amp;uact=8&amp;ved=2ahUKEwjbrJOFxczaAhUKyYMKHZX1B-8QjRx6BAgAEAU&amp;url=http://blog.nwf.org/2014/06/not-just-the-birds-and-bees-6-fast-facts-about-pollinating-bats/&amp;psig=AOvVaw0nD_MurtE7DK9-PpTOJbxY&amp;ust=1524440337911372" TargetMode="External"/><Relationship Id="rId4" Type="http://schemas.openxmlformats.org/officeDocument/2006/relationships/image" Target="../media/image59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hyperlink" Target="http://www.google.com/url?sa=i&amp;rct=j&amp;q=&amp;esrc=s&amp;source=images&amp;cd=&amp;cad=rja&amp;uact=8&amp;ved=2ahUKEwizmMa8xczaAhUE6oMKHSeABEAQjRx6BAgAEAU&amp;url=http://thestarphoenix.com/technology/science/young-innovators-u-of-s-bat-men-shed-light-on-bat-super-immunity&amp;psig=AOvVaw0VTI-2IpuGcxNKB31_ilzM&amp;ust=1524440472966278" TargetMode="External"/><Relationship Id="rId4" Type="http://schemas.openxmlformats.org/officeDocument/2006/relationships/image" Target="../media/image68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63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57.jpg"/><Relationship Id="rId4" Type="http://schemas.openxmlformats.org/officeDocument/2006/relationships/image" Target="../media/image64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66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65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67.jpg"/><Relationship Id="rId4" Type="http://schemas.openxmlformats.org/officeDocument/2006/relationships/image" Target="../media/image71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73.jpg"/><Relationship Id="rId4" Type="http://schemas.openxmlformats.org/officeDocument/2006/relationships/image" Target="../media/image69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76.png"/><Relationship Id="rId4" Type="http://schemas.openxmlformats.org/officeDocument/2006/relationships/image" Target="../media/image72.png"/><Relationship Id="rId5" Type="http://schemas.openxmlformats.org/officeDocument/2006/relationships/image" Target="../media/image75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70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78.png"/><Relationship Id="rId4" Type="http://schemas.openxmlformats.org/officeDocument/2006/relationships/image" Target="../media/image77.jpg"/><Relationship Id="rId5" Type="http://schemas.openxmlformats.org/officeDocument/2006/relationships/hyperlink" Target="https://www.google.com/url?sa=i&amp;rct=j&amp;q=&amp;esrc=s&amp;source=images&amp;cd=&amp;ved=2ahUKEwj-xKbfvN_kAhUCHTQIHe5qD2cQjRx6BAgBEAQ&amp;url=https://www.pathfindersonline.org/honors/nature/126-bats&amp;psig=AOvVaw0w87smRayjG77BgbOp53NT&amp;ust=1569071436756815" TargetMode="External"/><Relationship Id="rId6" Type="http://schemas.openxmlformats.org/officeDocument/2006/relationships/image" Target="../media/image74.png"/></Relationships>
</file>

<file path=ppt/slides/_rels/slide5.xml.rels><?xml version="1.0" encoding="UTF-8" standalone="yes"?><Relationships xmlns="http://schemas.openxmlformats.org/package/2006/relationships"><Relationship Id="rId20" Type="http://schemas.openxmlformats.org/officeDocument/2006/relationships/image" Target="../media/image10.jpg"/><Relationship Id="rId11" Type="http://schemas.openxmlformats.org/officeDocument/2006/relationships/hyperlink" Target="https://www.google.com/url?sa=i&amp;rct=j&amp;q=&amp;esrc=s&amp;source=images&amp;cd=&amp;cad=rja&amp;uact=8&amp;ved=2ahUKEwjS2pfXp6TaAhVE44MKHQBJChMQjRx6BAgAEAU&amp;url=https://www.zazzle.com/cute+coyotes+postcards&amp;psig=AOvVaw35AiZ2_iFXG1oawuRKOP4R&amp;ust=1523058064317489" TargetMode="External"/><Relationship Id="rId10" Type="http://schemas.openxmlformats.org/officeDocument/2006/relationships/image" Target="../media/image6.jpg"/><Relationship Id="rId21" Type="http://schemas.openxmlformats.org/officeDocument/2006/relationships/image" Target="../media/image2.png"/><Relationship Id="rId13" Type="http://schemas.openxmlformats.org/officeDocument/2006/relationships/hyperlink" Target="https://www.google.com/url?sa=i&amp;rct=j&amp;q=&amp;esrc=s&amp;source=images&amp;cd=&amp;cad=rja&amp;uact=8&amp;ved=2ahUKEwjb2siWqaTaAhXH6IMKHZGUCEgQjRx6BAgAEAU&amp;url=https://henricohumane.org/kitten-season-not-cute-think/&amp;psig=AOvVaw2y2Q_by6w7f7fJixNIZZrz&amp;ust=1523058492603095" TargetMode="External"/><Relationship Id="rId1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google.com/url?sa=i&amp;rct=j&amp;q=&amp;esrc=s&amp;source=images&amp;cd=&amp;cad=rja&amp;uact=8&amp;ved=2ahUKEwiK0oLnpKTaAhUHw4MKHWB9AAQQjRx6BAgAEAU&amp;url=https://www.youtube.com/watch?v=PFnlAMYOQ1Q&amp;psig=AOvVaw3A9aVQJNWGz7ysc14qsNVm&amp;ust=1523057317480075" TargetMode="External"/><Relationship Id="rId4" Type="http://schemas.openxmlformats.org/officeDocument/2006/relationships/image" Target="../media/image12.jpg"/><Relationship Id="rId9" Type="http://schemas.openxmlformats.org/officeDocument/2006/relationships/hyperlink" Target="http://www.google.com/url?sa=i&amp;rct=j&amp;q=&amp;esrc=s&amp;source=images&amp;cd=&amp;cad=rja&amp;uact=8&amp;ved=2ahUKEwigp6O7p6TaAhWLn4MKHSbvChMQjRx6BAgAEAU&amp;url=http://icanhas.cheezburger.com/tag/raccoons&amp;psig=AOvVaw03ARNjzREAhnNAPUwefZTm&amp;ust=1523058015828200" TargetMode="External"/><Relationship Id="rId15" Type="http://schemas.openxmlformats.org/officeDocument/2006/relationships/hyperlink" Target="https://www.google.com/url?sa=i&amp;rct=j&amp;q=&amp;esrc=s&amp;source=images&amp;cd=&amp;ved=2ahUKEwjb2siWqaTaAhXH6IMKHZGUCEgQjRx6BAgAEAU&amp;url=https://henricohumane.org/kitten-season-not-cute-think/&amp;psig=AOvVaw2y2Q_by6w7f7fJixNIZZrz&amp;ust=1523058492603095" TargetMode="External"/><Relationship Id="rId14" Type="http://schemas.openxmlformats.org/officeDocument/2006/relationships/hyperlink" Target="https://www.google.com/url?sa=i&amp;rct=j&amp;q=&amp;esrc=s&amp;source=images&amp;cd=&amp;cad=rja&amp;uact=8&amp;ved=2ahUKEwjb2siWqaTaAhXH6IMKHZGUCEgQjRx6BAgAEAU&amp;url=https://henricohumane.org/kitten-season-not-cute-think/&amp;psig=AOvVaw2y2Q_by6w7f7fJixNIZZrz&amp;ust=1523058492603095" TargetMode="External"/><Relationship Id="rId17" Type="http://schemas.openxmlformats.org/officeDocument/2006/relationships/hyperlink" Target="https://www.google.com/url?sa=i&amp;rct=j&amp;q=&amp;esrc=s&amp;source=images&amp;cd=&amp;cad=rja&amp;uact=8&amp;ved=2ahUKEwi2rqXbqKTaAhUs7YMKHW1jDPsQjRx6BAgAEAU&amp;url=https://www.youtube.com/watch?v=opKg3fyqWt4&amp;psig=AOvVaw20JbTfNcVIQQAiFAmkxYQa&amp;ust=1523058369775587" TargetMode="External"/><Relationship Id="rId16" Type="http://schemas.openxmlformats.org/officeDocument/2006/relationships/image" Target="../media/image4.jpg"/><Relationship Id="rId5" Type="http://schemas.openxmlformats.org/officeDocument/2006/relationships/hyperlink" Target="http://www.google.com/url?sa=i&amp;rct=j&amp;q=&amp;esrc=s&amp;source=images&amp;cd=&amp;cad=rja&amp;uact=8&amp;ved=2ahUKEwj_9vCTp6TaAhUO8YMKHb4NCvgQjRx6BAgAEAU&amp;url=http://www.flickr.com/photos/roblee/370810842/&amp;psig=AOvVaw1p9e4wHAQK7tCv-GK58UH1&amp;ust=1523057936806508" TargetMode="External"/><Relationship Id="rId19" Type="http://schemas.openxmlformats.org/officeDocument/2006/relationships/hyperlink" Target="https://www.google.com/url?sa=i&amp;rct=j&amp;q=&amp;esrc=s&amp;source=images&amp;cd=&amp;cad=rja&amp;uact=8&amp;ved=2ahUKEwin1bngqaTaAhUFzIMKHapGDV4QjRx6BAgAEAU&amp;url=https://www.pinterest.com/pin/480266747740737262/&amp;psig=AOvVaw2AA6tvMwYkWRCK7Vu3DzHD&amp;ust=1523058635542421" TargetMode="External"/><Relationship Id="rId6" Type="http://schemas.openxmlformats.org/officeDocument/2006/relationships/image" Target="../media/image16.jpg"/><Relationship Id="rId18" Type="http://schemas.openxmlformats.org/officeDocument/2006/relationships/image" Target="../media/image20.jpg"/><Relationship Id="rId7" Type="http://schemas.openxmlformats.org/officeDocument/2006/relationships/hyperlink" Target="https://www.google.com/url?sa=i&amp;rct=j&amp;q=&amp;esrc=s&amp;source=images&amp;cd=&amp;cad=rja&amp;uact=8&amp;ved=2ahUKEwihqv6np6TaAhUj44MKHYBiDrwQjRx6BAgAEAU&amp;url=https://www.someecards.com/cute/animals/baby-skunk-photos/&amp;psig=AOvVaw3YcPktTIl81sQQ7SN6OxFj&amp;ust=1523057995444338" TargetMode="External"/><Relationship Id="rId8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png"/><Relationship Id="rId4" Type="http://schemas.openxmlformats.org/officeDocument/2006/relationships/image" Target="../media/image15.png"/><Relationship Id="rId5" Type="http://schemas.openxmlformats.org/officeDocument/2006/relationships/image" Target="../media/image1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www.google.com/url?sa=i&amp;rct=j&amp;q=&amp;esrc=s&amp;source=images&amp;cd=&amp;cad=rja&amp;uact=8&amp;ved=2ahUKEwie-tmlkqbaAhXI3YMKHZIpCQAQjRx6BAgAEAU&amp;url=https://www.amazon.com/Louisville-Slugger-Genuine-Mixed-Baseball/dp/B01MCZ1JGZ&amp;psig=AOvVaw1q_htj6dFLXHuGZkETxtsC&amp;ust=1523121068786255" TargetMode="External"/><Relationship Id="rId4" Type="http://schemas.openxmlformats.org/officeDocument/2006/relationships/image" Target="../media/image19.jpg"/><Relationship Id="rId5" Type="http://schemas.openxmlformats.org/officeDocument/2006/relationships/hyperlink" Target="http://www.google.com/url?sa=i&amp;rct=j&amp;q=&amp;esrc=s&amp;source=images&amp;cd=&amp;cad=rja&amp;uact=8&amp;ved=2ahUKEwj4mNyDkqbaAhUJ0YMKHWtABTQQjRx6BAgAEAU&amp;url=http://superman.wikia.com/wiki/Superman&amp;psig=AOvVaw0fvqwT49tiA24bQ3bG6bvm&amp;ust=1523121001740697" TargetMode="External"/><Relationship Id="rId6" Type="http://schemas.openxmlformats.org/officeDocument/2006/relationships/image" Target="../media/image3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www.google.com/url?sa=i&amp;rct=j&amp;q=&amp;esrc=s&amp;source=images&amp;cd=&amp;cad=rja&amp;uact=8&amp;ved=2ahUKEwiLuo7RlaTaAhWH44MKHeU7BnYQjRx6BAgAEAU&amp;url=https://www.reddit.com/r/aww/comments/1xelvv/just_havin_a_bat_hair_day/&amp;psig=AOvVaw3-GkNJ24M1OGLuhd-0INqr&amp;ust=1523053244206553" TargetMode="External"/><Relationship Id="rId4" Type="http://schemas.openxmlformats.org/officeDocument/2006/relationships/image" Target="../media/image32.jpg"/><Relationship Id="rId5" Type="http://schemas.openxmlformats.org/officeDocument/2006/relationships/hyperlink" Target="https://www.google.com/url?sa=i&amp;rct=j&amp;q=&amp;esrc=s&amp;source=images&amp;cd=&amp;cad=rja&amp;uact=8&amp;ved=2ahUKEwj_nOidlqTaAhVMzIMKHQvLAY8QjRx6BAgAEAU&amp;url=https://www.petcha.com/bird-feather-growth-health/&amp;psig=AOvVaw0bVV6qovjEAnEuXDD7uIJX&amp;ust=1523053401072529" TargetMode="External"/><Relationship Id="rId6" Type="http://schemas.openxmlformats.org/officeDocument/2006/relationships/image" Target="../media/image3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hyperlink" Target="http://www.google.com/url?sa=i&amp;rct=j&amp;q=&amp;esrc=s&amp;source=images&amp;cd=&amp;cad=rja&amp;uact=8&amp;ved=2ahUKEwi61pD0laTaAhUKiIMKHV_xAzUQjRx6BAgAEAU&amp;url=http://people.com/pets/heres-what-300-baby-bat-burritos-look-like/&amp;psig=AOvVaw1_qGSeXnL-lwJJVGsQlg1G&amp;ust=1523053314588074" TargetMode="External"/><Relationship Id="rId4" Type="http://schemas.openxmlformats.org/officeDocument/2006/relationships/image" Target="../media/image26.jpg"/><Relationship Id="rId5" Type="http://schemas.openxmlformats.org/officeDocument/2006/relationships/hyperlink" Target="https://www.google.com/url?sa=i&amp;rct=j&amp;q=&amp;esrc=s&amp;source=images&amp;cd=&amp;cad=rja&amp;uact=8&amp;ved=2ahUKEwjTld7AlqTaAhWB5oMKHaL7CjAQjRx6BAgAEAU&amp;url=https://www.thespruce.com/gallery-of-wild-bird-nests-and-eggs-4121868&amp;psig=AOvVaw3723lnVWyb9UVJngJuku-_&amp;ust=1523053483906690" TargetMode="External"/><Relationship Id="rId6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result for batman" id="88" name="Google Shape;88;p13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6451" l="10325" r="7077" t="6452"/>
          <a:stretch/>
        </p:blipFill>
        <p:spPr>
          <a:xfrm>
            <a:off x="0" y="304800"/>
            <a:ext cx="9144000" cy="61722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 txBox="1"/>
          <p:nvPr>
            <p:ph idx="1" type="subTitle"/>
          </p:nvPr>
        </p:nvSpPr>
        <p:spPr>
          <a:xfrm>
            <a:off x="1371600" y="28956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b="1" lang="en-US">
                <a:solidFill>
                  <a:schemeClr val="lt1"/>
                </a:solidFill>
              </a:rPr>
              <a:t>Da da da da da da da da da da da da da da da da da</a:t>
            </a:r>
            <a:endParaRPr b="1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b="1" lang="en-US">
                <a:solidFill>
                  <a:schemeClr val="lt1"/>
                </a:solidFill>
              </a:rPr>
              <a:t>Batman!</a:t>
            </a:r>
            <a:endParaRPr/>
          </a:p>
        </p:txBody>
      </p:sp>
      <p:pic>
        <p:nvPicPr>
          <p:cNvPr descr="Bats Honor" id="90" name="Google Shape;90;p13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048000" y="4648200"/>
            <a:ext cx="2819400" cy="2255522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3"/>
          <p:cNvSpPr txBox="1"/>
          <p:nvPr/>
        </p:nvSpPr>
        <p:spPr>
          <a:xfrm>
            <a:off x="381000" y="457200"/>
            <a:ext cx="2547068" cy="8309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Rate Joke A (1-10)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And Joke B (1-10)</a:t>
            </a:r>
            <a:endParaRPr/>
          </a:p>
        </p:txBody>
      </p:sp>
      <p:pic>
        <p:nvPicPr>
          <p:cNvPr id="92" name="Google Shape;92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33400" y="1371600"/>
            <a:ext cx="1905000" cy="12263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2"/>
          <p:cNvSpPr txBox="1"/>
          <p:nvPr>
            <p:ph type="title"/>
          </p:nvPr>
        </p:nvSpPr>
        <p:spPr>
          <a:xfrm>
            <a:off x="457200" y="152400"/>
            <a:ext cx="5257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/>
              <a:t>Mammal’s Babies Nurse</a:t>
            </a:r>
            <a:endParaRPr/>
          </a:p>
        </p:txBody>
      </p:sp>
      <p:sp>
        <p:nvSpPr>
          <p:cNvPr id="174" name="Google Shape;174;p22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75" name="Google Shape;175;p22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905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76" name="Google Shape;176;p22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77" name="Google Shape;177;p22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905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descr="Image result for bird feeding young" id="178" name="Google Shape;178;p22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62300" y="2438400"/>
            <a:ext cx="5981700" cy="40195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bat nursing" id="179" name="Google Shape;179;p22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0" y="1447800"/>
            <a:ext cx="4584459" cy="297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3"/>
          <p:cNvSpPr txBox="1"/>
          <p:nvPr>
            <p:ph type="title"/>
          </p:nvPr>
        </p:nvSpPr>
        <p:spPr>
          <a:xfrm>
            <a:off x="457200" y="274638"/>
            <a:ext cx="5638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ct val="100000"/>
              <a:buFont typeface="Calibri"/>
              <a:buNone/>
            </a:pPr>
            <a:r>
              <a:rPr b="1" lang="en-US">
                <a:solidFill>
                  <a:srgbClr val="00B0F0"/>
                </a:solidFill>
              </a:rPr>
              <a:t>Birds and Mammals are </a:t>
            </a:r>
            <a:r>
              <a:rPr b="1" lang="en-US">
                <a:solidFill>
                  <a:srgbClr val="FF0000"/>
                </a:solidFill>
              </a:rPr>
              <a:t>Warm </a:t>
            </a:r>
            <a:r>
              <a:rPr b="1" lang="en-US">
                <a:solidFill>
                  <a:srgbClr val="00B0F0"/>
                </a:solidFill>
              </a:rPr>
              <a:t>Blooded</a:t>
            </a:r>
            <a:endParaRPr/>
          </a:p>
        </p:txBody>
      </p:sp>
      <p:sp>
        <p:nvSpPr>
          <p:cNvPr id="185" name="Google Shape;185;p23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86" name="Google Shape;186;p23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905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87" name="Google Shape;187;p23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88" name="Google Shape;188;p23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905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descr="Image result for warm blooded" id="189" name="Google Shape;189;p23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14400" y="1573499"/>
            <a:ext cx="4267200" cy="2555499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3"/>
          <p:cNvSpPr/>
          <p:nvPr/>
        </p:nvSpPr>
        <p:spPr>
          <a:xfrm>
            <a:off x="4326035" y="3244334"/>
            <a:ext cx="49193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bat</a:t>
            </a:r>
            <a:endParaRPr/>
          </a:p>
        </p:txBody>
      </p:sp>
      <p:pic>
        <p:nvPicPr>
          <p:cNvPr descr="Image result for cold blooded" id="191" name="Google Shape;191;p23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26559" t="0"/>
          <a:stretch/>
        </p:blipFill>
        <p:spPr>
          <a:xfrm>
            <a:off x="5181600" y="4129000"/>
            <a:ext cx="3276600" cy="2667000"/>
          </a:xfrm>
          <a:prstGeom prst="rect">
            <a:avLst/>
          </a:prstGeom>
          <a:noFill/>
          <a:ln>
            <a:noFill/>
          </a:ln>
        </p:spPr>
      </p:pic>
      <p:sp>
        <p:nvSpPr>
          <p:cNvPr descr="Image result for infrared bat" id="192" name="Google Shape;192;p23">
            <a:hlinkClick r:id="rId7"/>
          </p:cNvPr>
          <p:cNvSpPr/>
          <p:nvPr/>
        </p:nvSpPr>
        <p:spPr>
          <a:xfrm>
            <a:off x="38100" y="-1165225"/>
            <a:ext cx="3048000" cy="2428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infrared bat" id="193" name="Google Shape;193;p23">
            <a:hlinkClick r:id="rId8"/>
          </p:cNvPr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181600" y="1538201"/>
            <a:ext cx="325119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lated image" id="194" name="Google Shape;194;p23">
            <a:hlinkClick r:id="rId10"/>
          </p:cNvPr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914400" y="4114800"/>
            <a:ext cx="3435465" cy="2576600"/>
          </a:xfrm>
          <a:prstGeom prst="rect">
            <a:avLst/>
          </a:prstGeom>
          <a:noFill/>
          <a:ln>
            <a:noFill/>
          </a:ln>
        </p:spPr>
      </p:pic>
      <p:sp>
        <p:nvSpPr>
          <p:cNvPr descr="Image result for thermometer cartoon" id="195" name="Google Shape;195;p23">
            <a:hlinkClick r:id="rId12"/>
          </p:cNvPr>
          <p:cNvSpPr/>
          <p:nvPr/>
        </p:nvSpPr>
        <p:spPr>
          <a:xfrm>
            <a:off x="38100" y="-1927225"/>
            <a:ext cx="2181225" cy="4019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Image result for thermometer cartoon" id="196" name="Google Shape;196;p23">
            <a:hlinkClick r:id="rId13"/>
          </p:cNvPr>
          <p:cNvSpPr/>
          <p:nvPr/>
        </p:nvSpPr>
        <p:spPr>
          <a:xfrm>
            <a:off x="38100" y="-1927225"/>
            <a:ext cx="2181225" cy="4019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thermometer cartoon" id="197" name="Google Shape;197;p23">
            <a:hlinkClick r:id="rId14"/>
          </p:cNvPr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3657600" y="3200400"/>
            <a:ext cx="1984811" cy="365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4"/>
          <p:cNvSpPr txBox="1"/>
          <p:nvPr>
            <p:ph type="title"/>
          </p:nvPr>
        </p:nvSpPr>
        <p:spPr>
          <a:xfrm>
            <a:off x="457200" y="274638"/>
            <a:ext cx="5943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/>
              <a:t>Hands and Feet? Or Wings?</a:t>
            </a:r>
            <a:endParaRPr/>
          </a:p>
        </p:txBody>
      </p:sp>
      <p:sp>
        <p:nvSpPr>
          <p:cNvPr id="203" name="Google Shape;203;p24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204" name="Google Shape;204;p24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205" name="Google Shape;205;p24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905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descr="Image result for bat legs" id="206" name="Google Shape;206;p24">
            <a:hlinkClick r:id="rId3"/>
          </p:cNvPr>
          <p:cNvSpPr/>
          <p:nvPr/>
        </p:nvSpPr>
        <p:spPr>
          <a:xfrm>
            <a:off x="155575" y="-1836738"/>
            <a:ext cx="7048500" cy="38290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Image result for bat legs" id="207" name="Google Shape;207;p24">
            <a:hlinkClick r:id="rId4"/>
          </p:cNvPr>
          <p:cNvSpPr/>
          <p:nvPr/>
        </p:nvSpPr>
        <p:spPr>
          <a:xfrm>
            <a:off x="155575" y="-1836737"/>
            <a:ext cx="7028043" cy="38179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24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905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descr="Image result for bat bones" id="209" name="Google Shape;209;p24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81000" y="2133600"/>
            <a:ext cx="4125035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bird bones" id="210" name="Google Shape;210;p24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b="0" l="0" r="9375" t="0"/>
          <a:stretch/>
        </p:blipFill>
        <p:spPr>
          <a:xfrm>
            <a:off x="4572000" y="1600200"/>
            <a:ext cx="4419600" cy="48768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X Marks the Spot by shangJie" id="215" name="Google Shape;215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0" y="2209800"/>
            <a:ext cx="371665" cy="4571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X Marks the Spot by shangJie" id="216" name="Google Shape;216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0" y="2971800"/>
            <a:ext cx="371665" cy="4571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X Marks the Spot by shangJie" id="217" name="Google Shape;217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0" y="3429000"/>
            <a:ext cx="371665" cy="4571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X Marks the Spot by shangJie" id="218" name="Google Shape;218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8200" y="5105400"/>
            <a:ext cx="371665" cy="4571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#" id="219" name="Google Shape;219;p25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29125" y="4191000"/>
            <a:ext cx="600075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#" id="220" name="Google Shape;220;p25">
            <a:hlinkClick r:id="rId6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8600" y="2514600"/>
            <a:ext cx="600075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#" id="221" name="Google Shape;221;p25">
            <a:hlinkClick r:id="rId7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8600" y="3352800"/>
            <a:ext cx="600075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#" id="222" name="Google Shape;222;p25">
            <a:hlinkClick r:id="rId8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8600" y="4114800"/>
            <a:ext cx="600075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#" id="223" name="Google Shape;223;p25">
            <a:hlinkClick r:id="rId9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8600" y="4648200"/>
            <a:ext cx="600075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#" id="224" name="Google Shape;224;p25">
            <a:hlinkClick r:id="rId10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8600" y="2057400"/>
            <a:ext cx="600075" cy="53340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25"/>
          <p:cNvSpPr txBox="1"/>
          <p:nvPr>
            <p:ph type="title"/>
          </p:nvPr>
        </p:nvSpPr>
        <p:spPr>
          <a:xfrm>
            <a:off x="457200" y="274638"/>
            <a:ext cx="6553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Is a Bat a Mammal or Bird?</a:t>
            </a:r>
            <a:endParaRPr/>
          </a:p>
        </p:txBody>
      </p:sp>
      <p:sp>
        <p:nvSpPr>
          <p:cNvPr id="226" name="Google Shape;226;p25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Mammals</a:t>
            </a:r>
            <a:endParaRPr/>
          </a:p>
        </p:txBody>
      </p:sp>
      <p:sp>
        <p:nvSpPr>
          <p:cNvPr id="227" name="Google Shape;227;p25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b="1" lang="en-US"/>
              <a:t>Have fur or hair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b="1" lang="en-US"/>
              <a:t>Have live young (except platypus)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b="1" lang="en-US"/>
              <a:t>The babies nurse from their mother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b="1" lang="en-US"/>
              <a:t>They are Warm-blooded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b="1" lang="en-US"/>
              <a:t>Have four legs often with toes and/or "hands" and "feet"</a:t>
            </a:r>
            <a:endParaRPr/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228" name="Google Shape;228;p25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Birds:</a:t>
            </a:r>
            <a:endParaRPr/>
          </a:p>
        </p:txBody>
      </p:sp>
      <p:sp>
        <p:nvSpPr>
          <p:cNvPr id="229" name="Google Shape;229;p25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b="1" lang="en-US"/>
              <a:t>Have feathers, not fur or hair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b="1" lang="en-US"/>
              <a:t>Hatched from eggs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b="1" lang="en-US"/>
              <a:t>Babies are fed from mom's mouth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b="1" lang="en-US"/>
              <a:t>They are Warm-blooded</a:t>
            </a:r>
            <a:endParaRPr/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b="1" lang="en-US"/>
              <a:t>Have wings, but not hands and fingers</a:t>
            </a:r>
            <a:endParaRPr/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descr="Image result for checkmark" id="230" name="Google Shape;230;p25">
            <a:hlinkClick r:id="rId11"/>
          </p:cNvPr>
          <p:cNvSpPr/>
          <p:nvPr/>
        </p:nvSpPr>
        <p:spPr>
          <a:xfrm>
            <a:off x="38100" y="-1927225"/>
            <a:ext cx="4543425" cy="4019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Image result for checkmark" id="231" name="Google Shape;231;p25">
            <a:hlinkClick r:id="rId12"/>
          </p:cNvPr>
          <p:cNvSpPr/>
          <p:nvPr/>
        </p:nvSpPr>
        <p:spPr>
          <a:xfrm>
            <a:off x="38100" y="-1927225"/>
            <a:ext cx="4543425" cy="4019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6"/>
          <p:cNvSpPr txBox="1"/>
          <p:nvPr>
            <p:ph type="title"/>
          </p:nvPr>
        </p:nvSpPr>
        <p:spPr>
          <a:xfrm>
            <a:off x="457200" y="274638"/>
            <a:ext cx="6629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/>
              <a:t>Bats are the only mammals that can…</a:t>
            </a:r>
            <a:endParaRPr/>
          </a:p>
        </p:txBody>
      </p:sp>
      <p:sp>
        <p:nvSpPr>
          <p:cNvPr id="237" name="Google Shape;237;p2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238" name="Google Shape;238;p2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905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239" name="Google Shape;239;p2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240" name="Google Shape;240;p2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905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descr="Image result for bats flying" id="241" name="Google Shape;241;p26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1676400"/>
            <a:ext cx="9144000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result for flying squirrel" id="246" name="Google Shape;246;p27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6642" l="19084" r="1441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27"/>
          <p:cNvSpPr txBox="1"/>
          <p:nvPr>
            <p:ph type="title"/>
          </p:nvPr>
        </p:nvSpPr>
        <p:spPr>
          <a:xfrm>
            <a:off x="1143000" y="533400"/>
            <a:ext cx="4724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What about the “flying squirrel”?</a:t>
            </a:r>
            <a:endParaRPr/>
          </a:p>
        </p:txBody>
      </p:sp>
      <p:sp>
        <p:nvSpPr>
          <p:cNvPr descr="Image result for flying squirrel" id="248" name="Google Shape;248;p27">
            <a:hlinkClick r:id="rId5"/>
          </p:cNvPr>
          <p:cNvSpPr/>
          <p:nvPr/>
        </p:nvSpPr>
        <p:spPr>
          <a:xfrm>
            <a:off x="38100" y="-852488"/>
            <a:ext cx="3333750" cy="17811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Image result for flying squirrel" id="249" name="Google Shape;249;p27">
            <a:hlinkClick r:id="rId6"/>
          </p:cNvPr>
          <p:cNvSpPr/>
          <p:nvPr/>
        </p:nvSpPr>
        <p:spPr>
          <a:xfrm>
            <a:off x="38100" y="-852488"/>
            <a:ext cx="3333750" cy="17811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8"/>
          <p:cNvSpPr txBox="1"/>
          <p:nvPr>
            <p:ph type="title"/>
          </p:nvPr>
        </p:nvSpPr>
        <p:spPr>
          <a:xfrm>
            <a:off x="457200" y="274638"/>
            <a:ext cx="5334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Order:  Chiroptera</a:t>
            </a:r>
            <a:endParaRPr/>
          </a:p>
        </p:txBody>
      </p:sp>
      <p:sp>
        <p:nvSpPr>
          <p:cNvPr id="255" name="Google Shape;255;p28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Greek:</a:t>
            </a:r>
            <a:endParaRPr/>
          </a:p>
        </p:txBody>
      </p:sp>
      <p:sp>
        <p:nvSpPr>
          <p:cNvPr id="256" name="Google Shape;256;p28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Cheir=hand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Pteron=wing</a:t>
            </a:r>
            <a:endParaRPr/>
          </a:p>
        </p:txBody>
      </p:sp>
      <p:sp>
        <p:nvSpPr>
          <p:cNvPr id="257" name="Google Shape;257;p28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258" name="Google Shape;258;p28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905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descr="Image result for bat hand wing" id="259" name="Google Shape;259;p28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67000" y="1371600"/>
            <a:ext cx="4800600" cy="53011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9"/>
          <p:cNvSpPr txBox="1"/>
          <p:nvPr>
            <p:ph type="title"/>
          </p:nvPr>
        </p:nvSpPr>
        <p:spPr>
          <a:xfrm>
            <a:off x="457200" y="274638"/>
            <a:ext cx="5943600" cy="868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Flying Fox / Fruit Bat</a:t>
            </a:r>
            <a:endParaRPr/>
          </a:p>
        </p:txBody>
      </p:sp>
      <p:sp>
        <p:nvSpPr>
          <p:cNvPr id="266" name="Google Shape;266;p29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267" name="Google Shape;267;p29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905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descr="Image result for largest bat" id="268" name="Google Shape;268;p29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00400" y="1219200"/>
            <a:ext cx="5715000" cy="455771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fruit bat" id="269" name="Google Shape;269;p29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28600" y="2971800"/>
            <a:ext cx="2923180" cy="2838451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29"/>
          <p:cNvSpPr txBox="1"/>
          <p:nvPr>
            <p:ph idx="2" type="body"/>
          </p:nvPr>
        </p:nvSpPr>
        <p:spPr>
          <a:xfrm>
            <a:off x="304800" y="1143000"/>
            <a:ext cx="27432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lives in Asia and Australia. 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17.7 inch Length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5 ft 7 in wingspan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result for bumblebee bat" id="276" name="Google Shape;276;p3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2743200"/>
            <a:ext cx="4800600" cy="3120392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30"/>
          <p:cNvSpPr txBox="1"/>
          <p:nvPr>
            <p:ph type="title"/>
          </p:nvPr>
        </p:nvSpPr>
        <p:spPr>
          <a:xfrm>
            <a:off x="457200" y="274638"/>
            <a:ext cx="5257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/>
              <a:t>Kitti's Hog-Nosed Bat / Bumblebee Bat</a:t>
            </a:r>
            <a:endParaRPr/>
          </a:p>
        </p:txBody>
      </p:sp>
      <p:sp>
        <p:nvSpPr>
          <p:cNvPr id="278" name="Google Shape;278;p30"/>
          <p:cNvSpPr txBox="1"/>
          <p:nvPr>
            <p:ph idx="2" type="body"/>
          </p:nvPr>
        </p:nvSpPr>
        <p:spPr>
          <a:xfrm>
            <a:off x="304800" y="1295400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Lives in Thailand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Weighing less than a penny 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5 inch wingspan </a:t>
            </a:r>
            <a:endParaRPr/>
          </a:p>
        </p:txBody>
      </p:sp>
      <p:pic>
        <p:nvPicPr>
          <p:cNvPr descr="Image result for smallest bat" id="279" name="Google Shape;279;p30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16511" r="16198" t="0"/>
          <a:stretch/>
        </p:blipFill>
        <p:spPr>
          <a:xfrm>
            <a:off x="4419600" y="2906889"/>
            <a:ext cx="4876800" cy="39511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1"/>
          <p:cNvSpPr txBox="1"/>
          <p:nvPr>
            <p:ph type="title"/>
          </p:nvPr>
        </p:nvSpPr>
        <p:spPr>
          <a:xfrm>
            <a:off x="152400" y="228600"/>
            <a:ext cx="396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b="1" lang="en-US"/>
              <a:t>Order Chiroptera </a:t>
            </a:r>
            <a:endParaRPr/>
          </a:p>
        </p:txBody>
      </p:sp>
      <p:sp>
        <p:nvSpPr>
          <p:cNvPr id="285" name="Google Shape;285;p31"/>
          <p:cNvSpPr txBox="1"/>
          <p:nvPr>
            <p:ph idx="1" type="body"/>
          </p:nvPr>
        </p:nvSpPr>
        <p:spPr>
          <a:xfrm>
            <a:off x="5069895" y="2789238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Mega-chiroptera- Megabats</a:t>
            </a:r>
            <a:endParaRPr/>
          </a:p>
        </p:txBody>
      </p:sp>
      <p:sp>
        <p:nvSpPr>
          <p:cNvPr id="286" name="Google Shape;286;p31"/>
          <p:cNvSpPr txBox="1"/>
          <p:nvPr>
            <p:ph idx="2" type="body"/>
          </p:nvPr>
        </p:nvSpPr>
        <p:spPr>
          <a:xfrm>
            <a:off x="5069895" y="3352800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Use eyesight</a:t>
            </a:r>
            <a:endParaRPr/>
          </a:p>
        </p:txBody>
      </p:sp>
      <p:sp>
        <p:nvSpPr>
          <p:cNvPr id="287" name="Google Shape;287;p31"/>
          <p:cNvSpPr txBox="1"/>
          <p:nvPr>
            <p:ph idx="3" type="body"/>
          </p:nvPr>
        </p:nvSpPr>
        <p:spPr>
          <a:xfrm>
            <a:off x="5069895" y="4302125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Micro-chiroptera- Microbats</a:t>
            </a:r>
            <a:endParaRPr/>
          </a:p>
        </p:txBody>
      </p:sp>
      <p:sp>
        <p:nvSpPr>
          <p:cNvPr id="288" name="Google Shape;288;p31"/>
          <p:cNvSpPr txBox="1"/>
          <p:nvPr>
            <p:ph idx="4" type="body"/>
          </p:nvPr>
        </p:nvSpPr>
        <p:spPr>
          <a:xfrm>
            <a:off x="5073070" y="4865688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Use echolocation</a:t>
            </a:r>
            <a:endParaRPr/>
          </a:p>
        </p:txBody>
      </p:sp>
      <p:pic>
        <p:nvPicPr>
          <p:cNvPr descr="Image result" id="289" name="Google Shape;289;p3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7890" y="1524000"/>
            <a:ext cx="4894599" cy="487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result for batman adam west" id="97" name="Google Shape;97;p14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914400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batman" id="98" name="Google Shape;98;p14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0" y="3429000"/>
            <a:ext cx="3429000" cy="332613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" id="99" name="Google Shape;99;p14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114800" y="4559429"/>
            <a:ext cx="4343400" cy="2298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1185" y="27002"/>
            <a:ext cx="1133475" cy="1133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2"/>
          <p:cNvSpPr txBox="1"/>
          <p:nvPr>
            <p:ph type="title"/>
          </p:nvPr>
        </p:nvSpPr>
        <p:spPr>
          <a:xfrm>
            <a:off x="457200" y="274638"/>
            <a:ext cx="4038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b="1" lang="en-US"/>
              <a:t>Order Chiroptera </a:t>
            </a:r>
            <a:endParaRPr/>
          </a:p>
        </p:txBody>
      </p:sp>
      <p:sp>
        <p:nvSpPr>
          <p:cNvPr id="295" name="Google Shape;295;p32"/>
          <p:cNvSpPr txBox="1"/>
          <p:nvPr>
            <p:ph idx="1" type="body"/>
          </p:nvPr>
        </p:nvSpPr>
        <p:spPr>
          <a:xfrm>
            <a:off x="152400" y="1123950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Mega-chiroptera- Megabats</a:t>
            </a:r>
            <a:endParaRPr/>
          </a:p>
        </p:txBody>
      </p:sp>
      <p:sp>
        <p:nvSpPr>
          <p:cNvPr id="296" name="Google Shape;296;p32"/>
          <p:cNvSpPr txBox="1"/>
          <p:nvPr>
            <p:ph idx="2" type="body"/>
          </p:nvPr>
        </p:nvSpPr>
        <p:spPr>
          <a:xfrm>
            <a:off x="152400" y="1763712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eat fruit, nectar, and pollen</a:t>
            </a:r>
            <a:endParaRPr/>
          </a:p>
        </p:txBody>
      </p:sp>
      <p:sp>
        <p:nvSpPr>
          <p:cNvPr id="297" name="Google Shape;297;p32"/>
          <p:cNvSpPr txBox="1"/>
          <p:nvPr>
            <p:ph idx="3" type="body"/>
          </p:nvPr>
        </p:nvSpPr>
        <p:spPr>
          <a:xfrm>
            <a:off x="4340225" y="1295400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Micro-chiroptera- Microbats</a:t>
            </a:r>
            <a:endParaRPr/>
          </a:p>
        </p:txBody>
      </p:sp>
      <p:sp>
        <p:nvSpPr>
          <p:cNvPr id="298" name="Google Shape;298;p32"/>
          <p:cNvSpPr txBox="1"/>
          <p:nvPr>
            <p:ph idx="4" type="body"/>
          </p:nvPr>
        </p:nvSpPr>
        <p:spPr>
          <a:xfrm>
            <a:off x="4340225" y="1935162"/>
            <a:ext cx="4041775" cy="25606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generally insect-eating, although they tend to have a much more varied diet than the megabats. Besides Insects, microbats eat anything from nectar and fruit like megabats, fish, small mammals and birds, and even blood.</a:t>
            </a:r>
            <a:endParaRPr/>
          </a:p>
        </p:txBody>
      </p:sp>
      <p:pic>
        <p:nvPicPr>
          <p:cNvPr descr="Image result for bat diet" id="299" name="Google Shape;299;p32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2286000"/>
            <a:ext cx="3943351" cy="19716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bat eating an insect" id="300" name="Google Shape;300;p32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572000" y="4419600"/>
            <a:ext cx="4279252" cy="266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bat diet" id="301" name="Google Shape;301;p32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0" y="4267200"/>
            <a:ext cx="2743200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bat diet" id="302" name="Google Shape;302;p32">
            <a:hlinkClick r:id="rId9"/>
          </p:cNvPr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76400" y="5410200"/>
            <a:ext cx="2971800" cy="17822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3"/>
          <p:cNvSpPr txBox="1"/>
          <p:nvPr>
            <p:ph type="title"/>
          </p:nvPr>
        </p:nvSpPr>
        <p:spPr>
          <a:xfrm>
            <a:off x="457200" y="808038"/>
            <a:ext cx="4038600" cy="6397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b="1" lang="en-US"/>
              <a:t>Order Chiroptera </a:t>
            </a:r>
            <a:br>
              <a:rPr lang="en-US"/>
            </a:br>
            <a:endParaRPr/>
          </a:p>
        </p:txBody>
      </p:sp>
      <p:sp>
        <p:nvSpPr>
          <p:cNvPr id="308" name="Google Shape;308;p33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Mega-chiroptera- Megabats</a:t>
            </a:r>
            <a:endParaRPr/>
          </a:p>
        </p:txBody>
      </p:sp>
      <p:sp>
        <p:nvSpPr>
          <p:cNvPr id="309" name="Google Shape;309;p33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175 species</a:t>
            </a:r>
            <a:endParaRPr/>
          </a:p>
        </p:txBody>
      </p:sp>
      <p:sp>
        <p:nvSpPr>
          <p:cNvPr id="310" name="Google Shape;310;p33"/>
          <p:cNvSpPr txBox="1"/>
          <p:nvPr>
            <p:ph idx="3" type="body"/>
          </p:nvPr>
        </p:nvSpPr>
        <p:spPr>
          <a:xfrm>
            <a:off x="533400" y="3638550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Micro-chiroptera- Microbats</a:t>
            </a:r>
            <a:endParaRPr/>
          </a:p>
        </p:txBody>
      </p:sp>
      <p:sp>
        <p:nvSpPr>
          <p:cNvPr id="311" name="Google Shape;311;p33"/>
          <p:cNvSpPr txBox="1"/>
          <p:nvPr>
            <p:ph idx="4" type="body"/>
          </p:nvPr>
        </p:nvSpPr>
        <p:spPr>
          <a:xfrm>
            <a:off x="533400" y="4278312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825 species</a:t>
            </a:r>
            <a:endParaRPr/>
          </a:p>
        </p:txBody>
      </p:sp>
      <p:pic>
        <p:nvPicPr>
          <p:cNvPr descr="Image result for chart of bats" id="312" name="Google Shape;312;p33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2438" l="17738" r="16630" t="3548"/>
          <a:stretch/>
        </p:blipFill>
        <p:spPr>
          <a:xfrm>
            <a:off x="4382220" y="0"/>
            <a:ext cx="478766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33"/>
          <p:cNvSpPr txBox="1"/>
          <p:nvPr/>
        </p:nvSpPr>
        <p:spPr>
          <a:xfrm>
            <a:off x="533400" y="5380038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Over 1,000 species</a:t>
            </a: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that are identified!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4"/>
          <p:cNvSpPr txBox="1"/>
          <p:nvPr>
            <p:ph type="title"/>
          </p:nvPr>
        </p:nvSpPr>
        <p:spPr>
          <a:xfrm>
            <a:off x="457200" y="274638"/>
            <a:ext cx="5181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/>
              <a:t>1 Pup per year- typical</a:t>
            </a:r>
            <a:endParaRPr/>
          </a:p>
        </p:txBody>
      </p:sp>
      <p:pic>
        <p:nvPicPr>
          <p:cNvPr descr="Image result for bat pup" id="319" name="Google Shape;319;p34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7500" r="0" t="0"/>
          <a:stretch/>
        </p:blipFill>
        <p:spPr>
          <a:xfrm>
            <a:off x="0" y="1600200"/>
            <a:ext cx="5638798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bat pup" id="320" name="Google Shape;320;p34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562600" y="3028949"/>
            <a:ext cx="3371850" cy="3829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result for bible bat" id="325" name="Google Shape;325;p35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13858"/>
          <a:stretch/>
        </p:blipFill>
        <p:spPr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35"/>
          <p:cNvSpPr txBox="1"/>
          <p:nvPr>
            <p:ph type="title"/>
          </p:nvPr>
        </p:nvSpPr>
        <p:spPr>
          <a:xfrm>
            <a:off x="304800" y="0"/>
            <a:ext cx="5715000" cy="662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b="1" lang="en-US" sz="3600"/>
              <a:t>Leviticus 11: 13-19: </a:t>
            </a:r>
            <a:r>
              <a:rPr lang="en-US" sz="3600"/>
              <a:t>These are the </a:t>
            </a:r>
            <a:r>
              <a:rPr lang="en-US" sz="3600" u="sng"/>
              <a:t>birds</a:t>
            </a:r>
            <a:r>
              <a:rPr lang="en-US" sz="3600"/>
              <a:t> you are to regard as unclean and not eat because they are unclean: the eagle,</a:t>
            </a:r>
            <a:r>
              <a:rPr baseline="30000" lang="en-US" sz="3600"/>
              <a:t> </a:t>
            </a:r>
            <a:r>
              <a:rPr lang="en-US" sz="3600"/>
              <a:t>the vulture, … the stork, any kind of heron, the hoopoe </a:t>
            </a:r>
            <a:r>
              <a:rPr b="1" lang="en-US" sz="3600">
                <a:solidFill>
                  <a:srgbClr val="FF0000"/>
                </a:solidFill>
              </a:rPr>
              <a:t>and the bat</a:t>
            </a:r>
            <a:r>
              <a:rPr lang="en-US" sz="3600"/>
              <a:t> </a:t>
            </a:r>
            <a:r>
              <a:rPr b="1" lang="en-US" sz="3600">
                <a:solidFill>
                  <a:srgbClr val="FF0000"/>
                </a:solidFill>
              </a:rPr>
              <a:t>[?].</a:t>
            </a:r>
            <a:br>
              <a:rPr b="1" lang="en-US" sz="3600">
                <a:solidFill>
                  <a:srgbClr val="FF0000"/>
                </a:solidFill>
              </a:rPr>
            </a:br>
            <a:br>
              <a:rPr lang="en-US" sz="3600"/>
            </a:br>
            <a:r>
              <a:rPr b="1" lang="en-US" sz="3600"/>
              <a:t>Deuteronomy 14:11-18</a:t>
            </a:r>
            <a:r>
              <a:rPr lang="en-US" sz="3600"/>
              <a:t> : You may eat any clean </a:t>
            </a:r>
            <a:r>
              <a:rPr lang="en-US" sz="3600" u="sng"/>
              <a:t>bird</a:t>
            </a:r>
            <a:r>
              <a:rPr lang="en-US" sz="3600"/>
              <a:t>. But these you may not eat: the eagle,…. </a:t>
            </a:r>
            <a:r>
              <a:rPr b="1" lang="en-US" sz="3600">
                <a:solidFill>
                  <a:srgbClr val="FF0000"/>
                </a:solidFill>
              </a:rPr>
              <a:t>and the bat</a:t>
            </a:r>
            <a:r>
              <a:rPr lang="en-US" sz="3600"/>
              <a:t> </a:t>
            </a:r>
            <a:r>
              <a:rPr b="1" lang="en-US" sz="3600">
                <a:solidFill>
                  <a:srgbClr val="FF0000"/>
                </a:solidFill>
              </a:rPr>
              <a:t>[?]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result for bible bat" id="331" name="Google Shape;331;p36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9144000" cy="5632706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36"/>
          <p:cNvSpPr txBox="1"/>
          <p:nvPr>
            <p:ph type="title"/>
          </p:nvPr>
        </p:nvSpPr>
        <p:spPr>
          <a:xfrm>
            <a:off x="1676400" y="4572000"/>
            <a:ext cx="5562600" cy="990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US"/>
              <a:t>Did the Bible Blunder?</a:t>
            </a:r>
            <a:endParaRPr/>
          </a:p>
        </p:txBody>
      </p:sp>
      <p:sp>
        <p:nvSpPr>
          <p:cNvPr id="333" name="Google Shape;333;p36"/>
          <p:cNvSpPr txBox="1"/>
          <p:nvPr>
            <p:ph idx="2" type="body"/>
          </p:nvPr>
        </p:nvSpPr>
        <p:spPr>
          <a:xfrm>
            <a:off x="0" y="5334000"/>
            <a:ext cx="4648200" cy="152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Linnean classification was not available in the time of the writing of Leviticus and Deuteronomy</a:t>
            </a:r>
            <a:endParaRPr/>
          </a:p>
        </p:txBody>
      </p:sp>
      <p:sp>
        <p:nvSpPr>
          <p:cNvPr id="334" name="Google Shape;334;p36"/>
          <p:cNvSpPr txBox="1"/>
          <p:nvPr>
            <p:ph idx="4" type="body"/>
          </p:nvPr>
        </p:nvSpPr>
        <p:spPr>
          <a:xfrm>
            <a:off x="4572000" y="5334000"/>
            <a:ext cx="4572000" cy="152400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US" sz="2200"/>
              <a:t>The Hebrew word for bird is actually owph which means “fowl/winged creature”</a:t>
            </a:r>
            <a:endParaRPr/>
          </a:p>
          <a:p>
            <a:pPr indent="0" lvl="0" marL="342900" rtl="0" algn="l">
              <a:lnSpc>
                <a:spcPct val="90000"/>
              </a:lnSpc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Related image" id="339" name="Google Shape;339;p37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43625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37"/>
          <p:cNvSpPr txBox="1"/>
          <p:nvPr>
            <p:ph type="title"/>
          </p:nvPr>
        </p:nvSpPr>
        <p:spPr>
          <a:xfrm>
            <a:off x="304800" y="-152400"/>
            <a:ext cx="4343400" cy="662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br>
              <a:rPr lang="en-US">
                <a:solidFill>
                  <a:schemeClr val="lt1"/>
                </a:solidFill>
              </a:rPr>
            </a:br>
            <a:br>
              <a:rPr lang="en-US">
                <a:solidFill>
                  <a:schemeClr val="lt1"/>
                </a:solidFill>
              </a:rPr>
            </a:br>
            <a:r>
              <a:rPr b="1" lang="en-US">
                <a:solidFill>
                  <a:schemeClr val="lt1"/>
                </a:solidFill>
              </a:rPr>
              <a:t>Isaiah 2:20:</a:t>
            </a:r>
            <a:r>
              <a:rPr lang="en-US">
                <a:solidFill>
                  <a:schemeClr val="lt1"/>
                </a:solidFill>
              </a:rPr>
              <a:t> In that day men will throw away to the rodents and </a:t>
            </a:r>
            <a:r>
              <a:rPr b="1" lang="en-US">
                <a:solidFill>
                  <a:schemeClr val="lt1"/>
                </a:solidFill>
              </a:rPr>
              <a:t>bats</a:t>
            </a:r>
            <a:r>
              <a:rPr lang="en-US">
                <a:solidFill>
                  <a:schemeClr val="lt1"/>
                </a:solidFill>
              </a:rPr>
              <a:t> their idols of silver and idols of gold, which they made to worship.</a:t>
            </a:r>
            <a:br>
              <a:rPr lang="en-US">
                <a:solidFill>
                  <a:schemeClr val="lt1"/>
                </a:solidFill>
              </a:rPr>
            </a:b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8"/>
          <p:cNvSpPr txBox="1"/>
          <p:nvPr>
            <p:ph type="title"/>
          </p:nvPr>
        </p:nvSpPr>
        <p:spPr>
          <a:xfrm>
            <a:off x="152400" y="304800"/>
            <a:ext cx="5257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/>
              <a:t>Hibernate and migrate</a:t>
            </a:r>
            <a:endParaRPr/>
          </a:p>
        </p:txBody>
      </p:sp>
      <p:sp>
        <p:nvSpPr>
          <p:cNvPr id="346" name="Google Shape;346;p38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347" name="Google Shape;347;p38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905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348" name="Google Shape;348;p38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349" name="Google Shape;349;p38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905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descr="Image result for migration pattern of bats" id="350" name="Google Shape;350;p38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79430" y="2514600"/>
            <a:ext cx="4464570" cy="42576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bat wind energy" id="351" name="Google Shape;351;p38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0" y="1600200"/>
            <a:ext cx="4762500" cy="429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www.batcon.org/images/stories/BATSmagOld/v18n1j.jpg" id="356" name="Google Shape;356;p39"/>
          <p:cNvPicPr preferRelativeResize="0"/>
          <p:nvPr/>
        </p:nvPicPr>
        <p:blipFill rotWithShape="1">
          <a:blip r:embed="rId3">
            <a:alphaModFix/>
          </a:blip>
          <a:srcRect b="0" l="9082" r="7083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39"/>
          <p:cNvSpPr txBox="1"/>
          <p:nvPr>
            <p:ph type="title"/>
          </p:nvPr>
        </p:nvSpPr>
        <p:spPr>
          <a:xfrm>
            <a:off x="304800" y="76200"/>
            <a:ext cx="4876800" cy="1143000"/>
          </a:xfrm>
          <a:prstGeom prst="rect">
            <a:avLst/>
          </a:prstGeom>
          <a:solidFill>
            <a:srgbClr val="0066FF">
              <a:alpha val="2901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b="1" lang="en-US">
                <a:solidFill>
                  <a:schemeClr val="lt1"/>
                </a:solidFill>
              </a:rPr>
              <a:t>Bracken Cave in Central Texas</a:t>
            </a:r>
            <a:endParaRPr/>
          </a:p>
        </p:txBody>
      </p:sp>
      <p:sp>
        <p:nvSpPr>
          <p:cNvPr id="358" name="Google Shape;358;p39"/>
          <p:cNvSpPr txBox="1"/>
          <p:nvPr>
            <p:ph idx="2" type="body"/>
          </p:nvPr>
        </p:nvSpPr>
        <p:spPr>
          <a:xfrm>
            <a:off x="304800" y="3733800"/>
            <a:ext cx="5181600" cy="297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b="1" lang="en-US">
                <a:solidFill>
                  <a:schemeClr val="lt1"/>
                </a:solidFill>
              </a:rPr>
              <a:t>Summer home to the largest colony of bats in the world. 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b="1" lang="en-US">
                <a:solidFill>
                  <a:schemeClr val="lt1"/>
                </a:solidFill>
              </a:rPr>
              <a:t>An estimated 20 million Mexican Free-tailed Bats roost in the cave from March to October 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b="1" lang="en-US">
                <a:solidFill>
                  <a:schemeClr val="lt1"/>
                </a:solidFill>
              </a:rPr>
              <a:t>The largest known concentration of mammals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40"/>
          <p:cNvSpPr txBox="1"/>
          <p:nvPr>
            <p:ph type="title"/>
          </p:nvPr>
        </p:nvSpPr>
        <p:spPr>
          <a:xfrm>
            <a:off x="457200" y="274638"/>
            <a:ext cx="6858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Parts of the bat</a:t>
            </a:r>
            <a:endParaRPr/>
          </a:p>
        </p:txBody>
      </p:sp>
      <p:pic>
        <p:nvPicPr>
          <p:cNvPr descr="Parts of a Bat" id="364" name="Google Shape;364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856" y="1828800"/>
            <a:ext cx="8726651" cy="4276725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40"/>
          <p:cNvSpPr txBox="1"/>
          <p:nvPr/>
        </p:nvSpPr>
        <p:spPr>
          <a:xfrm>
            <a:off x="1066800" y="1905000"/>
            <a:ext cx="1524000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Second Finger</a:t>
            </a:r>
            <a:endParaRPr/>
          </a:p>
        </p:txBody>
      </p:sp>
      <p:sp>
        <p:nvSpPr>
          <p:cNvPr id="366" name="Google Shape;366;p40"/>
          <p:cNvSpPr txBox="1"/>
          <p:nvPr/>
        </p:nvSpPr>
        <p:spPr>
          <a:xfrm>
            <a:off x="-76200" y="2438400"/>
            <a:ext cx="1524000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Third Finger</a:t>
            </a:r>
            <a:endParaRPr/>
          </a:p>
        </p:txBody>
      </p:sp>
      <p:sp>
        <p:nvSpPr>
          <p:cNvPr id="367" name="Google Shape;367;p40"/>
          <p:cNvSpPr txBox="1"/>
          <p:nvPr/>
        </p:nvSpPr>
        <p:spPr>
          <a:xfrm>
            <a:off x="533400" y="5029200"/>
            <a:ext cx="1524000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Fourth Finger</a:t>
            </a:r>
            <a:endParaRPr/>
          </a:p>
        </p:txBody>
      </p:sp>
      <p:sp>
        <p:nvSpPr>
          <p:cNvPr id="368" name="Google Shape;368;p40"/>
          <p:cNvSpPr txBox="1"/>
          <p:nvPr/>
        </p:nvSpPr>
        <p:spPr>
          <a:xfrm>
            <a:off x="1905000" y="5257800"/>
            <a:ext cx="1524000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Fifth Finger</a:t>
            </a:r>
            <a:endParaRPr/>
          </a:p>
        </p:txBody>
      </p:sp>
      <p:sp>
        <p:nvSpPr>
          <p:cNvPr id="369" name="Google Shape;369;p40"/>
          <p:cNvSpPr txBox="1"/>
          <p:nvPr/>
        </p:nvSpPr>
        <p:spPr>
          <a:xfrm>
            <a:off x="2895600" y="4876800"/>
            <a:ext cx="838200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Tragus</a:t>
            </a:r>
            <a:endParaRPr/>
          </a:p>
        </p:txBody>
      </p:sp>
      <p:sp>
        <p:nvSpPr>
          <p:cNvPr id="370" name="Google Shape;370;p40"/>
          <p:cNvSpPr txBox="1"/>
          <p:nvPr/>
        </p:nvSpPr>
        <p:spPr>
          <a:xfrm>
            <a:off x="3581400" y="5181600"/>
            <a:ext cx="533400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Leg</a:t>
            </a:r>
            <a:endParaRPr/>
          </a:p>
        </p:txBody>
      </p:sp>
      <p:sp>
        <p:nvSpPr>
          <p:cNvPr id="371" name="Google Shape;371;p40"/>
          <p:cNvSpPr txBox="1"/>
          <p:nvPr/>
        </p:nvSpPr>
        <p:spPr>
          <a:xfrm>
            <a:off x="3810000" y="5562600"/>
            <a:ext cx="762000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Foot</a:t>
            </a:r>
            <a:endParaRPr/>
          </a:p>
        </p:txBody>
      </p:sp>
      <p:sp>
        <p:nvSpPr>
          <p:cNvPr id="372" name="Google Shape;372;p40"/>
          <p:cNvSpPr txBox="1"/>
          <p:nvPr/>
        </p:nvSpPr>
        <p:spPr>
          <a:xfrm>
            <a:off x="4495800" y="5715000"/>
            <a:ext cx="838200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Calcar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40"/>
          <p:cNvSpPr txBox="1"/>
          <p:nvPr/>
        </p:nvSpPr>
        <p:spPr>
          <a:xfrm>
            <a:off x="5791200" y="5867400"/>
            <a:ext cx="533400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Tail</a:t>
            </a:r>
            <a:endParaRPr/>
          </a:p>
        </p:txBody>
      </p:sp>
      <p:sp>
        <p:nvSpPr>
          <p:cNvPr id="374" name="Google Shape;374;p40"/>
          <p:cNvSpPr txBox="1"/>
          <p:nvPr/>
        </p:nvSpPr>
        <p:spPr>
          <a:xfrm>
            <a:off x="6324600" y="5638800"/>
            <a:ext cx="1828800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Tail Membrane</a:t>
            </a:r>
            <a:endParaRPr/>
          </a:p>
        </p:txBody>
      </p:sp>
      <p:sp>
        <p:nvSpPr>
          <p:cNvPr id="375" name="Google Shape;375;p40"/>
          <p:cNvSpPr txBox="1"/>
          <p:nvPr/>
        </p:nvSpPr>
        <p:spPr>
          <a:xfrm>
            <a:off x="6705600" y="5334000"/>
            <a:ext cx="762000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Knee</a:t>
            </a:r>
            <a:endParaRPr/>
          </a:p>
        </p:txBody>
      </p:sp>
      <p:sp>
        <p:nvSpPr>
          <p:cNvPr id="376" name="Google Shape;376;p40"/>
          <p:cNvSpPr txBox="1"/>
          <p:nvPr/>
        </p:nvSpPr>
        <p:spPr>
          <a:xfrm>
            <a:off x="6858000" y="4964668"/>
            <a:ext cx="1905000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Wing Membrane</a:t>
            </a:r>
            <a:endParaRPr/>
          </a:p>
        </p:txBody>
      </p:sp>
      <p:sp>
        <p:nvSpPr>
          <p:cNvPr id="377" name="Google Shape;377;p40"/>
          <p:cNvSpPr txBox="1"/>
          <p:nvPr/>
        </p:nvSpPr>
        <p:spPr>
          <a:xfrm>
            <a:off x="4343400" y="2590800"/>
            <a:ext cx="533400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Ear</a:t>
            </a:r>
            <a:endParaRPr/>
          </a:p>
        </p:txBody>
      </p:sp>
      <p:sp>
        <p:nvSpPr>
          <p:cNvPr id="378" name="Google Shape;378;p40"/>
          <p:cNvSpPr txBox="1"/>
          <p:nvPr/>
        </p:nvSpPr>
        <p:spPr>
          <a:xfrm>
            <a:off x="5029200" y="2209800"/>
            <a:ext cx="990600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Forearm</a:t>
            </a:r>
            <a:endParaRPr/>
          </a:p>
        </p:txBody>
      </p:sp>
      <p:sp>
        <p:nvSpPr>
          <p:cNvPr id="379" name="Google Shape;379;p40"/>
          <p:cNvSpPr txBox="1"/>
          <p:nvPr/>
        </p:nvSpPr>
        <p:spPr>
          <a:xfrm>
            <a:off x="3581400" y="1828800"/>
            <a:ext cx="2057400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Thumb (first finger)</a:t>
            </a:r>
            <a:endParaRPr/>
          </a:p>
        </p:txBody>
      </p:sp>
      <p:sp>
        <p:nvSpPr>
          <p:cNvPr id="380" name="Google Shape;380;p40"/>
          <p:cNvSpPr txBox="1"/>
          <p:nvPr/>
        </p:nvSpPr>
        <p:spPr>
          <a:xfrm>
            <a:off x="3581400" y="2286000"/>
            <a:ext cx="914400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Wrist</a:t>
            </a:r>
            <a:endParaRPr/>
          </a:p>
        </p:txBody>
      </p:sp>
      <p:pic>
        <p:nvPicPr>
          <p:cNvPr id="381" name="Google Shape;381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7868" y="560760"/>
            <a:ext cx="1020932" cy="657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www.greenstrides.com/images-wp/bat1.jpg" id="386" name="Google Shape;386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302863" cy="4772026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41"/>
          <p:cNvSpPr txBox="1"/>
          <p:nvPr>
            <p:ph type="title"/>
          </p:nvPr>
        </p:nvSpPr>
        <p:spPr>
          <a:xfrm>
            <a:off x="457200" y="44958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Benefit to Man</a:t>
            </a:r>
            <a:endParaRPr/>
          </a:p>
        </p:txBody>
      </p:sp>
      <p:sp>
        <p:nvSpPr>
          <p:cNvPr id="388" name="Google Shape;388;p41"/>
          <p:cNvSpPr txBox="1"/>
          <p:nvPr>
            <p:ph idx="2" type="body"/>
          </p:nvPr>
        </p:nvSpPr>
        <p:spPr>
          <a:xfrm>
            <a:off x="0" y="5334000"/>
            <a:ext cx="89916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b="1" lang="en-US"/>
              <a:t>Eat insects.</a:t>
            </a:r>
            <a:r>
              <a:rPr lang="en-US"/>
              <a:t> A single brown bat can eat 1,200 insects per hour (3,000 - 7,000 per night). Bats eat such harmful insects as cockroaches, mosquitoes, and gnats. Large colonies of bats can consume many insects that would otherwise harm farmers' crops.</a:t>
            </a:r>
            <a:endParaRPr/>
          </a:p>
        </p:txBody>
      </p:sp>
      <p:sp>
        <p:nvSpPr>
          <p:cNvPr descr="Image result for bat eating an insect" id="389" name="Google Shape;389;p41"/>
          <p:cNvSpPr/>
          <p:nvPr/>
        </p:nvSpPr>
        <p:spPr>
          <a:xfrm>
            <a:off x="0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0" y="9939"/>
            <a:ext cx="2525059" cy="3219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bat dracula" id="106" name="Google Shape;106;p15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60686" y="3352800"/>
            <a:ext cx="4972050" cy="3829051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5"/>
          <p:cNvSpPr txBox="1"/>
          <p:nvPr>
            <p:ph type="title"/>
          </p:nvPr>
        </p:nvSpPr>
        <p:spPr>
          <a:xfrm>
            <a:off x="0" y="762000"/>
            <a:ext cx="4114800" cy="190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/>
              <a:t>Vampire Bat / Dracula</a:t>
            </a:r>
            <a:br>
              <a:rPr lang="en-US"/>
            </a:br>
            <a:r>
              <a:rPr lang="en-US"/>
              <a:t>gave all bats a bad name…</a:t>
            </a:r>
            <a:br>
              <a:rPr lang="en-US"/>
            </a:br>
            <a:endParaRPr/>
          </a:p>
        </p:txBody>
      </p:sp>
      <p:pic>
        <p:nvPicPr>
          <p:cNvPr descr="How the vampire bat came to feed on blood, and what we can learn from its  droppings | Genetic Literacy Project" id="108" name="Google Shape;108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6200" y="3276600"/>
            <a:ext cx="4281699" cy="350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42"/>
          <p:cNvSpPr txBox="1"/>
          <p:nvPr>
            <p:ph type="title"/>
          </p:nvPr>
        </p:nvSpPr>
        <p:spPr>
          <a:xfrm>
            <a:off x="0" y="609600"/>
            <a:ext cx="65532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/>
              <a:t>Benefit to Man:  </a:t>
            </a:r>
            <a:r>
              <a:rPr b="1" lang="en-US"/>
              <a:t>Pollinate and spread seeds.</a:t>
            </a:r>
            <a:r>
              <a:rPr lang="en-US"/>
              <a:t> Bats serve as food plant pollinators.</a:t>
            </a:r>
            <a:br>
              <a:rPr lang="en-US"/>
            </a:br>
            <a:endParaRPr/>
          </a:p>
        </p:txBody>
      </p:sp>
      <p:sp>
        <p:nvSpPr>
          <p:cNvPr id="395" name="Google Shape;395;p42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905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396" name="Google Shape;396;p42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905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descr="Image result for bat pollination" id="397" name="Google Shape;397;p42"/>
          <p:cNvSpPr/>
          <p:nvPr/>
        </p:nvSpPr>
        <p:spPr>
          <a:xfrm>
            <a:off x="0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Image result for bat pollination" id="398" name="Google Shape;398;p42"/>
          <p:cNvSpPr/>
          <p:nvPr/>
        </p:nvSpPr>
        <p:spPr>
          <a:xfrm>
            <a:off x="0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bat pollination" id="399" name="Google Shape;399;p42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2126882"/>
            <a:ext cx="9144000" cy="47311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result for bat medical research" id="404" name="Google Shape;404;p43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-3803"/>
            <a:ext cx="9144000" cy="6861804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43"/>
          <p:cNvSpPr txBox="1"/>
          <p:nvPr>
            <p:ph idx="1" type="body"/>
          </p:nvPr>
        </p:nvSpPr>
        <p:spPr>
          <a:xfrm>
            <a:off x="381000" y="4876800"/>
            <a:ext cx="2286000" cy="63976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Benefits to Man</a:t>
            </a:r>
            <a:endParaRPr/>
          </a:p>
        </p:txBody>
      </p:sp>
      <p:sp>
        <p:nvSpPr>
          <p:cNvPr id="406" name="Google Shape;406;p43"/>
          <p:cNvSpPr txBox="1"/>
          <p:nvPr>
            <p:ph idx="2" type="body"/>
          </p:nvPr>
        </p:nvSpPr>
        <p:spPr>
          <a:xfrm>
            <a:off x="0" y="5486400"/>
            <a:ext cx="9144000" cy="117316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en-US"/>
              <a:t>Provide outlet for medical research.</a:t>
            </a:r>
            <a:r>
              <a:rPr lang="en-US"/>
              <a:t> Their echolocation skills have been studied to help medical professionals help the blind. A chemical agent in the saliva of the common vampire bat, Draculin, is being tested for use in helping stroke victims.</a:t>
            </a:r>
            <a:endParaRPr/>
          </a:p>
          <a:p>
            <a:pPr indent="-201930" lvl="0" marL="34290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4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12" name="Google Shape;412;p44"/>
          <p:cNvSpPr txBox="1"/>
          <p:nvPr>
            <p:ph idx="1" type="body"/>
          </p:nvPr>
        </p:nvSpPr>
        <p:spPr>
          <a:xfrm>
            <a:off x="5334000" y="2854325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17 species of Bat in UK</a:t>
            </a:r>
            <a:endParaRPr/>
          </a:p>
        </p:txBody>
      </p:sp>
      <p:sp>
        <p:nvSpPr>
          <p:cNvPr id="413" name="Google Shape;413;p44"/>
          <p:cNvSpPr txBox="1"/>
          <p:nvPr>
            <p:ph idx="2" type="body"/>
          </p:nvPr>
        </p:nvSpPr>
        <p:spPr>
          <a:xfrm>
            <a:off x="5334000" y="3505200"/>
            <a:ext cx="3352800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Bats are a protected and very important part of the UK’s ecosystem. 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Bat surveys</a:t>
            </a:r>
            <a:endParaRPr/>
          </a:p>
        </p:txBody>
      </p:sp>
      <p:sp>
        <p:nvSpPr>
          <p:cNvPr id="414" name="Google Shape;414;p44"/>
          <p:cNvSpPr txBox="1"/>
          <p:nvPr>
            <p:ph idx="3" type="body"/>
          </p:nvPr>
        </p:nvSpPr>
        <p:spPr>
          <a:xfrm>
            <a:off x="4645025" y="1524000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415" name="Google Shape;415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4876800" cy="69204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ee the source image" id="420" name="Google Shape;420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58452" y="-724"/>
            <a:ext cx="9191022" cy="5106124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p45"/>
          <p:cNvSpPr txBox="1"/>
          <p:nvPr>
            <p:ph idx="1" type="body"/>
          </p:nvPr>
        </p:nvSpPr>
        <p:spPr>
          <a:xfrm>
            <a:off x="5086796" y="2823932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>
                <a:solidFill>
                  <a:schemeClr val="lt1"/>
                </a:solidFill>
              </a:rPr>
              <a:t>Common/Soprano Pipistrelles</a:t>
            </a:r>
            <a:endParaRPr/>
          </a:p>
        </p:txBody>
      </p:sp>
      <p:sp>
        <p:nvSpPr>
          <p:cNvPr id="422" name="Google Shape;422;p45"/>
          <p:cNvSpPr txBox="1"/>
          <p:nvPr>
            <p:ph idx="2" type="body"/>
          </p:nvPr>
        </p:nvSpPr>
        <p:spPr>
          <a:xfrm>
            <a:off x="5086796" y="3463694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>
                <a:solidFill>
                  <a:schemeClr val="lt1"/>
                </a:solidFill>
              </a:rPr>
              <a:t>Most Common British Bats (75% of all bat sightings)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>
                <a:solidFill>
                  <a:schemeClr val="lt1"/>
                </a:solidFill>
              </a:rPr>
              <a:t>Wide range of habitats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>
                <a:solidFill>
                  <a:schemeClr val="lt1"/>
                </a:solidFill>
              </a:rPr>
              <a:t>Weighs 5 grams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>
                <a:solidFill>
                  <a:schemeClr val="lt1"/>
                </a:solidFill>
              </a:rPr>
              <a:t>Eats 3,000 insects per night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>
                <a:solidFill>
                  <a:schemeClr val="lt1"/>
                </a:solidFill>
              </a:rPr>
              <a:t>Common / Soprano difference is frequency of echolocation calls</a:t>
            </a:r>
            <a:endParaRPr/>
          </a:p>
        </p:txBody>
      </p:sp>
      <p:pic>
        <p:nvPicPr>
          <p:cNvPr id="423" name="Google Shape;423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6945" y="3521114"/>
            <a:ext cx="4232836" cy="33368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46"/>
          <p:cNvSpPr txBox="1"/>
          <p:nvPr>
            <p:ph idx="3" type="body"/>
          </p:nvPr>
        </p:nvSpPr>
        <p:spPr>
          <a:xfrm>
            <a:off x="4761390" y="3737747"/>
            <a:ext cx="1676400" cy="639762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>
                <a:solidFill>
                  <a:schemeClr val="lt1"/>
                </a:solidFill>
              </a:rPr>
              <a:t>Noctule</a:t>
            </a:r>
            <a:endParaRPr/>
          </a:p>
        </p:txBody>
      </p:sp>
      <p:pic>
        <p:nvPicPr>
          <p:cNvPr id="429" name="Google Shape;429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" y="304800"/>
            <a:ext cx="4572000" cy="6087292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p46"/>
          <p:cNvSpPr txBox="1"/>
          <p:nvPr>
            <p:ph idx="4" type="body"/>
          </p:nvPr>
        </p:nvSpPr>
        <p:spPr>
          <a:xfrm>
            <a:off x="4724400" y="4495800"/>
            <a:ext cx="4041775" cy="2239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>
                <a:solidFill>
                  <a:schemeClr val="lt1"/>
                </a:solidFill>
              </a:rPr>
              <a:t>Large bat emerges before sunset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>
                <a:solidFill>
                  <a:schemeClr val="lt1"/>
                </a:solidFill>
              </a:rPr>
              <a:t>Flies like a Swift bird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>
                <a:solidFill>
                  <a:schemeClr val="lt1"/>
                </a:solidFill>
              </a:rPr>
              <a:t>Steep dive to catch insects</a:t>
            </a:r>
            <a:endParaRPr/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ee the source image" id="435" name="Google Shape;435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74612" y="1854994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p47"/>
          <p:cNvSpPr txBox="1"/>
          <p:nvPr>
            <p:ph idx="1" type="body"/>
          </p:nvPr>
        </p:nvSpPr>
        <p:spPr>
          <a:xfrm>
            <a:off x="457200" y="92075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>
                <a:solidFill>
                  <a:schemeClr val="lt1"/>
                </a:solidFill>
              </a:rPr>
              <a:t>Leisler’s Bat</a:t>
            </a:r>
            <a:endParaRPr/>
          </a:p>
        </p:txBody>
      </p:sp>
      <p:sp>
        <p:nvSpPr>
          <p:cNvPr id="437" name="Google Shape;437;p47"/>
          <p:cNvSpPr txBox="1"/>
          <p:nvPr>
            <p:ph idx="2" type="body"/>
          </p:nvPr>
        </p:nvSpPr>
        <p:spPr>
          <a:xfrm>
            <a:off x="195616" y="731683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>
                <a:solidFill>
                  <a:schemeClr val="lt1"/>
                </a:solidFill>
              </a:rPr>
              <a:t>'hairy-armed bat’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>
                <a:solidFill>
                  <a:schemeClr val="lt1"/>
                </a:solidFill>
              </a:rPr>
              <a:t>similar to the noctule but smaller with longer fur.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ndLove - Wildlife - A look at the Brown Long-eared Bat" id="442" name="Google Shape;442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19600" y="4246322"/>
            <a:ext cx="4724400" cy="2459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76200" y="-457200"/>
            <a:ext cx="5905500" cy="3933825"/>
          </a:xfrm>
          <a:prstGeom prst="rect">
            <a:avLst/>
          </a:prstGeom>
          <a:noFill/>
          <a:ln>
            <a:noFill/>
          </a:ln>
        </p:spPr>
      </p:pic>
      <p:sp>
        <p:nvSpPr>
          <p:cNvPr id="444" name="Google Shape;444;p4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45" name="Google Shape;445;p48"/>
          <p:cNvSpPr txBox="1"/>
          <p:nvPr>
            <p:ph idx="1" type="body"/>
          </p:nvPr>
        </p:nvSpPr>
        <p:spPr>
          <a:xfrm>
            <a:off x="381000" y="1905000"/>
            <a:ext cx="4040188" cy="838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b="0" lang="en-US">
                <a:solidFill>
                  <a:schemeClr val="lt1"/>
                </a:solidFill>
              </a:rPr>
              <a:t>Brown Long-Eared Bat 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46" name="Google Shape;446;p48"/>
          <p:cNvSpPr txBox="1"/>
          <p:nvPr>
            <p:ph idx="2" type="body"/>
          </p:nvPr>
        </p:nvSpPr>
        <p:spPr>
          <a:xfrm>
            <a:off x="381000" y="2743200"/>
            <a:ext cx="4040188" cy="171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>
                <a:solidFill>
                  <a:schemeClr val="lt1"/>
                </a:solidFill>
              </a:rPr>
              <a:t>Flight like a butterfly – slow and hovering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>
                <a:solidFill>
                  <a:schemeClr val="lt1"/>
                </a:solidFill>
              </a:rPr>
              <a:t>Common but hard to see- after dark and in vegetation</a:t>
            </a:r>
            <a:endParaRPr/>
          </a:p>
        </p:txBody>
      </p:sp>
      <p:sp>
        <p:nvSpPr>
          <p:cNvPr id="447" name="Google Shape;447;p48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48" name="Google Shape;448;p48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905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4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55" name="Google Shape;455;p49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descr="https://www.batconservationireland.org/wp-content/uploads/2013/09/daubentons-bat.jpg" id="456" name="Google Shape;456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" y="28574"/>
            <a:ext cx="10098405" cy="5610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e the source image" id="457" name="Google Shape;457;p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87001" y="4175124"/>
            <a:ext cx="4769557" cy="2682876"/>
          </a:xfrm>
          <a:prstGeom prst="rect">
            <a:avLst/>
          </a:prstGeom>
          <a:noFill/>
          <a:ln>
            <a:noFill/>
          </a:ln>
        </p:spPr>
      </p:pic>
      <p:sp>
        <p:nvSpPr>
          <p:cNvPr id="458" name="Google Shape;458;p49"/>
          <p:cNvSpPr txBox="1"/>
          <p:nvPr>
            <p:ph idx="2" type="body"/>
          </p:nvPr>
        </p:nvSpPr>
        <p:spPr>
          <a:xfrm>
            <a:off x="4769556" y="4722017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>
                <a:solidFill>
                  <a:schemeClr val="lt1"/>
                </a:solidFill>
              </a:rPr>
              <a:t>Commonly seen skimming the water of a river or lake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>
                <a:solidFill>
                  <a:schemeClr val="lt1"/>
                </a:solidFill>
              </a:rPr>
              <a:t>Use their feet to grab the insects off the surface of the water.</a:t>
            </a:r>
            <a:endParaRPr/>
          </a:p>
        </p:txBody>
      </p:sp>
      <p:sp>
        <p:nvSpPr>
          <p:cNvPr id="459" name="Google Shape;459;p49"/>
          <p:cNvSpPr txBox="1"/>
          <p:nvPr>
            <p:ph idx="1" type="body"/>
          </p:nvPr>
        </p:nvSpPr>
        <p:spPr>
          <a:xfrm>
            <a:off x="4769556" y="4082255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b="0" lang="en-US">
                <a:solidFill>
                  <a:schemeClr val="lt1"/>
                </a:solidFill>
              </a:rPr>
              <a:t>Daubenton’s Bat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4" name="Google Shape;464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"/>
            <a:ext cx="4868333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34000" y="2057400"/>
            <a:ext cx="5420105" cy="374361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esser Horseshoe Bat (Rhinolophus hipposideros)" id="466" name="Google Shape;466;p50"/>
          <p:cNvPicPr preferRelativeResize="0"/>
          <p:nvPr/>
        </p:nvPicPr>
        <p:blipFill rotWithShape="1">
          <a:blip r:embed="rId5">
            <a:alphaModFix/>
          </a:blip>
          <a:srcRect b="0" l="11568" r="36997" t="0"/>
          <a:stretch/>
        </p:blipFill>
        <p:spPr>
          <a:xfrm>
            <a:off x="-1066800" y="2320299"/>
            <a:ext cx="3505200" cy="4539689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Google Shape;467;p50"/>
          <p:cNvSpPr txBox="1"/>
          <p:nvPr>
            <p:ph idx="2" type="body"/>
          </p:nvPr>
        </p:nvSpPr>
        <p:spPr>
          <a:xfrm>
            <a:off x="1600200" y="3992562"/>
            <a:ext cx="5638800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>
                <a:solidFill>
                  <a:schemeClr val="lt1"/>
                </a:solidFill>
              </a:rPr>
              <a:t>Horseshoe bats possess a distinctive horseshoe-shaped noseleaf.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>
                <a:solidFill>
                  <a:schemeClr val="lt1"/>
                </a:solidFill>
              </a:rPr>
              <a:t>Lesser is able to wrap its wings completely around its body while at rest, differing from the greater horseshoe bat whose face can usually be seen</a:t>
            </a:r>
            <a:endParaRPr/>
          </a:p>
        </p:txBody>
      </p:sp>
      <p:sp>
        <p:nvSpPr>
          <p:cNvPr id="468" name="Google Shape;468;p50"/>
          <p:cNvSpPr txBox="1"/>
          <p:nvPr>
            <p:ph idx="1" type="body"/>
          </p:nvPr>
        </p:nvSpPr>
        <p:spPr>
          <a:xfrm>
            <a:off x="1600200" y="3352800"/>
            <a:ext cx="5638800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>
                <a:solidFill>
                  <a:schemeClr val="lt1"/>
                </a:solidFill>
              </a:rPr>
              <a:t>Greater / Lesser Horsehoe Bat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stallingYourBatHousebuilding.jpg" id="473" name="Google Shape;473;p51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11844" l="57747" r="9858" t="27209"/>
          <a:stretch/>
        </p:blipFill>
        <p:spPr>
          <a:xfrm>
            <a:off x="-76200" y="3976"/>
            <a:ext cx="2819400" cy="6864626"/>
          </a:xfrm>
          <a:prstGeom prst="rect">
            <a:avLst/>
          </a:prstGeom>
          <a:noFill/>
          <a:ln>
            <a:noFill/>
          </a:ln>
        </p:spPr>
      </p:pic>
      <p:sp>
        <p:nvSpPr>
          <p:cNvPr id="474" name="Google Shape;474;p51"/>
          <p:cNvSpPr txBox="1"/>
          <p:nvPr>
            <p:ph idx="4" type="body"/>
          </p:nvPr>
        </p:nvSpPr>
        <p:spPr>
          <a:xfrm>
            <a:off x="3048000" y="2362200"/>
            <a:ext cx="5410199" cy="46021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Hot! Hot! Hot!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Under Eaves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12-20 feet ideal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Sunny Location (East or South)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No lights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Guano Area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Along Forest or Water Edges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Within ¼ mile of water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Away from Trees</a:t>
            </a:r>
            <a:endParaRPr/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475" name="Google Shape;475;p51"/>
          <p:cNvSpPr txBox="1"/>
          <p:nvPr>
            <p:ph type="title"/>
          </p:nvPr>
        </p:nvSpPr>
        <p:spPr>
          <a:xfrm>
            <a:off x="2590800" y="685800"/>
            <a:ext cx="3657600" cy="198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b="1" lang="en-US"/>
              <a:t>Where to Place A Bat House?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6"/>
          <p:cNvSpPr txBox="1"/>
          <p:nvPr>
            <p:ph type="title"/>
          </p:nvPr>
        </p:nvSpPr>
        <p:spPr>
          <a:xfrm>
            <a:off x="457200" y="274638"/>
            <a:ext cx="5486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US"/>
              <a:t>Bat True/False</a:t>
            </a:r>
            <a:endParaRPr/>
          </a:p>
        </p:txBody>
      </p:sp>
      <p:sp>
        <p:nvSpPr>
          <p:cNvPr id="114" name="Google Shape;114;p1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Most Bats have rabies</a:t>
            </a:r>
            <a:endParaRPr/>
          </a:p>
          <a:p>
            <a:pPr indent="-285750" lvl="1" marL="742950" rtl="0" algn="l">
              <a:spcBef>
                <a:spcPts val="476"/>
              </a:spcBef>
              <a:spcAft>
                <a:spcPts val="0"/>
              </a:spcAft>
              <a:buClr>
                <a:srgbClr val="FF0000"/>
              </a:buClr>
              <a:buSzPct val="100000"/>
              <a:buChar char="–"/>
            </a:pPr>
            <a:r>
              <a:rPr b="1" lang="en-US">
                <a:solidFill>
                  <a:srgbClr val="FF0000"/>
                </a:solidFill>
              </a:rPr>
              <a:t>FALSE</a:t>
            </a:r>
            <a:r>
              <a:rPr lang="en-US"/>
              <a:t> ½ of 1% of Bats have rabies</a:t>
            </a:r>
            <a:endParaRPr/>
          </a:p>
          <a:p>
            <a:pPr indent="-342900" lvl="0" marL="34290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Being around Bats can give you rabies</a:t>
            </a:r>
            <a:endParaRPr/>
          </a:p>
          <a:p>
            <a:pPr indent="-285750" lvl="1" marL="742950" rtl="0" algn="l">
              <a:spcBef>
                <a:spcPts val="476"/>
              </a:spcBef>
              <a:spcAft>
                <a:spcPts val="0"/>
              </a:spcAft>
              <a:buClr>
                <a:srgbClr val="FF0000"/>
              </a:buClr>
              <a:buSzPct val="100000"/>
              <a:buChar char="–"/>
            </a:pPr>
            <a:r>
              <a:rPr b="1" lang="en-US">
                <a:solidFill>
                  <a:srgbClr val="FF0000"/>
                </a:solidFill>
              </a:rPr>
              <a:t>FALSE </a:t>
            </a:r>
            <a:r>
              <a:rPr lang="en-US"/>
              <a:t>Must be bitten</a:t>
            </a:r>
            <a:endParaRPr/>
          </a:p>
          <a:p>
            <a:pPr indent="-342900" lvl="0" marL="34290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Bats need blood to live</a:t>
            </a:r>
            <a:endParaRPr/>
          </a:p>
          <a:p>
            <a:pPr indent="-285750" lvl="1" marL="742950" rtl="0" algn="l">
              <a:spcBef>
                <a:spcPts val="476"/>
              </a:spcBef>
              <a:spcAft>
                <a:spcPts val="0"/>
              </a:spcAft>
              <a:buClr>
                <a:srgbClr val="FF0000"/>
              </a:buClr>
              <a:buSzPct val="100000"/>
              <a:buChar char="–"/>
            </a:pPr>
            <a:r>
              <a:rPr b="1" lang="en-US">
                <a:solidFill>
                  <a:srgbClr val="FF0000"/>
                </a:solidFill>
              </a:rPr>
              <a:t>FALSE </a:t>
            </a:r>
            <a:r>
              <a:rPr lang="en-US"/>
              <a:t>European bats don’t drink blood</a:t>
            </a:r>
            <a:endParaRPr/>
          </a:p>
          <a:p>
            <a:pPr indent="-285750" lvl="1" marL="742950" rtl="0" algn="l">
              <a:spcBef>
                <a:spcPts val="47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en-US"/>
              <a:t>Vampire bats in Mexico, Central and South America</a:t>
            </a:r>
            <a:endParaRPr/>
          </a:p>
          <a:p>
            <a:pPr indent="-342900" lvl="0" marL="34290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Dogs and Cats shouldn’t be around bats</a:t>
            </a:r>
            <a:endParaRPr/>
          </a:p>
          <a:p>
            <a:pPr indent="-285750" lvl="1" marL="742950" rtl="0" algn="l">
              <a:spcBef>
                <a:spcPts val="476"/>
              </a:spcBef>
              <a:spcAft>
                <a:spcPts val="0"/>
              </a:spcAft>
              <a:buClr>
                <a:srgbClr val="FF0000"/>
              </a:buClr>
              <a:buSzPct val="100000"/>
              <a:buChar char="–"/>
            </a:pPr>
            <a:r>
              <a:rPr b="1" lang="en-US">
                <a:solidFill>
                  <a:srgbClr val="FF0000"/>
                </a:solidFill>
              </a:rPr>
              <a:t>FALSE </a:t>
            </a:r>
            <a:r>
              <a:rPr lang="en-US"/>
              <a:t>No evidence that bats infect cats and dogs</a:t>
            </a:r>
            <a:endParaRPr/>
          </a:p>
          <a:p>
            <a:pPr indent="-342900" lvl="0" marL="34290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Bats are dirty animals</a:t>
            </a:r>
            <a:endParaRPr/>
          </a:p>
          <a:p>
            <a:pPr indent="-285750" lvl="1" marL="742950" rtl="0" algn="l">
              <a:spcBef>
                <a:spcPts val="476"/>
              </a:spcBef>
              <a:spcAft>
                <a:spcPts val="0"/>
              </a:spcAft>
              <a:buClr>
                <a:srgbClr val="FF0000"/>
              </a:buClr>
              <a:buSzPct val="100000"/>
              <a:buChar char="–"/>
            </a:pPr>
            <a:r>
              <a:rPr b="1" lang="en-US">
                <a:solidFill>
                  <a:srgbClr val="FF0000"/>
                </a:solidFill>
              </a:rPr>
              <a:t>FALSE </a:t>
            </a:r>
            <a:r>
              <a:rPr lang="en-US"/>
              <a:t>Bats are good groomers</a:t>
            </a:r>
            <a:endParaRPr/>
          </a:p>
          <a:p>
            <a:pPr indent="-170180" lvl="0" marL="34290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2019 - Chosen - International Pathfinder CamporeeInternational Pathfinder  Camporee" id="480" name="Google Shape;480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2345266"/>
            <a:ext cx="4572000" cy="3913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81" name="Google Shape;481;p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29200" y="2235200"/>
            <a:ext cx="2600325" cy="4622800"/>
          </a:xfrm>
          <a:prstGeom prst="rect">
            <a:avLst/>
          </a:prstGeom>
          <a:noFill/>
          <a:ln>
            <a:noFill/>
          </a:ln>
        </p:spPr>
      </p:pic>
      <p:sp>
        <p:nvSpPr>
          <p:cNvPr id="482" name="Google Shape;482;p52"/>
          <p:cNvSpPr txBox="1"/>
          <p:nvPr>
            <p:ph type="title"/>
          </p:nvPr>
        </p:nvSpPr>
        <p:spPr>
          <a:xfrm>
            <a:off x="1447800" y="304800"/>
            <a:ext cx="4953000" cy="224705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lang="en-US" sz="4800"/>
              <a:t>Bat Honor</a:t>
            </a:r>
            <a:br>
              <a:rPr b="1" lang="en-US" sz="4800"/>
            </a:br>
            <a:r>
              <a:rPr b="1" lang="en-US" sz="4000"/>
              <a:t>Glen Morrow</a:t>
            </a:r>
            <a:br>
              <a:rPr b="1" lang="en-US" sz="4000"/>
            </a:br>
            <a:r>
              <a:rPr b="1" lang="en-US" sz="3100"/>
              <a:t>gmorrowpe@gmail.com</a:t>
            </a:r>
            <a:endParaRPr b="1" sz="4800"/>
          </a:p>
        </p:txBody>
      </p:sp>
      <p:sp>
        <p:nvSpPr>
          <p:cNvPr descr="Image result for chosen camporee" id="483" name="Google Shape;483;p52"/>
          <p:cNvSpPr/>
          <p:nvPr/>
        </p:nvSpPr>
        <p:spPr>
          <a:xfrm>
            <a:off x="63500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pathfinder bat honor" id="484" name="Google Shape;484;p52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0" y="152400"/>
            <a:ext cx="2082312" cy="1804670"/>
          </a:xfrm>
          <a:prstGeom prst="rect">
            <a:avLst/>
          </a:prstGeom>
          <a:noFill/>
          <a:ln>
            <a:noFill/>
          </a:ln>
        </p:spPr>
      </p:pic>
      <p:sp>
        <p:nvSpPr>
          <p:cNvPr id="485" name="Google Shape;485;p52"/>
          <p:cNvSpPr txBox="1"/>
          <p:nvPr>
            <p:ph idx="1" type="body"/>
          </p:nvPr>
        </p:nvSpPr>
        <p:spPr>
          <a:xfrm>
            <a:off x="368300" y="6107837"/>
            <a:ext cx="8229600" cy="609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Thanks to Bob Moore- Berrien Springs, MI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result for squirrel cute" id="119" name="Google Shape;119;p17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-3481" l="21259" r="22796" t="0"/>
          <a:stretch/>
        </p:blipFill>
        <p:spPr>
          <a:xfrm>
            <a:off x="3048000" y="0"/>
            <a:ext cx="3017520" cy="313822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cute fox" id="120" name="Google Shape;120;p17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7735" l="24080" r="3679" t="0"/>
          <a:stretch/>
        </p:blipFill>
        <p:spPr>
          <a:xfrm>
            <a:off x="0" y="2650"/>
            <a:ext cx="3017520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cute skunk" id="121" name="Google Shape;121;p17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b="0" l="0" r="23438" t="0"/>
          <a:stretch/>
        </p:blipFill>
        <p:spPr>
          <a:xfrm>
            <a:off x="3048000" y="3048000"/>
            <a:ext cx="3017520" cy="221695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cute raccoon" id="122" name="Google Shape;122;p17">
            <a:hlinkClick r:id="rId9"/>
          </p:cNvPr>
          <p:cNvPicPr preferRelativeResize="0"/>
          <p:nvPr/>
        </p:nvPicPr>
        <p:blipFill rotWithShape="1">
          <a:blip r:embed="rId10">
            <a:alphaModFix/>
          </a:blip>
          <a:srcRect b="20398" l="17712" r="0" t="0"/>
          <a:stretch/>
        </p:blipFill>
        <p:spPr>
          <a:xfrm>
            <a:off x="6152984" y="2743200"/>
            <a:ext cx="3017520" cy="216503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cute coyote" id="123" name="Google Shape;123;p17">
            <a:hlinkClick r:id="rId11"/>
          </p:cNvPr>
          <p:cNvPicPr preferRelativeResize="0"/>
          <p:nvPr/>
        </p:nvPicPr>
        <p:blipFill rotWithShape="1">
          <a:blip r:embed="rId12">
            <a:alphaModFix/>
          </a:blip>
          <a:srcRect b="16923" l="6154" r="7692" t="15385"/>
          <a:stretch/>
        </p:blipFill>
        <p:spPr>
          <a:xfrm>
            <a:off x="2971800" y="4648200"/>
            <a:ext cx="3017520" cy="2370910"/>
          </a:xfrm>
          <a:prstGeom prst="rect">
            <a:avLst/>
          </a:prstGeom>
          <a:noFill/>
          <a:ln>
            <a:noFill/>
          </a:ln>
        </p:spPr>
      </p:pic>
      <p:sp>
        <p:nvSpPr>
          <p:cNvPr descr="Image result for cute kitten" id="124" name="Google Shape;124;p17">
            <a:hlinkClick r:id="rId13"/>
          </p:cNvPr>
          <p:cNvSpPr/>
          <p:nvPr/>
        </p:nvSpPr>
        <p:spPr>
          <a:xfrm>
            <a:off x="38100" y="-1836738"/>
            <a:ext cx="5095875" cy="38290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Image result for cute kitten" id="125" name="Google Shape;125;p17">
            <a:hlinkClick r:id="rId14"/>
          </p:cNvPr>
          <p:cNvSpPr/>
          <p:nvPr/>
        </p:nvSpPr>
        <p:spPr>
          <a:xfrm>
            <a:off x="38100" y="-1836738"/>
            <a:ext cx="5095875" cy="38290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cute kitten" id="126" name="Google Shape;126;p17">
            <a:hlinkClick r:id="rId15"/>
          </p:cNvPr>
          <p:cNvPicPr preferRelativeResize="0"/>
          <p:nvPr/>
        </p:nvPicPr>
        <p:blipFill rotWithShape="1">
          <a:blip r:embed="rId16">
            <a:alphaModFix/>
          </a:blip>
          <a:srcRect b="5970" l="17944" r="32710" t="8458"/>
          <a:stretch/>
        </p:blipFill>
        <p:spPr>
          <a:xfrm>
            <a:off x="0" y="4495800"/>
            <a:ext cx="1812851" cy="2362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cute dog" id="127" name="Google Shape;127;p17">
            <a:hlinkClick r:id="rId17"/>
          </p:cNvPr>
          <p:cNvPicPr preferRelativeResize="0"/>
          <p:nvPr/>
        </p:nvPicPr>
        <p:blipFill rotWithShape="1">
          <a:blip r:embed="rId18">
            <a:alphaModFix/>
          </a:blip>
          <a:srcRect b="2356" l="30302" r="21716" t="0"/>
          <a:stretch/>
        </p:blipFill>
        <p:spPr>
          <a:xfrm>
            <a:off x="1905000" y="3124200"/>
            <a:ext cx="1676400" cy="25587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cute bat" id="128" name="Google Shape;128;p17">
            <a:hlinkClick r:id="rId19"/>
          </p:cNvPr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 rot="5400000">
            <a:off x="6633153" y="4141527"/>
            <a:ext cx="2004173" cy="301752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7"/>
          <p:cNvSpPr txBox="1"/>
          <p:nvPr/>
        </p:nvSpPr>
        <p:spPr>
          <a:xfrm>
            <a:off x="26504" y="2743200"/>
            <a:ext cx="3581400" cy="4616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Vote:  Who is the Cutest?</a:t>
            </a:r>
            <a:endParaRPr/>
          </a:p>
        </p:txBody>
      </p:sp>
      <p:pic>
        <p:nvPicPr>
          <p:cNvPr id="130" name="Google Shape;130;p17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0" y="3205639"/>
            <a:ext cx="2133600" cy="137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0" y="929350"/>
            <a:ext cx="7696200" cy="5634161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id="137" name="Google Shape;137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28800" y="990600"/>
            <a:ext cx="2895600" cy="1529427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8"/>
          <p:cNvSpPr txBox="1"/>
          <p:nvPr>
            <p:ph type="title"/>
          </p:nvPr>
        </p:nvSpPr>
        <p:spPr>
          <a:xfrm>
            <a:off x="457200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Rabies- Wild Animals</a:t>
            </a:r>
            <a:endParaRPr/>
          </a:p>
        </p:txBody>
      </p:sp>
      <p:sp>
        <p:nvSpPr>
          <p:cNvPr id="139" name="Google Shape;139;p18"/>
          <p:cNvSpPr txBox="1"/>
          <p:nvPr/>
        </p:nvSpPr>
        <p:spPr>
          <a:xfrm>
            <a:off x="381000" y="6488668"/>
            <a:ext cx="53340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Centers for Disease Control and Prevention</a:t>
            </a:r>
            <a:endParaRPr/>
          </a:p>
        </p:txBody>
      </p:sp>
      <p:sp>
        <p:nvSpPr>
          <p:cNvPr id="140" name="Google Shape;140;p18"/>
          <p:cNvSpPr/>
          <p:nvPr/>
        </p:nvSpPr>
        <p:spPr>
          <a:xfrm>
            <a:off x="1828800" y="1143000"/>
            <a:ext cx="3124200" cy="137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1" name="Google Shape;141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200" y="135227"/>
            <a:ext cx="1133475" cy="1133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result for baseball bat louisville slugger" id="146" name="Google Shape;146;p19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916165">
            <a:off x="-559504" y="2670734"/>
            <a:ext cx="11513849" cy="3659856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Is it a bird?  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Is it a plane?  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Is it Superman?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Is it a mammal?  </a:t>
            </a:r>
            <a:endParaRPr/>
          </a:p>
        </p:txBody>
      </p:sp>
      <p:pic>
        <p:nvPicPr>
          <p:cNvPr descr="Image result for superman" id="148" name="Google Shape;148;p19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819400" y="762000"/>
            <a:ext cx="4572000" cy="60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9"/>
          <p:cNvSpPr txBox="1"/>
          <p:nvPr>
            <p:ph type="title"/>
          </p:nvPr>
        </p:nvSpPr>
        <p:spPr>
          <a:xfrm>
            <a:off x="457200" y="274638"/>
            <a:ext cx="3200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Calibri"/>
              <a:buNone/>
            </a:pPr>
            <a:r>
              <a:rPr b="1" lang="en-US">
                <a:solidFill>
                  <a:srgbClr val="FF0000"/>
                </a:solidFill>
              </a:rPr>
              <a:t>What is a Bat?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0"/>
          <p:cNvSpPr txBox="1"/>
          <p:nvPr>
            <p:ph type="title"/>
          </p:nvPr>
        </p:nvSpPr>
        <p:spPr>
          <a:xfrm>
            <a:off x="457200" y="274638"/>
            <a:ext cx="5257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/>
              <a:t>Mammals have Hair</a:t>
            </a:r>
            <a:br>
              <a:rPr lang="en-US"/>
            </a:br>
            <a:r>
              <a:rPr lang="en-US"/>
              <a:t>Birds have Feathers</a:t>
            </a:r>
            <a:endParaRPr/>
          </a:p>
        </p:txBody>
      </p:sp>
      <p:sp>
        <p:nvSpPr>
          <p:cNvPr id="155" name="Google Shape;155;p2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Bats</a:t>
            </a:r>
            <a:endParaRPr/>
          </a:p>
        </p:txBody>
      </p:sp>
      <p:sp>
        <p:nvSpPr>
          <p:cNvPr id="156" name="Google Shape;156;p2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905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57" name="Google Shape;157;p2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Birds</a:t>
            </a:r>
            <a:endParaRPr/>
          </a:p>
        </p:txBody>
      </p:sp>
      <p:sp>
        <p:nvSpPr>
          <p:cNvPr id="158" name="Google Shape;158;p2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905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descr="Image result for bat hair" id="159" name="Google Shape;159;p2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2209800"/>
            <a:ext cx="4495800" cy="366968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bird feathers" id="160" name="Google Shape;160;p20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597866" y="2209800"/>
            <a:ext cx="5308134" cy="36903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1"/>
          <p:cNvSpPr txBox="1"/>
          <p:nvPr>
            <p:ph type="title"/>
          </p:nvPr>
        </p:nvSpPr>
        <p:spPr>
          <a:xfrm>
            <a:off x="152400" y="457200"/>
            <a:ext cx="4953000" cy="1858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/>
              <a:t>Mammals have Babies</a:t>
            </a:r>
            <a:br>
              <a:rPr lang="en-US"/>
            </a:br>
            <a:r>
              <a:rPr lang="en-US"/>
              <a:t>Birds have Eggs</a:t>
            </a:r>
            <a:br>
              <a:rPr lang="en-US"/>
            </a:br>
            <a:endParaRPr/>
          </a:p>
        </p:txBody>
      </p:sp>
      <p:sp>
        <p:nvSpPr>
          <p:cNvPr id="166" name="Google Shape;166;p21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905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descr="Image result for baby bat" id="167" name="Google Shape;167;p2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" y="1676400"/>
            <a:ext cx="6172200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bird eggs" id="168" name="Google Shape;168;p21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029200" y="3886200"/>
            <a:ext cx="4000500" cy="266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