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Largest Bat</a:t>
            </a:r>
            <a:endParaRPr/>
          </a:p>
        </p:txBody>
      </p:sp>
      <p:sp>
        <p:nvSpPr>
          <p:cNvPr id="263" name="Google Shape;26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Smallest bat</a:t>
            </a:r>
            <a:endParaRPr/>
          </a:p>
        </p:txBody>
      </p:sp>
      <p:sp>
        <p:nvSpPr>
          <p:cNvPr id="274" name="Google Shape;27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google.com/url?sa=i&amp;rct=j&amp;q=&amp;esrc=s&amp;source=images&amp;cd=&amp;cad=rja&amp;uact=8&amp;ved=2ahUKEwiBydnCo6TaAhXI54MKHZMMDisQjRx6BAgAEAU&amp;url=https://www.amazon.com/Character-UK-Batman-Rug-Logo/dp/B008TABB3I&amp;psig=AOvVaw1TUnyGydOgRRRcvKJxD4OG&amp;ust=1523056928302909" TargetMode="External"/><Relationship Id="rId4" Type="http://schemas.openxmlformats.org/officeDocument/2006/relationships/image" Target="../media/image8.jpg"/><Relationship Id="rId5" Type="http://schemas.openxmlformats.org/officeDocument/2006/relationships/hyperlink" Target="https://www.pathfindersonline.org/honors/nature/126-bats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google.com/url?sa=i&amp;rct=j&amp;q=&amp;esrc=s&amp;source=images&amp;cd=&amp;cad=rja&amp;uact=8&amp;ved=2ahUKEwiiwszylqTaAhVq6YMKHXRmD_YQjRx6BAgAEAU&amp;url=http://pixdaus.com/north-american-robin-feeding-young-photo-from-public-domain-/items/view/266348/&amp;psig=AOvVaw0lKmaCN3sEe-pU8OiHN4Wv&amp;ust=1523053585606959" TargetMode="External"/><Relationship Id="rId4" Type="http://schemas.openxmlformats.org/officeDocument/2006/relationships/image" Target="../media/image33.jpg"/><Relationship Id="rId5" Type="http://schemas.openxmlformats.org/officeDocument/2006/relationships/hyperlink" Target="https://www.google.com/url?sa=i&amp;rct=j&amp;q=&amp;esrc=s&amp;source=images&amp;cd=&amp;cad=rja&amp;uact=8&amp;ved=2ahUKEwinrsjXlqTaAhVM94MKHc_dBlEQjRx6BAgAEAU&amp;url=https://www.wired.com/2012/10/halloween-bat-gallery/&amp;psig=AOvVaw3_bqpJOiXHtC_-gEXNXsa9&amp;ust=1523053524420021" TargetMode="External"/><Relationship Id="rId6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hyperlink" Target="https://www.google.com/url?sa=i&amp;rct=j&amp;q=&amp;esrc=s&amp;source=images&amp;cd=&amp;cad=rja&amp;uact=8&amp;ved=2ahUKEwjVyOqX3aXaAhUL5oMKHS0OD80QjRx6BAgAEAU&amp;url=https://www.gettyimages.co.jp/%E5%8B%95%E7%94%BB/infrared&amp;psig=AOvVaw3mIZCJU6a32n0CYNWA360C&amp;ust=1523106814872238" TargetMode="External"/><Relationship Id="rId13" Type="http://schemas.openxmlformats.org/officeDocument/2006/relationships/hyperlink" Target="https://www.google.com/url?sa=i&amp;rct=j&amp;q=&amp;esrc=s&amp;source=images&amp;cd=&amp;cad=rja&amp;uact=8&amp;ved=2ahUKEwiw476FlKbaAhWB8YMKHWJPCJgQjRx6BAgAEAU&amp;url=https://www.caricatures-ireland.com/free-cartoons/thermometer-cartoon/&amp;psig=AOvVaw2846ozTCgpB2TLnWw2vcyv&amp;ust=1523121508909456" TargetMode="External"/><Relationship Id="rId12" Type="http://schemas.openxmlformats.org/officeDocument/2006/relationships/hyperlink" Target="https://www.google.com/url?sa=i&amp;rct=j&amp;q=&amp;esrc=s&amp;source=images&amp;cd=&amp;cad=rja&amp;uact=8&amp;ved=2ahUKEwiw476FlKbaAhWB8YMKHWJPCJgQjRx6BAgAEAU&amp;url=https://www.caricatures-ireland.com/free-cartoons/thermometer-cartoon/&amp;psig=AOvVaw2846ozTCgpB2TLnWw2vcyv&amp;ust=1523121508909456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google.com/url?sa=i&amp;rct=j&amp;q=&amp;esrc=s&amp;source=images&amp;cd=&amp;cad=rja&amp;uact=8&amp;ved=2ahUKEwjFkY_Pl6TaAhUJ4oMKHXTJB8oQjRx6BAgAEAU&amp;url=http://coolcosmos.ipac.caltech.edu/image_galleries/ir_zoo/coldwarm.html&amp;psig=AOvVaw0DxXdCmu-LLAYK0Jce9bQy&amp;ust=1523053772662146" TargetMode="External"/><Relationship Id="rId4" Type="http://schemas.openxmlformats.org/officeDocument/2006/relationships/image" Target="../media/image34.jpg"/><Relationship Id="rId9" Type="http://schemas.openxmlformats.org/officeDocument/2006/relationships/image" Target="../media/image23.jpg"/><Relationship Id="rId15" Type="http://schemas.openxmlformats.org/officeDocument/2006/relationships/image" Target="../media/image24.jpg"/><Relationship Id="rId14" Type="http://schemas.openxmlformats.org/officeDocument/2006/relationships/hyperlink" Target="https://www.google.com/url?sa=i&amp;rct=j&amp;q=&amp;esrc=s&amp;source=images&amp;cd=&amp;ved=2ahUKEwiw476FlKbaAhWB8YMKHWJPCJgQjRx6BAgAEAU&amp;url=https://www.caricatures-ireland.com/free-cartoons/thermometer-cartoon/&amp;psig=AOvVaw2846ozTCgpB2TLnWw2vcyv&amp;ust=1523121508909456" TargetMode="External"/><Relationship Id="rId5" Type="http://schemas.openxmlformats.org/officeDocument/2006/relationships/hyperlink" Target="http://www.google.com/url?sa=i&amp;rct=j&amp;q=&amp;esrc=s&amp;source=images&amp;cd=&amp;cad=rja&amp;uact=8&amp;ved=2ahUKEwiv5OOemKTaAhWp5IMKHSorC0IQjRx6BAgAEAU&amp;url=http://coolcosmos.ipac.caltech.edu/image_galleries/ir_zoo/coldwarm.html&amp;psig=AOvVaw3htFle768NCrc-cALrxg7t&amp;ust=1523053947503801" TargetMode="External"/><Relationship Id="rId6" Type="http://schemas.openxmlformats.org/officeDocument/2006/relationships/image" Target="../media/image28.jpg"/><Relationship Id="rId7" Type="http://schemas.openxmlformats.org/officeDocument/2006/relationships/hyperlink" Target="https://www.google.com/url?sa=i&amp;rct=j&amp;q=&amp;esrc=s&amp;source=images&amp;cd=&amp;cad=rja&amp;uact=8&amp;ved=2ahUKEwjVyOqX3aXaAhUL5oMKHS0OD80QjRx6BAgAEAU&amp;url=https://www.bu.edu/cas/magazine/fall11/bats/index.shtml&amp;psig=AOvVaw3mIZCJU6a32n0CYNWA360C&amp;ust=1523106814872238" TargetMode="External"/><Relationship Id="rId8" Type="http://schemas.openxmlformats.org/officeDocument/2006/relationships/hyperlink" Target="https://www.google.com/url?sa=i&amp;rct=j&amp;q=&amp;esrc=s&amp;source=images&amp;cd=&amp;cad=rja&amp;uact=8&amp;ved=2ahUKEwjVyOqX3aXaAhUL5oMKHS0OD80QjRx6BAgAEAU&amp;url=https://www.bu.edu/cas/magazine/fall11/bats/index.shtml&amp;psig=AOvVaw3mIZCJU6a32n0CYNWA360C&amp;ust=1523106814872238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oogle.com/url?sa=i&amp;rct=j&amp;q=&amp;esrc=s&amp;source=images&amp;cd=&amp;cad=rja&amp;uact=8&amp;ved=2ahUKEwjpvI_OmKTaAhVTyYMKHXUDBDsQjRx6BAgAEAU&amp;url=https://www.dkfindout.com/us/animals-and-nature/bats/inside-bat/&amp;psig=AOvVaw2w3tw7j6XOgZqKZsWh1w7r&amp;ust=1523054048861017" TargetMode="External"/><Relationship Id="rId4" Type="http://schemas.openxmlformats.org/officeDocument/2006/relationships/hyperlink" Target="https://www.google.com/url?sa=i&amp;rct=j&amp;q=&amp;esrc=s&amp;source=images&amp;cd=&amp;cad=rja&amp;uact=8&amp;ved=2ahUKEwjpvI_OmKTaAhVTyYMKHXUDBDsQjRx6BAgAEAU&amp;url=https://www.dkfindout.com/us/animals-and-nature/bats/inside-bat/&amp;psig=AOvVaw2w3tw7j6XOgZqKZsWh1w7r&amp;ust=1523054048861017" TargetMode="External"/><Relationship Id="rId5" Type="http://schemas.openxmlformats.org/officeDocument/2006/relationships/hyperlink" Target="https://www.google.com/url?sa=i&amp;rct=j&amp;q=&amp;esrc=s&amp;source=images&amp;cd=&amp;cad=rja&amp;uact=8&amp;ved=2ahUKEwinnvqhmaTaAhVj5oMKHfE8AiYQjRx6BAgAEAU&amp;url=https://www.pinterest.com/pin/416371928034829038/&amp;psig=AOvVaw0RnH498ejrPGIc1XYQ84uL&amp;ust=1523054216736215" TargetMode="External"/><Relationship Id="rId6" Type="http://schemas.openxmlformats.org/officeDocument/2006/relationships/image" Target="../media/image30.jpg"/><Relationship Id="rId7" Type="http://schemas.openxmlformats.org/officeDocument/2006/relationships/hyperlink" Target="http://www.google.com/url?sa=i&amp;rct=j&amp;q=&amp;esrc=s&amp;source=images&amp;cd=&amp;cad=rja&amp;uact=8&amp;ved=2ahUKEwiv_eXCmaTaAhVi5oMKHfW0AMAQjRx6BAgAEAU&amp;url=http://www.thatscrafty.co.uk/lost-coast-designs-stamp-bird-bones.html&amp;psig=AOvVaw0SoIJlz9Jl_m935ZrRHB4d&amp;ust=1523054260189104" TargetMode="External"/><Relationship Id="rId8" Type="http://schemas.openxmlformats.org/officeDocument/2006/relationships/image" Target="../media/image37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oogle.com/url?sa=i&amp;rct=j&amp;q=&amp;esrc=s&amp;source=images&amp;cd=&amp;cad=rja&amp;uact=8&amp;ved=2ahUKEwiCj4CslKTaAhUBRK0KHXs3A_UQjRx6BAgAEAU&amp;url=https://openclipart.org/tags/checkmark&amp;psig=AOvVaw0S0bwi-BihbakQ--9h_7_S&amp;ust=1523052890075254" TargetMode="External"/><Relationship Id="rId10" Type="http://schemas.openxmlformats.org/officeDocument/2006/relationships/hyperlink" Target="https://openclipart.org/detail/295112/check-mark" TargetMode="External"/><Relationship Id="rId12" Type="http://schemas.openxmlformats.org/officeDocument/2006/relationships/hyperlink" Target="https://www.google.com/url?sa=i&amp;rct=j&amp;q=&amp;esrc=s&amp;source=images&amp;cd=&amp;cad=rja&amp;uact=8&amp;ved=2ahUKEwiCj4CslKTaAhUBRK0KHXs3A_UQjRx6BAgAEAU&amp;url=https://openclipart.org/tags/checkmark&amp;psig=AOvVaw0S0bwi-BihbakQ--9h_7_S&amp;ust=152305289007525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hyperlink" Target="https://openclipart.org/detail/295112/check-mark" TargetMode="External"/><Relationship Id="rId9" Type="http://schemas.openxmlformats.org/officeDocument/2006/relationships/hyperlink" Target="https://openclipart.org/detail/295112/check-mark" TargetMode="External"/><Relationship Id="rId5" Type="http://schemas.openxmlformats.org/officeDocument/2006/relationships/image" Target="../media/image36.png"/><Relationship Id="rId6" Type="http://schemas.openxmlformats.org/officeDocument/2006/relationships/hyperlink" Target="https://openclipart.org/detail/295112/check-mark" TargetMode="External"/><Relationship Id="rId7" Type="http://schemas.openxmlformats.org/officeDocument/2006/relationships/hyperlink" Target="https://openclipart.org/detail/295112/check-mark" TargetMode="External"/><Relationship Id="rId8" Type="http://schemas.openxmlformats.org/officeDocument/2006/relationships/hyperlink" Target="https://openclipart.org/detail/295112/check-mar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m/url?sa=i&amp;rct=j&amp;q=&amp;esrc=s&amp;source=images&amp;cd=&amp;cad=rja&amp;uact=8&amp;ved=2ahUKEwijt4KCmqTaAhWM24MKHTvCAM8QjRx6BAgAEAU&amp;url=https://phys.org/news/2015-12-awesomeness.html&amp;psig=AOvVaw1fE01AWWxNRD3aMLY43_Bh&amp;ust=1523054424912472" TargetMode="External"/><Relationship Id="rId4" Type="http://schemas.openxmlformats.org/officeDocument/2006/relationships/image" Target="../media/image3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oogle.com/url?sa=i&amp;rct=j&amp;q=&amp;esrc=s&amp;source=images&amp;cd=&amp;cad=rja&amp;uact=8&amp;ved=2ahUKEwiNn9uZmqTaAhXpyoMKHRiTBukQjRx6BAgAEAU&amp;url=https://www.ncpedia.org/wildlife/southern-flying-squirrel&amp;psig=AOvVaw18-p2vfmHJZ2roTFiymW1j&amp;ust=1523054466443014" TargetMode="External"/><Relationship Id="rId4" Type="http://schemas.openxmlformats.org/officeDocument/2006/relationships/image" Target="../media/image46.jpg"/><Relationship Id="rId5" Type="http://schemas.openxmlformats.org/officeDocument/2006/relationships/hyperlink" Target="https://www.google.com/url?sa=i&amp;rct=j&amp;q=&amp;esrc=s&amp;source=images&amp;cd=&amp;cad=rja&amp;uact=8&amp;ved=2ahUKEwiNn9uZmqTaAhXpyoMKHRiTBukQjRx6BAgAEAU&amp;url=https://www.ncpedia.org/wildlife/southern-flying-squirrel&amp;psig=AOvVaw18-p2vfmHJZ2roTFiymW1j&amp;ust=1523054466443014" TargetMode="External"/><Relationship Id="rId6" Type="http://schemas.openxmlformats.org/officeDocument/2006/relationships/hyperlink" Target="https://www.google.com/url?sa=i&amp;rct=j&amp;q=&amp;esrc=s&amp;source=images&amp;cd=&amp;cad=rja&amp;uact=8&amp;ved=2ahUKEwiNn9uZmqTaAhXpyoMKHRiTBukQjRx6BAgAEAU&amp;url=https://www.ncpedia.org/wildlife/southern-flying-squirrel&amp;psig=AOvVaw18-p2vfmHJZ2roTFiymW1j&amp;ust=1523054466443014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google.com/url?sa=i&amp;rct=j&amp;q=&amp;esrc=s&amp;source=images&amp;cd=&amp;cad=rja&amp;uact=8&amp;ved=2ahUKEwie5q3imqTaAhVqwYMKHS7QBBwQjRx6BAgAEAU&amp;url=http://www.kidzone.ws/animals/bats/facts2.htm&amp;psig=AOvVaw3SSGqvffdaMYO3bA676vS3&amp;ust=1523054626901243" TargetMode="External"/><Relationship Id="rId4" Type="http://schemas.openxmlformats.org/officeDocument/2006/relationships/image" Target="../media/image4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google.com/url?sa=i&amp;rct=j&amp;q=&amp;esrc=s&amp;source=images&amp;cd=&amp;cad=rja&amp;uact=8&amp;ved=2ahUKEwil2Oulm6TaAhXo5YMKHZFDBNgQjRx6BAgAEAU&amp;url=https://imgur.com/gallery/2tsjk&amp;psig=AOvVaw2FGmHvR-PvqomAJZCRkvvw&amp;ust=1523054768425256" TargetMode="External"/><Relationship Id="rId4" Type="http://schemas.openxmlformats.org/officeDocument/2006/relationships/image" Target="../media/image43.jpg"/><Relationship Id="rId5" Type="http://schemas.openxmlformats.org/officeDocument/2006/relationships/hyperlink" Target="https://www.google.com/url?sa=i&amp;rct=j&amp;q=&amp;esrc=s&amp;source=images&amp;cd=&amp;cad=rja&amp;uact=8&amp;ved=2ahUKEwjKr_TRm6TaAhVJ3IMKHbKrBnEQjRx6BAgAEAU&amp;url=https://www.pinterest.com/pin/542402348862767848/&amp;psig=AOvVaw2igqV2Y-K0wgfJYzh3ANmb&amp;ust=1523054855770860" TargetMode="External"/><Relationship Id="rId6" Type="http://schemas.openxmlformats.org/officeDocument/2006/relationships/image" Target="../media/image4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google.com/url?sa=i&amp;rct=j&amp;q=&amp;esrc=s&amp;source=images&amp;cd=&amp;cad=rja&amp;uact=8&amp;ved=2ahUKEwi32_H3-LraAhWHx4MKHbU3ClAQjRx6BAgAEAU&amp;url=http://blogs.bu.edu/biolocomotion/2011/10/16/the-bumblebee-bat/&amp;psig=AOvVaw0BS8p2a0lB6L371-4q6tp9&amp;ust=1523835762026754" TargetMode="External"/><Relationship Id="rId4" Type="http://schemas.openxmlformats.org/officeDocument/2006/relationships/image" Target="../media/image47.jpg"/><Relationship Id="rId5" Type="http://schemas.openxmlformats.org/officeDocument/2006/relationships/hyperlink" Target="https://www.google.com/url?sa=i&amp;rct=j&amp;q=&amp;esrc=s&amp;source=images&amp;cd=&amp;cad=rja&amp;uact=8&amp;ved=2ahUKEwij8JT_m6TaAhWWyIMKHTuqDnsQjRx6BAgAEAU&amp;url=https://www.thefactsite.com/2012/12/bumblebee-bat-worlds-smallest-bat.html&amp;psig=AOvVaw2dzhWIEhW6gBQ1rzdgfPSQ&amp;ust=1523054952179497" TargetMode="External"/><Relationship Id="rId6" Type="http://schemas.openxmlformats.org/officeDocument/2006/relationships/image" Target="../media/image4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google.com/url?sa=i&amp;rct=j&amp;q=&amp;esrc=s&amp;source=imgres&amp;cd=&amp;cad=rja&amp;uact=8&amp;ved=2ahUKEwjItd_H-braAhXk7YMKHXFMCJUQjRx6BAgAEAU&amp;url=https://mistralmtn.blogspot.com/2013/09/echolocation.html&amp;psig=AOvVaw0MGJrPCJPdzDrvuvwqRSHl&amp;ust=1523835988244086" TargetMode="External"/><Relationship Id="rId4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gle.com/url?sa=i&amp;rct=j&amp;q=&amp;esrc=s&amp;source=images&amp;cd=&amp;cad=rja&amp;uact=8&amp;ved=2ahUKEwjP1O-Oj6baAhWPn4MKHbwEBYkQjRx6BAgAEAU&amp;url=https://screenrant.com/batman-adam-west-burt-ward-silicon-valley-comic-con/&amp;psig=AOvVaw1VQIHgYXrUWXUi3JGksMbo&amp;ust=1523120213875152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8.png"/><Relationship Id="rId5" Type="http://schemas.openxmlformats.org/officeDocument/2006/relationships/hyperlink" Target="https://www.google.com/url?sa=i&amp;rct=j&amp;q=&amp;esrc=s&amp;source=images&amp;cd=&amp;cad=rja&amp;uact=8&amp;ved=2ahUKEwj1yc27o6TaAhWI3oMKHYVkC0UQjRx6BAgAEAU&amp;url=https://en.wikipedia.org/wiki/Batman&amp;psig=AOvVaw1TUnyGydOgRRRcvKJxD4OG&amp;ust=1523056928302909" TargetMode="External"/><Relationship Id="rId6" Type="http://schemas.openxmlformats.org/officeDocument/2006/relationships/image" Target="../media/image7.jpg"/><Relationship Id="rId7" Type="http://schemas.openxmlformats.org/officeDocument/2006/relationships/hyperlink" Target="http://www.google.com/url?sa=i&amp;rct=j&amp;q=&amp;esrc=s&amp;source=imgres&amp;cd=&amp;cad=rja&amp;uact=8&amp;ved=2ahUKEwiO9oDQo6TaAhVE4YMKHYsEDYgQjRx6BAgAEAU&amp;url=http://1966batmobile.com/&amp;psig=AOvVaw2hEwBfnGf81IHXf5Ca8Z2c&amp;ust=1523057006087932" TargetMode="External"/><Relationship Id="rId8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oogle.com/url?sa=i&amp;rct=j&amp;q=&amp;esrc=s&amp;source=images&amp;cd=&amp;cad=rja&amp;uact=8&amp;ved=2ahUKEwift5ne-rraAhUHw4MKHQ_-AvsQjRx6BAgAEAU&amp;url=https://defenders.org/bats/basic-facts&amp;psig=AOvVaw03uqpuzsXU21m2iNX96uRd&amp;ust=1523836115009986" TargetMode="External"/><Relationship Id="rId4" Type="http://schemas.openxmlformats.org/officeDocument/2006/relationships/image" Target="../media/image45.png"/><Relationship Id="rId9" Type="http://schemas.openxmlformats.org/officeDocument/2006/relationships/hyperlink" Target="http://www.google.com/url?sa=i&amp;rct=j&amp;q=&amp;esrc=s&amp;source=images&amp;cd=&amp;cad=rja&amp;uact=8&amp;ved=2ahUKEwigr7DG-rraAhUMxoMKHe0NDqUQjRx6BAgAEAU&amp;url=http://biogrounds.org/category/bats/page/2/&amp;psig=AOvVaw03uqpuzsXU21m2iNX96uRd&amp;ust=1523836115009986" TargetMode="External"/><Relationship Id="rId5" Type="http://schemas.openxmlformats.org/officeDocument/2006/relationships/hyperlink" Target="https://www.google.com/url?sa=i&amp;rct=j&amp;q=&amp;esrc=s&amp;source=images&amp;cd=&amp;cad=rja&amp;uact=8&amp;ved=2ahUKEwjmoa78-rraAhWLy4MKHa6WABAQjRx6BAgAEAU&amp;url=https://www.essexonlakechamplain.com/adirondack-bats-bat-feeding-habits/bat-eat/&amp;psig=AOvVaw2kZLMjkzFFP6-P8ZqFwbHJ&amp;ust=1523836357736968" TargetMode="External"/><Relationship Id="rId6" Type="http://schemas.openxmlformats.org/officeDocument/2006/relationships/image" Target="../media/image42.jpg"/><Relationship Id="rId7" Type="http://schemas.openxmlformats.org/officeDocument/2006/relationships/hyperlink" Target="http://www.google.com/url?sa=i&amp;rct=j&amp;q=&amp;esrc=s&amp;source=images&amp;cd=&amp;cad=rja&amp;uact=8&amp;ved=2ahUKEwiUxIa0-rraAhUL0YMKHbW-AbcQjRx6BAgAEAU&amp;url=http://mrsruberrysblog.blogspot.com/2017/05/do-you-know-what-bats-eat.html&amp;psig=AOvVaw03uqpuzsXU21m2iNX96uRd&amp;ust=1523836115009986" TargetMode="External"/><Relationship Id="rId8" Type="http://schemas.openxmlformats.org/officeDocument/2006/relationships/image" Target="../media/image5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google.com/url?sa=i&amp;rct=j&amp;q=&amp;esrc=s&amp;source=images&amp;cd=&amp;cad=rja&amp;uact=8&amp;ved=2ahUKEwi4-4my-7raAhWHxIMKHdoLCgMQjRx6BAgAEAU&amp;url=https://www.ebay.co.uk/p/British-Bats-a-5-Identification-Card-Chart-Postcard/1231387213&amp;psig=AOvVaw3yGQcTdkXhMlk042rbps15&amp;ust=1523836471788858" TargetMode="External"/><Relationship Id="rId4" Type="http://schemas.openxmlformats.org/officeDocument/2006/relationships/image" Target="../media/image6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google.com/url?sa=i&amp;rct=j&amp;q=&amp;esrc=s&amp;source=images&amp;cd=&amp;cad=rja&amp;uact=8&amp;ved=2ahUKEwjHspLWnaTaAhUL34MKHdqUC3MQjRx6BAgAEAU&amp;url=https://www.reddit.com/r/BatFacts/comments/31twd1/baby_bats_are_called_pups/&amp;psig=AOvVaw2gpCZcJ30jWknFRljinkvv&amp;ust=1523055352753602" TargetMode="External"/><Relationship Id="rId4" Type="http://schemas.openxmlformats.org/officeDocument/2006/relationships/image" Target="../media/image53.jpg"/><Relationship Id="rId5" Type="http://schemas.openxmlformats.org/officeDocument/2006/relationships/hyperlink" Target="http://www.google.com/url?sa=i&amp;rct=j&amp;q=&amp;esrc=s&amp;source=images&amp;cd=&amp;cad=rja&amp;uact=8&amp;ved=2ahUKEwj0sdjInaTaAhVK7IMKHRZaCiEQjRx6BAgAEAU&amp;url=http://thejunglestore.blogspot.com/2013/05/baby-bats.html&amp;psig=AOvVaw2gpCZcJ30jWknFRljinkvv&amp;ust=1523055352753602" TargetMode="External"/><Relationship Id="rId6" Type="http://schemas.openxmlformats.org/officeDocument/2006/relationships/image" Target="../media/image5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google.com/url?sa=i&amp;rct=j&amp;q=&amp;esrc=s&amp;source=images&amp;cd=&amp;cad=rja&amp;uact=8&amp;ved=2ahUKEwiFi-eDxMzaAhUn7oMKHbwwAD4QjRx6BAgAEAU&amp;url=http://www.modernmormonmen.com/2013/05/all-paths-lead-to-god.html&amp;psig=AOvVaw0UZvwimgidNUOt10KjA5_n&amp;ust=1524439611702749" TargetMode="External"/><Relationship Id="rId4" Type="http://schemas.openxmlformats.org/officeDocument/2006/relationships/image" Target="../media/image4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google.com/url?sa=i&amp;rct=j&amp;q=&amp;esrc=s&amp;source=images&amp;cd=&amp;cad=rja&amp;uact=8&amp;ved=2ahUKEwiP3ZahwszaAhUs6YMKHToQClAQjRx6BAgAEAU&amp;url=https://batsrule-helpsavewildlife.blogspot.com/2016/02/bat-references-from-bible.html&amp;psig=AOvVaw0UZvwimgidNUOt10KjA5_n&amp;ust=1524439611702749" TargetMode="External"/><Relationship Id="rId4" Type="http://schemas.openxmlformats.org/officeDocument/2006/relationships/image" Target="../media/image5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google.com/url?sa=i&amp;rct=j&amp;q=&amp;esrc=s&amp;source=images&amp;cd=&amp;cad=rja&amp;uact=8&amp;ved=2ahUKEwiKwbHp_rraAhVi8IMKHetRA38QjRx6BAgAEAU&amp;url=https://cleanupjamaicaqueens.wordpress.com/2014/05/28/rats-are-not-the-issue-low-class-ghetto-slobs-are-the-issue/&amp;psig=AOvVaw2TdVdwoaFme4-CFXmTCvMO&amp;ust=1523837400770364" TargetMode="External"/><Relationship Id="rId4" Type="http://schemas.openxmlformats.org/officeDocument/2006/relationships/image" Target="../media/image5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google.com/url?sa=i&amp;rct=j&amp;q=&amp;esrc=s&amp;source=images&amp;cd=&amp;cad=rja&amp;uact=8&amp;ved=2ahUKEwimwPO5_7raAhXC7YMKHUbDA4YQjRx6BAgAEAU&amp;url=https://wind-energy-wildlife.unl.edu/researchbat.asp&amp;psig=AOvVaw2ZK3_dehD3a8NswPeBRHOh&amp;ust=1523837514301889" TargetMode="External"/><Relationship Id="rId4" Type="http://schemas.openxmlformats.org/officeDocument/2006/relationships/image" Target="../media/image49.png"/><Relationship Id="rId5" Type="http://schemas.openxmlformats.org/officeDocument/2006/relationships/hyperlink" Target="https://www.google.com/url?sa=i&amp;rct=j&amp;q=&amp;esrc=s&amp;source=images&amp;cd=&amp;cad=rja&amp;uact=8&amp;ved=2ahUKEwiL9IvQ_7raAhUL24MKHeT0CvMQjRx6BAgAEAU&amp;url=https://wattsupwiththat.com/2013/11/15/study-shows-wind-turbines-killed-600000-bats-last-year/&amp;psig=AOvVaw0s_hpnjgylYhFVypDvsO9V&amp;ust=1523837606006170" TargetMode="External"/><Relationship Id="rId6" Type="http://schemas.openxmlformats.org/officeDocument/2006/relationships/image" Target="../media/image5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1.jp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hyperlink" Target="https://www.google.com/url?sa=i&amp;rct=j&amp;q=&amp;esrc=s&amp;source=images&amp;cd=&amp;cad=rja&amp;uact=8&amp;ved=2ahUKEwjBm8foo6TaAhVBxYMKHWKgCooQjRx6BAgAEAU&amp;url=https://kingovrats.deviantart.com/art/Vampire-Bat-Dracula-Thuringwethil-Various-635917231&amp;psig=AOvVaw16AUzEAdt-yCrYBiGdIL71&amp;ust=1523057057198590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google.com/url?sa=i&amp;rct=j&amp;q=&amp;esrc=s&amp;source=images&amp;cd=&amp;cad=rja&amp;uact=8&amp;ved=2ahUKEwjbrJOFxczaAhUKyYMKHZX1B-8QjRx6BAgAEAU&amp;url=http://blog.nwf.org/2014/06/not-just-the-birds-and-bees-6-fast-facts-about-pollinating-bats/&amp;psig=AOvVaw0nD_MurtE7DK9-PpTOJbxY&amp;ust=1524440337911372" TargetMode="External"/><Relationship Id="rId4" Type="http://schemas.openxmlformats.org/officeDocument/2006/relationships/image" Target="../media/image5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google.com/url?sa=i&amp;rct=j&amp;q=&amp;esrc=s&amp;source=images&amp;cd=&amp;cad=rja&amp;uact=8&amp;ved=2ahUKEwizmMa8xczaAhUE6oMKHSeABEAQjRx6BAgAEAU&amp;url=http://thestarphoenix.com/technology/science/young-innovators-u-of-s-bat-men-shed-light-on-bat-super-immunity&amp;psig=AOvVaw0VTI-2IpuGcxNKB31_ilzM&amp;ust=1524440472966278" TargetMode="External"/><Relationship Id="rId4" Type="http://schemas.openxmlformats.org/officeDocument/2006/relationships/image" Target="../media/image6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jpg"/><Relationship Id="rId4" Type="http://schemas.openxmlformats.org/officeDocument/2006/relationships/image" Target="../media/image6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7.jpg"/><Relationship Id="rId4" Type="http://schemas.openxmlformats.org/officeDocument/2006/relationships/image" Target="../media/image7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3.jpg"/><Relationship Id="rId4" Type="http://schemas.openxmlformats.org/officeDocument/2006/relationships/image" Target="../media/image6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6.png"/><Relationship Id="rId4" Type="http://schemas.openxmlformats.org/officeDocument/2006/relationships/image" Target="../media/image72.png"/><Relationship Id="rId5" Type="http://schemas.openxmlformats.org/officeDocument/2006/relationships/image" Target="../media/image7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8.png"/><Relationship Id="rId4" Type="http://schemas.openxmlformats.org/officeDocument/2006/relationships/image" Target="../media/image77.jpg"/><Relationship Id="rId5" Type="http://schemas.openxmlformats.org/officeDocument/2006/relationships/hyperlink" Target="https://www.google.com/url?sa=i&amp;rct=j&amp;q=&amp;esrc=s&amp;source=images&amp;cd=&amp;ved=2ahUKEwj-xKbfvN_kAhUCHTQIHe5qD2cQjRx6BAgBEAQ&amp;url=https://www.pathfindersonline.org/honors/nature/126-bats&amp;psig=AOvVaw0w87smRayjG77BgbOp53NT&amp;ust=1569071436756815" TargetMode="External"/><Relationship Id="rId6" Type="http://schemas.openxmlformats.org/officeDocument/2006/relationships/image" Target="../media/image74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jpg"/><Relationship Id="rId11" Type="http://schemas.openxmlformats.org/officeDocument/2006/relationships/hyperlink" Target="https://www.google.com/url?sa=i&amp;rct=j&amp;q=&amp;esrc=s&amp;source=images&amp;cd=&amp;cad=rja&amp;uact=8&amp;ved=2ahUKEwjS2pfXp6TaAhVE44MKHQBJChMQjRx6BAgAEAU&amp;url=https://www.zazzle.com/cute+coyotes+postcards&amp;psig=AOvVaw35AiZ2_iFXG1oawuRKOP4R&amp;ust=1523058064317489" TargetMode="External"/><Relationship Id="rId10" Type="http://schemas.openxmlformats.org/officeDocument/2006/relationships/image" Target="../media/image6.jpg"/><Relationship Id="rId21" Type="http://schemas.openxmlformats.org/officeDocument/2006/relationships/image" Target="../media/image2.png"/><Relationship Id="rId13" Type="http://schemas.openxmlformats.org/officeDocument/2006/relationships/hyperlink" Target="https://www.google.com/url?sa=i&amp;rct=j&amp;q=&amp;esrc=s&amp;source=images&amp;cd=&amp;cad=rja&amp;uact=8&amp;ved=2ahUKEwjb2siWqaTaAhXH6IMKHZGUCEgQjRx6BAgAEAU&amp;url=https://henricohumane.org/kitten-season-not-cute-think/&amp;psig=AOvVaw2y2Q_by6w7f7fJixNIZZrz&amp;ust=1523058492603095" TargetMode="External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url?sa=i&amp;rct=j&amp;q=&amp;esrc=s&amp;source=images&amp;cd=&amp;cad=rja&amp;uact=8&amp;ved=2ahUKEwiK0oLnpKTaAhUHw4MKHWB9AAQQjRx6BAgAEAU&amp;url=https://www.youtube.com/watch?v=PFnlAMYOQ1Q&amp;psig=AOvVaw3A9aVQJNWGz7ysc14qsNVm&amp;ust=1523057317480075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://www.google.com/url?sa=i&amp;rct=j&amp;q=&amp;esrc=s&amp;source=images&amp;cd=&amp;cad=rja&amp;uact=8&amp;ved=2ahUKEwigp6O7p6TaAhWLn4MKHSbvChMQjRx6BAgAEAU&amp;url=http://icanhas.cheezburger.com/tag/raccoons&amp;psig=AOvVaw03ARNjzREAhnNAPUwefZTm&amp;ust=1523058015828200" TargetMode="External"/><Relationship Id="rId15" Type="http://schemas.openxmlformats.org/officeDocument/2006/relationships/hyperlink" Target="https://www.google.com/url?sa=i&amp;rct=j&amp;q=&amp;esrc=s&amp;source=images&amp;cd=&amp;ved=2ahUKEwjb2siWqaTaAhXH6IMKHZGUCEgQjRx6BAgAEAU&amp;url=https://henricohumane.org/kitten-season-not-cute-think/&amp;psig=AOvVaw2y2Q_by6w7f7fJixNIZZrz&amp;ust=1523058492603095" TargetMode="External"/><Relationship Id="rId14" Type="http://schemas.openxmlformats.org/officeDocument/2006/relationships/hyperlink" Target="https://www.google.com/url?sa=i&amp;rct=j&amp;q=&amp;esrc=s&amp;source=images&amp;cd=&amp;cad=rja&amp;uact=8&amp;ved=2ahUKEwjb2siWqaTaAhXH6IMKHZGUCEgQjRx6BAgAEAU&amp;url=https://henricohumane.org/kitten-season-not-cute-think/&amp;psig=AOvVaw2y2Q_by6w7f7fJixNIZZrz&amp;ust=1523058492603095" TargetMode="External"/><Relationship Id="rId17" Type="http://schemas.openxmlformats.org/officeDocument/2006/relationships/hyperlink" Target="https://www.google.com/url?sa=i&amp;rct=j&amp;q=&amp;esrc=s&amp;source=images&amp;cd=&amp;cad=rja&amp;uact=8&amp;ved=2ahUKEwi2rqXbqKTaAhUs7YMKHW1jDPsQjRx6BAgAEAU&amp;url=https://www.youtube.com/watch?v=opKg3fyqWt4&amp;psig=AOvVaw20JbTfNcVIQQAiFAmkxYQa&amp;ust=1523058369775587" TargetMode="External"/><Relationship Id="rId16" Type="http://schemas.openxmlformats.org/officeDocument/2006/relationships/image" Target="../media/image4.jpg"/><Relationship Id="rId5" Type="http://schemas.openxmlformats.org/officeDocument/2006/relationships/hyperlink" Target="http://www.google.com/url?sa=i&amp;rct=j&amp;q=&amp;esrc=s&amp;source=images&amp;cd=&amp;cad=rja&amp;uact=8&amp;ved=2ahUKEwj_9vCTp6TaAhUO8YMKHb4NCvgQjRx6BAgAEAU&amp;url=http://www.flickr.com/photos/roblee/370810842/&amp;psig=AOvVaw1p9e4wHAQK7tCv-GK58UH1&amp;ust=1523057936806508" TargetMode="External"/><Relationship Id="rId19" Type="http://schemas.openxmlformats.org/officeDocument/2006/relationships/hyperlink" Target="https://www.google.com/url?sa=i&amp;rct=j&amp;q=&amp;esrc=s&amp;source=images&amp;cd=&amp;cad=rja&amp;uact=8&amp;ved=2ahUKEwin1bngqaTaAhUFzIMKHapGDV4QjRx6BAgAEAU&amp;url=https://www.pinterest.com/pin/480266747740737262/&amp;psig=AOvVaw2AA6tvMwYkWRCK7Vu3DzHD&amp;ust=1523058635542421" TargetMode="External"/><Relationship Id="rId6" Type="http://schemas.openxmlformats.org/officeDocument/2006/relationships/image" Target="../media/image16.jpg"/><Relationship Id="rId18" Type="http://schemas.openxmlformats.org/officeDocument/2006/relationships/image" Target="../media/image20.jpg"/><Relationship Id="rId7" Type="http://schemas.openxmlformats.org/officeDocument/2006/relationships/hyperlink" Target="https://www.google.com/url?sa=i&amp;rct=j&amp;q=&amp;esrc=s&amp;source=images&amp;cd=&amp;cad=rja&amp;uact=8&amp;ved=2ahUKEwihqv6np6TaAhUj44MKHYBiDrwQjRx6BAgAEAU&amp;url=https://www.someecards.com/cute/animals/baby-skunk-photos/&amp;psig=AOvVaw3YcPktTIl81sQQ7SN6OxFj&amp;ust=1523057995444338" TargetMode="External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oogle.com/url?sa=i&amp;rct=j&amp;q=&amp;esrc=s&amp;source=images&amp;cd=&amp;cad=rja&amp;uact=8&amp;ved=2ahUKEwie-tmlkqbaAhXI3YMKHZIpCQAQjRx6BAgAEAU&amp;url=https://www.amazon.com/Louisville-Slugger-Genuine-Mixed-Baseball/dp/B01MCZ1JGZ&amp;psig=AOvVaw1q_htj6dFLXHuGZkETxtsC&amp;ust=1523121068786255" TargetMode="External"/><Relationship Id="rId4" Type="http://schemas.openxmlformats.org/officeDocument/2006/relationships/image" Target="../media/image19.jpg"/><Relationship Id="rId5" Type="http://schemas.openxmlformats.org/officeDocument/2006/relationships/hyperlink" Target="http://www.google.com/url?sa=i&amp;rct=j&amp;q=&amp;esrc=s&amp;source=images&amp;cd=&amp;cad=rja&amp;uact=8&amp;ved=2ahUKEwj4mNyDkqbaAhUJ0YMKHWtABTQQjRx6BAgAEAU&amp;url=http://superman.wikia.com/wiki/Superman&amp;psig=AOvVaw0fvqwT49tiA24bQ3bG6bvm&amp;ust=1523121001740697" TargetMode="External"/><Relationship Id="rId6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google.com/url?sa=i&amp;rct=j&amp;q=&amp;esrc=s&amp;source=images&amp;cd=&amp;cad=rja&amp;uact=8&amp;ved=2ahUKEwiLuo7RlaTaAhWH44MKHeU7BnYQjRx6BAgAEAU&amp;url=https://www.reddit.com/r/aww/comments/1xelvv/just_havin_a_bat_hair_day/&amp;psig=AOvVaw3-GkNJ24M1OGLuhd-0INqr&amp;ust=1523053244206553" TargetMode="External"/><Relationship Id="rId4" Type="http://schemas.openxmlformats.org/officeDocument/2006/relationships/image" Target="../media/image32.jpg"/><Relationship Id="rId5" Type="http://schemas.openxmlformats.org/officeDocument/2006/relationships/hyperlink" Target="https://www.google.com/url?sa=i&amp;rct=j&amp;q=&amp;esrc=s&amp;source=images&amp;cd=&amp;cad=rja&amp;uact=8&amp;ved=2ahUKEwj_nOidlqTaAhVMzIMKHQvLAY8QjRx6BAgAEAU&amp;url=https://www.petcha.com/bird-feather-growth-health/&amp;psig=AOvVaw0bVV6qovjEAnEuXDD7uIJX&amp;ust=1523053401072529" TargetMode="External"/><Relationship Id="rId6" Type="http://schemas.openxmlformats.org/officeDocument/2006/relationships/image" Target="../media/image3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google.com/url?sa=i&amp;rct=j&amp;q=&amp;esrc=s&amp;source=images&amp;cd=&amp;cad=rja&amp;uact=8&amp;ved=2ahUKEwi61pD0laTaAhUKiIMKHV_xAzUQjRx6BAgAEAU&amp;url=http://people.com/pets/heres-what-300-baby-bat-burritos-look-like/&amp;psig=AOvVaw1_qGSeXnL-lwJJVGsQlg1G&amp;ust=1523053314588074" TargetMode="External"/><Relationship Id="rId4" Type="http://schemas.openxmlformats.org/officeDocument/2006/relationships/image" Target="../media/image26.jpg"/><Relationship Id="rId5" Type="http://schemas.openxmlformats.org/officeDocument/2006/relationships/hyperlink" Target="https://www.google.com/url?sa=i&amp;rct=j&amp;q=&amp;esrc=s&amp;source=images&amp;cd=&amp;cad=rja&amp;uact=8&amp;ved=2ahUKEwjTld7AlqTaAhWB5oMKHaL7CjAQjRx6BAgAEAU&amp;url=https://www.thespruce.com/gallery-of-wild-bird-nests-and-eggs-4121868&amp;psig=AOvVaw3723lnVWyb9UVJngJuku-_&amp;ust=1523053483906690" TargetMode="External"/><Relationship Id="rId6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atman" id="88" name="Google Shape;88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451" l="10325" r="7077" t="6452"/>
          <a:stretch/>
        </p:blipFill>
        <p:spPr>
          <a:xfrm>
            <a:off x="0" y="304800"/>
            <a:ext cx="9144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371600" y="2895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>
                <a:solidFill>
                  <a:schemeClr val="lt1"/>
                </a:solidFill>
              </a:rPr>
              <a:t>Da da da da da da da da da da da da da da da da da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>
                <a:solidFill>
                  <a:schemeClr val="lt1"/>
                </a:solidFill>
              </a:rPr>
              <a:t>Batman!</a:t>
            </a:r>
            <a:endParaRPr/>
          </a:p>
        </p:txBody>
      </p:sp>
      <p:pic>
        <p:nvPicPr>
          <p:cNvPr descr="Bats Honor" id="90" name="Google Shape;90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4648200"/>
            <a:ext cx="2819400" cy="22555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81000" y="457200"/>
            <a:ext cx="2547068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Rate Joke A (1-10)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Joke B (1-10)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400" y="1371600"/>
            <a:ext cx="1905000" cy="12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457200" y="152400"/>
            <a:ext cx="525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Mammal’s Babies Nurse</a:t>
            </a:r>
            <a:endParaRPr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bird feeding young" id="178" name="Google Shape;178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2300" y="2438400"/>
            <a:ext cx="598170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nursing" id="179" name="Google Shape;179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447800"/>
            <a:ext cx="4584459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457200" y="274638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B0F0"/>
                </a:solidFill>
              </a:rPr>
              <a:t>Birds and Mammals are </a:t>
            </a:r>
            <a:r>
              <a:rPr b="1" lang="en-US">
                <a:solidFill>
                  <a:srgbClr val="FF0000"/>
                </a:solidFill>
              </a:rPr>
              <a:t>Warm </a:t>
            </a:r>
            <a:r>
              <a:rPr b="1" lang="en-US">
                <a:solidFill>
                  <a:srgbClr val="00B0F0"/>
                </a:solidFill>
              </a:rPr>
              <a:t>Blooded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warm blooded" id="189" name="Google Shape;189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573499"/>
            <a:ext cx="4267200" cy="255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/>
          <p:nvPr/>
        </p:nvSpPr>
        <p:spPr>
          <a:xfrm>
            <a:off x="4326035" y="3244334"/>
            <a:ext cx="491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endParaRPr/>
          </a:p>
        </p:txBody>
      </p:sp>
      <p:pic>
        <p:nvPicPr>
          <p:cNvPr descr="Image result for cold blooded" id="191" name="Google Shape;191;p2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26559" t="0"/>
          <a:stretch/>
        </p:blipFill>
        <p:spPr>
          <a:xfrm>
            <a:off x="5181600" y="4129000"/>
            <a:ext cx="3276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infrared bat" id="192" name="Google Shape;192;p23">
            <a:hlinkClick r:id="rId7"/>
          </p:cNvPr>
          <p:cNvSpPr/>
          <p:nvPr/>
        </p:nvSpPr>
        <p:spPr>
          <a:xfrm>
            <a:off x="38100" y="-1165225"/>
            <a:ext cx="3048000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infrared bat" id="193" name="Google Shape;193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81600" y="1538201"/>
            <a:ext cx="32511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94" name="Google Shape;194;p2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14400" y="4114800"/>
            <a:ext cx="3435465" cy="2576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thermometer cartoon" id="195" name="Google Shape;195;p23">
            <a:hlinkClick r:id="rId12"/>
          </p:cNvPr>
          <p:cNvSpPr/>
          <p:nvPr/>
        </p:nvSpPr>
        <p:spPr>
          <a:xfrm>
            <a:off x="38100" y="-1927225"/>
            <a:ext cx="2181225" cy="401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hermometer cartoon" id="196" name="Google Shape;196;p23">
            <a:hlinkClick r:id="rId13"/>
          </p:cNvPr>
          <p:cNvSpPr/>
          <p:nvPr/>
        </p:nvSpPr>
        <p:spPr>
          <a:xfrm>
            <a:off x="38100" y="-1927225"/>
            <a:ext cx="2181225" cy="401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hermometer cartoon" id="197" name="Google Shape;197;p23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57600" y="3200400"/>
            <a:ext cx="1984811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Hands and Feet? Or Wings?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descr="Image result for bat legs" id="206" name="Google Shape;206;p24">
            <a:hlinkClick r:id="rId3"/>
          </p:cNvPr>
          <p:cNvSpPr/>
          <p:nvPr/>
        </p:nvSpPr>
        <p:spPr>
          <a:xfrm>
            <a:off x="155575" y="-1836738"/>
            <a:ext cx="7048500" cy="3829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bat legs" id="207" name="Google Shape;207;p24">
            <a:hlinkClick r:id="rId4"/>
          </p:cNvPr>
          <p:cNvSpPr/>
          <p:nvPr/>
        </p:nvSpPr>
        <p:spPr>
          <a:xfrm>
            <a:off x="155575" y="-1836737"/>
            <a:ext cx="7028043" cy="3817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bat bones" id="209" name="Google Shape;209;p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" y="2133600"/>
            <a:ext cx="412503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ird bones" id="210" name="Google Shape;210;p2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9375" t="0"/>
          <a:stretch/>
        </p:blipFill>
        <p:spPr>
          <a:xfrm>
            <a:off x="4572000" y="1600200"/>
            <a:ext cx="4419600" cy="487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 Marks the Spot by shangJie" id="215" name="Google Shape;2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209800"/>
            <a:ext cx="371665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 Marks the Spot by shangJie" id="216" name="Google Shape;2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971800"/>
            <a:ext cx="371665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 Marks the Spot by shangJie"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429000"/>
            <a:ext cx="371665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 Marks the Spot by shangJie" id="218" name="Google Shape;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5105400"/>
            <a:ext cx="371665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" id="219" name="Google Shape;219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9125" y="4191000"/>
            <a:ext cx="6000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" id="220" name="Google Shape;220;p25">
            <a:hlinkClick r:id="rId6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2514600"/>
            <a:ext cx="6000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" id="221" name="Google Shape;221;p25">
            <a:hlinkClick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352800"/>
            <a:ext cx="6000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" id="222" name="Google Shape;222;p25">
            <a:hlinkClick r:id="rId8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4114800"/>
            <a:ext cx="6000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" id="223" name="Google Shape;223;p25">
            <a:hlinkClick r:id="rId9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4648200"/>
            <a:ext cx="6000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" id="224" name="Google Shape;224;p25">
            <a:hlinkClick r:id="rId10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2057400"/>
            <a:ext cx="6000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>
            <p:ph type="title"/>
          </p:nvPr>
        </p:nvSpPr>
        <p:spPr>
          <a:xfrm>
            <a:off x="457200" y="274638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 a Bat a Mammal or Bird?</a:t>
            </a:r>
            <a:endParaRPr/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Mammals</a:t>
            </a:r>
            <a:endParaRPr/>
          </a:p>
        </p:txBody>
      </p:sp>
      <p:sp>
        <p:nvSpPr>
          <p:cNvPr id="227" name="Google Shape;227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Have fur or hair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Have live young (except platypus)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The babies nurse from their mother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They are Warm-blooded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Have four legs often with toes and/or "hands" and "feet"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Birds:</a:t>
            </a:r>
            <a:endParaRPr/>
          </a:p>
        </p:txBody>
      </p:sp>
      <p:sp>
        <p:nvSpPr>
          <p:cNvPr id="229" name="Google Shape;229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Have feathers, not fur or hair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Hatched from eggs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Babies are fed from mom's mouth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They are Warm-blooded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Have wings, but not hands and fingers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descr="Image result for checkmark" id="230" name="Google Shape;230;p25">
            <a:hlinkClick r:id="rId11"/>
          </p:cNvPr>
          <p:cNvSpPr/>
          <p:nvPr/>
        </p:nvSpPr>
        <p:spPr>
          <a:xfrm>
            <a:off x="38100" y="-1927225"/>
            <a:ext cx="4543425" cy="401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checkmark" id="231" name="Google Shape;231;p25">
            <a:hlinkClick r:id="rId12"/>
          </p:cNvPr>
          <p:cNvSpPr/>
          <p:nvPr/>
        </p:nvSpPr>
        <p:spPr>
          <a:xfrm>
            <a:off x="38100" y="-1927225"/>
            <a:ext cx="4543425" cy="401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Bats are the only mammals that can…</a:t>
            </a:r>
            <a:endParaRPr/>
          </a:p>
        </p:txBody>
      </p:sp>
      <p:sp>
        <p:nvSpPr>
          <p:cNvPr id="237" name="Google Shape;237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9" name="Google Shape;239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bats flying" id="241" name="Google Shape;241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76400"/>
            <a:ext cx="9144000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lying squirrel" id="246" name="Google Shape;246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6642" l="19084" r="1441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>
            <p:ph type="title"/>
          </p:nvPr>
        </p:nvSpPr>
        <p:spPr>
          <a:xfrm>
            <a:off x="1143000" y="533400"/>
            <a:ext cx="472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What about the “flying squirrel”?</a:t>
            </a:r>
            <a:endParaRPr/>
          </a:p>
        </p:txBody>
      </p:sp>
      <p:sp>
        <p:nvSpPr>
          <p:cNvPr descr="Image result for flying squirrel" id="248" name="Google Shape;248;p27">
            <a:hlinkClick r:id="rId5"/>
          </p:cNvPr>
          <p:cNvSpPr/>
          <p:nvPr/>
        </p:nvSpPr>
        <p:spPr>
          <a:xfrm>
            <a:off x="38100" y="-852488"/>
            <a:ext cx="3333750" cy="1781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flying squirrel" id="249" name="Google Shape;249;p27">
            <a:hlinkClick r:id="rId6"/>
          </p:cNvPr>
          <p:cNvSpPr/>
          <p:nvPr/>
        </p:nvSpPr>
        <p:spPr>
          <a:xfrm>
            <a:off x="38100" y="-852488"/>
            <a:ext cx="3333750" cy="1781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457200" y="274638"/>
            <a:ext cx="533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Order:  Chiroptera</a:t>
            </a:r>
            <a:endParaRPr/>
          </a:p>
        </p:txBody>
      </p:sp>
      <p:sp>
        <p:nvSpPr>
          <p:cNvPr id="255" name="Google Shape;255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Greek:</a:t>
            </a:r>
            <a:endParaRPr/>
          </a:p>
        </p:txBody>
      </p:sp>
      <p:sp>
        <p:nvSpPr>
          <p:cNvPr id="256" name="Google Shape;256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Cheir=hand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Pteron=wing</a:t>
            </a:r>
            <a:endParaRPr/>
          </a:p>
        </p:txBody>
      </p:sp>
      <p:sp>
        <p:nvSpPr>
          <p:cNvPr id="257" name="Google Shape;257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bat hand wing" id="259" name="Google Shape;259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1371600"/>
            <a:ext cx="4800600" cy="530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457200" y="274638"/>
            <a:ext cx="5943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Flying Fox / Fruit Bat</a:t>
            </a:r>
            <a:endParaRPr/>
          </a:p>
        </p:txBody>
      </p:sp>
      <p:sp>
        <p:nvSpPr>
          <p:cNvPr id="266" name="Google Shape;266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largest bat" id="268" name="Google Shape;268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1219200"/>
            <a:ext cx="5715000" cy="4557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uit bat" id="269" name="Google Shape;269;p2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" y="2971800"/>
            <a:ext cx="2923180" cy="2838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>
            <p:ph idx="2" type="body"/>
          </p:nvPr>
        </p:nvSpPr>
        <p:spPr>
          <a:xfrm>
            <a:off x="304800" y="1143000"/>
            <a:ext cx="274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lives in Asia and Australia.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17.7 inch Length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5 ft 7 in wingspan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umblebee bat" id="276" name="Google Shape;276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43200"/>
            <a:ext cx="4800600" cy="312039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/>
          <p:nvPr>
            <p:ph type="title"/>
          </p:nvPr>
        </p:nvSpPr>
        <p:spPr>
          <a:xfrm>
            <a:off x="457200" y="274638"/>
            <a:ext cx="525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Kitti's Hog-Nosed Bat / Bumblebee Bat</a:t>
            </a:r>
            <a:endParaRPr/>
          </a:p>
        </p:txBody>
      </p:sp>
      <p:sp>
        <p:nvSpPr>
          <p:cNvPr id="278" name="Google Shape;278;p30"/>
          <p:cNvSpPr txBox="1"/>
          <p:nvPr>
            <p:ph idx="2" type="body"/>
          </p:nvPr>
        </p:nvSpPr>
        <p:spPr>
          <a:xfrm>
            <a:off x="304800" y="12954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Lives in Thailand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Weighing less than a penny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5 inch wingspan </a:t>
            </a:r>
            <a:endParaRPr/>
          </a:p>
        </p:txBody>
      </p:sp>
      <p:pic>
        <p:nvPicPr>
          <p:cNvPr descr="Image result for smallest bat" id="279" name="Google Shape;279;p3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16511" r="16198" t="0"/>
          <a:stretch/>
        </p:blipFill>
        <p:spPr>
          <a:xfrm>
            <a:off x="4419600" y="2906889"/>
            <a:ext cx="4876800" cy="395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152400" y="228600"/>
            <a:ext cx="396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Order Chiroptera </a:t>
            </a:r>
            <a:endParaRPr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5069895" y="27892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Mega-chiroptera- Megabats</a:t>
            </a:r>
            <a:endParaRPr/>
          </a:p>
        </p:txBody>
      </p:sp>
      <p:sp>
        <p:nvSpPr>
          <p:cNvPr id="286" name="Google Shape;286;p31"/>
          <p:cNvSpPr txBox="1"/>
          <p:nvPr>
            <p:ph idx="2" type="body"/>
          </p:nvPr>
        </p:nvSpPr>
        <p:spPr>
          <a:xfrm>
            <a:off x="5069895" y="33528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eyesight</a:t>
            </a:r>
            <a:endParaRPr/>
          </a:p>
        </p:txBody>
      </p:sp>
      <p:sp>
        <p:nvSpPr>
          <p:cNvPr id="287" name="Google Shape;287;p31"/>
          <p:cNvSpPr txBox="1"/>
          <p:nvPr>
            <p:ph idx="3" type="body"/>
          </p:nvPr>
        </p:nvSpPr>
        <p:spPr>
          <a:xfrm>
            <a:off x="5069895" y="4302125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Micro-chiroptera- Microbats</a:t>
            </a:r>
            <a:endParaRPr/>
          </a:p>
        </p:txBody>
      </p:sp>
      <p:sp>
        <p:nvSpPr>
          <p:cNvPr id="288" name="Google Shape;288;p31"/>
          <p:cNvSpPr txBox="1"/>
          <p:nvPr>
            <p:ph idx="4" type="body"/>
          </p:nvPr>
        </p:nvSpPr>
        <p:spPr>
          <a:xfrm>
            <a:off x="5073070" y="4865688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echolocation</a:t>
            </a:r>
            <a:endParaRPr/>
          </a:p>
        </p:txBody>
      </p:sp>
      <p:pic>
        <p:nvPicPr>
          <p:cNvPr descr="Image result" id="289" name="Google Shape;289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890" y="1524000"/>
            <a:ext cx="4894599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atman adam west" id="97" name="Google Shape;97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man" id="98" name="Google Shape;98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429000"/>
            <a:ext cx="3429000" cy="3326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" id="99" name="Google Shape;99;p1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4800" y="4559429"/>
            <a:ext cx="4343400" cy="229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85" y="27002"/>
            <a:ext cx="11334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type="title"/>
          </p:nvPr>
        </p:nvSpPr>
        <p:spPr>
          <a:xfrm>
            <a:off x="457200" y="274638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Order Chiroptera </a:t>
            </a:r>
            <a:endParaRPr/>
          </a:p>
        </p:txBody>
      </p:sp>
      <p:sp>
        <p:nvSpPr>
          <p:cNvPr id="295" name="Google Shape;295;p32"/>
          <p:cNvSpPr txBox="1"/>
          <p:nvPr>
            <p:ph idx="1" type="body"/>
          </p:nvPr>
        </p:nvSpPr>
        <p:spPr>
          <a:xfrm>
            <a:off x="152400" y="11239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Mega-chiroptera- Megabats</a:t>
            </a:r>
            <a:endParaRPr/>
          </a:p>
        </p:txBody>
      </p:sp>
      <p:sp>
        <p:nvSpPr>
          <p:cNvPr id="296" name="Google Shape;296;p32"/>
          <p:cNvSpPr txBox="1"/>
          <p:nvPr>
            <p:ph idx="2" type="body"/>
          </p:nvPr>
        </p:nvSpPr>
        <p:spPr>
          <a:xfrm>
            <a:off x="152400" y="17637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eat fruit, nectar, and pollen</a:t>
            </a:r>
            <a:endParaRPr/>
          </a:p>
        </p:txBody>
      </p:sp>
      <p:sp>
        <p:nvSpPr>
          <p:cNvPr id="297" name="Google Shape;297;p32"/>
          <p:cNvSpPr txBox="1"/>
          <p:nvPr>
            <p:ph idx="3" type="body"/>
          </p:nvPr>
        </p:nvSpPr>
        <p:spPr>
          <a:xfrm>
            <a:off x="4340225" y="1295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Micro-chiroptera- Microbats</a:t>
            </a:r>
            <a:endParaRPr/>
          </a:p>
        </p:txBody>
      </p:sp>
      <p:sp>
        <p:nvSpPr>
          <p:cNvPr id="298" name="Google Shape;298;p32"/>
          <p:cNvSpPr txBox="1"/>
          <p:nvPr>
            <p:ph idx="4" type="body"/>
          </p:nvPr>
        </p:nvSpPr>
        <p:spPr>
          <a:xfrm>
            <a:off x="4340225" y="1935162"/>
            <a:ext cx="4041775" cy="256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generally insect-eating, although they tend to have a much more varied diet than the megabats. Besides Insects, microbats eat anything from nectar and fruit like megabats, fish, small mammals and birds, and even blood.</a:t>
            </a:r>
            <a:endParaRPr/>
          </a:p>
        </p:txBody>
      </p:sp>
      <p:pic>
        <p:nvPicPr>
          <p:cNvPr descr="Image result for bat diet" id="299" name="Google Shape;299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86000"/>
            <a:ext cx="3943351" cy="197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eating an insect" id="300" name="Google Shape;300;p3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4419600"/>
            <a:ext cx="4279252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diet" id="301" name="Google Shape;301;p3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26720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diet" id="302" name="Google Shape;302;p3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76400" y="5410200"/>
            <a:ext cx="2971800" cy="178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457200" y="808038"/>
            <a:ext cx="4038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Order Chiroptera </a:t>
            </a:r>
            <a:br>
              <a:rPr lang="en-US"/>
            </a:br>
            <a:endParaRPr/>
          </a:p>
        </p:txBody>
      </p:sp>
      <p:sp>
        <p:nvSpPr>
          <p:cNvPr id="308" name="Google Shape;308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Mega-chiroptera- Megabats</a:t>
            </a:r>
            <a:endParaRPr/>
          </a:p>
        </p:txBody>
      </p:sp>
      <p:sp>
        <p:nvSpPr>
          <p:cNvPr id="309" name="Google Shape;309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175 species</a:t>
            </a:r>
            <a:endParaRPr/>
          </a:p>
        </p:txBody>
      </p:sp>
      <p:sp>
        <p:nvSpPr>
          <p:cNvPr id="310" name="Google Shape;310;p33"/>
          <p:cNvSpPr txBox="1"/>
          <p:nvPr>
            <p:ph idx="3" type="body"/>
          </p:nvPr>
        </p:nvSpPr>
        <p:spPr>
          <a:xfrm>
            <a:off x="533400" y="36385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Micro-chiroptera- Microbats</a:t>
            </a:r>
            <a:endParaRPr/>
          </a:p>
        </p:txBody>
      </p:sp>
      <p:sp>
        <p:nvSpPr>
          <p:cNvPr id="311" name="Google Shape;311;p33"/>
          <p:cNvSpPr txBox="1"/>
          <p:nvPr>
            <p:ph idx="4" type="body"/>
          </p:nvPr>
        </p:nvSpPr>
        <p:spPr>
          <a:xfrm>
            <a:off x="533400" y="42783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825 species</a:t>
            </a:r>
            <a:endParaRPr/>
          </a:p>
        </p:txBody>
      </p:sp>
      <p:pic>
        <p:nvPicPr>
          <p:cNvPr descr="Image result for chart of bats" id="312" name="Google Shape;312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438" l="17738" r="16630" t="3548"/>
          <a:stretch/>
        </p:blipFill>
        <p:spPr>
          <a:xfrm>
            <a:off x="4382220" y="0"/>
            <a:ext cx="47876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3"/>
          <p:cNvSpPr txBox="1"/>
          <p:nvPr/>
        </p:nvSpPr>
        <p:spPr>
          <a:xfrm>
            <a:off x="533400" y="53800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1,000 species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are identified!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type="title"/>
          </p:nvPr>
        </p:nvSpPr>
        <p:spPr>
          <a:xfrm>
            <a:off x="457200" y="274638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1 Pup per year- typical</a:t>
            </a:r>
            <a:endParaRPr/>
          </a:p>
        </p:txBody>
      </p:sp>
      <p:pic>
        <p:nvPicPr>
          <p:cNvPr descr="Image result for bat pup" id="319" name="Google Shape;319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7500" r="0" t="0"/>
          <a:stretch/>
        </p:blipFill>
        <p:spPr>
          <a:xfrm>
            <a:off x="0" y="1600200"/>
            <a:ext cx="5638798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pup" id="320" name="Google Shape;320;p3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2600" y="3028949"/>
            <a:ext cx="3371850" cy="382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ible bat" id="325" name="Google Shape;325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13858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5"/>
          <p:cNvSpPr txBox="1"/>
          <p:nvPr>
            <p:ph type="title"/>
          </p:nvPr>
        </p:nvSpPr>
        <p:spPr>
          <a:xfrm>
            <a:off x="304800" y="0"/>
            <a:ext cx="57150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600"/>
              <a:t>Leviticus 11: 13-19: </a:t>
            </a:r>
            <a:r>
              <a:rPr lang="en-US" sz="3600"/>
              <a:t>These are the </a:t>
            </a:r>
            <a:r>
              <a:rPr lang="en-US" sz="3600" u="sng"/>
              <a:t>birds</a:t>
            </a:r>
            <a:r>
              <a:rPr lang="en-US" sz="3600"/>
              <a:t> you are to regard as unclean and not eat because they are unclean: the eagle,</a:t>
            </a:r>
            <a:r>
              <a:rPr baseline="30000" lang="en-US" sz="3600"/>
              <a:t> </a:t>
            </a:r>
            <a:r>
              <a:rPr lang="en-US" sz="3600"/>
              <a:t>the vulture, … the stork, any kind of heron, the hoopoe </a:t>
            </a:r>
            <a:r>
              <a:rPr b="1" lang="en-US" sz="3600">
                <a:solidFill>
                  <a:srgbClr val="FF0000"/>
                </a:solidFill>
              </a:rPr>
              <a:t>and the bat</a:t>
            </a:r>
            <a:r>
              <a:rPr lang="en-US" sz="3600"/>
              <a:t> </a:t>
            </a:r>
            <a:r>
              <a:rPr b="1" lang="en-US" sz="3600">
                <a:solidFill>
                  <a:srgbClr val="FF0000"/>
                </a:solidFill>
              </a:rPr>
              <a:t>[?].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lang="en-US" sz="3600"/>
            </a:br>
            <a:r>
              <a:rPr b="1" lang="en-US" sz="3600"/>
              <a:t>Deuteronomy 14:11-18</a:t>
            </a:r>
            <a:r>
              <a:rPr lang="en-US" sz="3600"/>
              <a:t> : You may eat any clean </a:t>
            </a:r>
            <a:r>
              <a:rPr lang="en-US" sz="3600" u="sng"/>
              <a:t>bird</a:t>
            </a:r>
            <a:r>
              <a:rPr lang="en-US" sz="3600"/>
              <a:t>. But these you may not eat: the eagle,…. </a:t>
            </a:r>
            <a:r>
              <a:rPr b="1" lang="en-US" sz="3600">
                <a:solidFill>
                  <a:srgbClr val="FF0000"/>
                </a:solidFill>
              </a:rPr>
              <a:t>and the bat</a:t>
            </a:r>
            <a:r>
              <a:rPr lang="en-US" sz="3600"/>
              <a:t> </a:t>
            </a:r>
            <a:r>
              <a:rPr b="1" lang="en-US" sz="3600">
                <a:solidFill>
                  <a:srgbClr val="FF0000"/>
                </a:solidFill>
              </a:rPr>
              <a:t>[?]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ible bat" id="331" name="Google Shape;331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6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6"/>
          <p:cNvSpPr txBox="1"/>
          <p:nvPr>
            <p:ph type="title"/>
          </p:nvPr>
        </p:nvSpPr>
        <p:spPr>
          <a:xfrm>
            <a:off x="1676400" y="4572000"/>
            <a:ext cx="55626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Did the Bible Blunder?</a:t>
            </a:r>
            <a:endParaRPr/>
          </a:p>
        </p:txBody>
      </p:sp>
      <p:sp>
        <p:nvSpPr>
          <p:cNvPr id="333" name="Google Shape;333;p36"/>
          <p:cNvSpPr txBox="1"/>
          <p:nvPr>
            <p:ph idx="2" type="body"/>
          </p:nvPr>
        </p:nvSpPr>
        <p:spPr>
          <a:xfrm>
            <a:off x="0" y="5334000"/>
            <a:ext cx="4648200" cy="1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Linnean classification was not available in the time of the writing of Leviticus and Deuteronomy</a:t>
            </a:r>
            <a:endParaRPr/>
          </a:p>
        </p:txBody>
      </p:sp>
      <p:sp>
        <p:nvSpPr>
          <p:cNvPr id="334" name="Google Shape;334;p36"/>
          <p:cNvSpPr txBox="1"/>
          <p:nvPr>
            <p:ph idx="4" type="body"/>
          </p:nvPr>
        </p:nvSpPr>
        <p:spPr>
          <a:xfrm>
            <a:off x="4572000" y="5334000"/>
            <a:ext cx="4572000" cy="1524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The Hebrew word for bird is actually owph which means “fowl/winged creature”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39" name="Google Shape;339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4362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 txBox="1"/>
          <p:nvPr>
            <p:ph type="title"/>
          </p:nvPr>
        </p:nvSpPr>
        <p:spPr>
          <a:xfrm>
            <a:off x="304800" y="-152400"/>
            <a:ext cx="4343400" cy="66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>
                <a:solidFill>
                  <a:schemeClr val="lt1"/>
                </a:solidFill>
              </a:rPr>
            </a:br>
            <a:br>
              <a:rPr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lt1"/>
                </a:solidFill>
              </a:rPr>
              <a:t>Isaiah 2:20:</a:t>
            </a:r>
            <a:r>
              <a:rPr lang="en-US">
                <a:solidFill>
                  <a:schemeClr val="lt1"/>
                </a:solidFill>
              </a:rPr>
              <a:t> In that day men will throw away to the rodents and </a:t>
            </a:r>
            <a:r>
              <a:rPr b="1" lang="en-US">
                <a:solidFill>
                  <a:schemeClr val="lt1"/>
                </a:solidFill>
              </a:rPr>
              <a:t>bats</a:t>
            </a:r>
            <a:r>
              <a:rPr lang="en-US">
                <a:solidFill>
                  <a:schemeClr val="lt1"/>
                </a:solidFill>
              </a:rPr>
              <a:t> their idols of silver and idols of gold, which they made to worship.</a:t>
            </a:r>
            <a:br>
              <a:rPr lang="en-U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/>
          <p:nvPr>
            <p:ph type="title"/>
          </p:nvPr>
        </p:nvSpPr>
        <p:spPr>
          <a:xfrm>
            <a:off x="152400" y="304800"/>
            <a:ext cx="525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Hibernate and migrate</a:t>
            </a:r>
            <a:endParaRPr/>
          </a:p>
        </p:txBody>
      </p:sp>
      <p:sp>
        <p:nvSpPr>
          <p:cNvPr id="346" name="Google Shape;346;p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8" name="Google Shape;348;p3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9" name="Google Shape;349;p3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migration pattern of bats" id="350" name="Google Shape;350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9430" y="2514600"/>
            <a:ext cx="4464570" cy="4257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wind energy" id="351" name="Google Shape;351;p3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600200"/>
            <a:ext cx="476250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atcon.org/images/stories/BATSmagOld/v18n1j.jpg" id="356" name="Google Shape;356;p39"/>
          <p:cNvPicPr preferRelativeResize="0"/>
          <p:nvPr/>
        </p:nvPicPr>
        <p:blipFill rotWithShape="1">
          <a:blip r:embed="rId3">
            <a:alphaModFix/>
          </a:blip>
          <a:srcRect b="0" l="9082" r="7083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9"/>
          <p:cNvSpPr txBox="1"/>
          <p:nvPr>
            <p:ph type="title"/>
          </p:nvPr>
        </p:nvSpPr>
        <p:spPr>
          <a:xfrm>
            <a:off x="304800" y="76200"/>
            <a:ext cx="4876800" cy="1143000"/>
          </a:xfrm>
          <a:prstGeom prst="rect">
            <a:avLst/>
          </a:prstGeom>
          <a:solidFill>
            <a:srgbClr val="0066FF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Bracken Cave in Central Texas</a:t>
            </a:r>
            <a:endParaRPr/>
          </a:p>
        </p:txBody>
      </p:sp>
      <p:sp>
        <p:nvSpPr>
          <p:cNvPr id="358" name="Google Shape;358;p39"/>
          <p:cNvSpPr txBox="1"/>
          <p:nvPr>
            <p:ph idx="2" type="body"/>
          </p:nvPr>
        </p:nvSpPr>
        <p:spPr>
          <a:xfrm>
            <a:off x="304800" y="3733800"/>
            <a:ext cx="5181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>
                <a:solidFill>
                  <a:schemeClr val="lt1"/>
                </a:solidFill>
              </a:rPr>
              <a:t>Summer home to the largest colony of bats in the world.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>
                <a:solidFill>
                  <a:schemeClr val="lt1"/>
                </a:solidFill>
              </a:rPr>
              <a:t>An estimated 20 million Mexican Free-tailed Bats roost in the cave from March to October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>
                <a:solidFill>
                  <a:schemeClr val="lt1"/>
                </a:solidFill>
              </a:rPr>
              <a:t>The largest known concentration of mammals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Parts of the bat</a:t>
            </a:r>
            <a:endParaRPr/>
          </a:p>
        </p:txBody>
      </p:sp>
      <p:pic>
        <p:nvPicPr>
          <p:cNvPr descr="Parts of a Bat" id="364" name="Google Shape;3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56" y="1828800"/>
            <a:ext cx="8726651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0"/>
          <p:cNvSpPr txBox="1"/>
          <p:nvPr/>
        </p:nvSpPr>
        <p:spPr>
          <a:xfrm>
            <a:off x="1066800" y="1905000"/>
            <a:ext cx="1524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 Finger</a:t>
            </a:r>
            <a:endParaRPr/>
          </a:p>
        </p:txBody>
      </p:sp>
      <p:sp>
        <p:nvSpPr>
          <p:cNvPr id="366" name="Google Shape;366;p40"/>
          <p:cNvSpPr txBox="1"/>
          <p:nvPr/>
        </p:nvSpPr>
        <p:spPr>
          <a:xfrm>
            <a:off x="-76200" y="2438400"/>
            <a:ext cx="1524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 Finger</a:t>
            </a:r>
            <a:endParaRPr/>
          </a:p>
        </p:txBody>
      </p:sp>
      <p:sp>
        <p:nvSpPr>
          <p:cNvPr id="367" name="Google Shape;367;p40"/>
          <p:cNvSpPr txBox="1"/>
          <p:nvPr/>
        </p:nvSpPr>
        <p:spPr>
          <a:xfrm>
            <a:off x="533400" y="5029200"/>
            <a:ext cx="1524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Fourth Finger</a:t>
            </a:r>
            <a:endParaRPr/>
          </a:p>
        </p:txBody>
      </p:sp>
      <p:sp>
        <p:nvSpPr>
          <p:cNvPr id="368" name="Google Shape;368;p40"/>
          <p:cNvSpPr txBox="1"/>
          <p:nvPr/>
        </p:nvSpPr>
        <p:spPr>
          <a:xfrm>
            <a:off x="1905000" y="5257800"/>
            <a:ext cx="1524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Fifth Finger</a:t>
            </a:r>
            <a:endParaRPr/>
          </a:p>
        </p:txBody>
      </p:sp>
      <p:sp>
        <p:nvSpPr>
          <p:cNvPr id="369" name="Google Shape;369;p40"/>
          <p:cNvSpPr txBox="1"/>
          <p:nvPr/>
        </p:nvSpPr>
        <p:spPr>
          <a:xfrm>
            <a:off x="2895600" y="4876800"/>
            <a:ext cx="838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Tragus</a:t>
            </a:r>
            <a:endParaRPr/>
          </a:p>
        </p:txBody>
      </p:sp>
      <p:sp>
        <p:nvSpPr>
          <p:cNvPr id="370" name="Google Shape;370;p40"/>
          <p:cNvSpPr txBox="1"/>
          <p:nvPr/>
        </p:nvSpPr>
        <p:spPr>
          <a:xfrm>
            <a:off x="3581400" y="5181600"/>
            <a:ext cx="5334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</a:t>
            </a:r>
            <a:endParaRPr/>
          </a:p>
        </p:txBody>
      </p:sp>
      <p:sp>
        <p:nvSpPr>
          <p:cNvPr id="371" name="Google Shape;371;p40"/>
          <p:cNvSpPr txBox="1"/>
          <p:nvPr/>
        </p:nvSpPr>
        <p:spPr>
          <a:xfrm>
            <a:off x="3810000" y="5562600"/>
            <a:ext cx="762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Foot</a:t>
            </a:r>
            <a:endParaRPr/>
          </a:p>
        </p:txBody>
      </p:sp>
      <p:sp>
        <p:nvSpPr>
          <p:cNvPr id="372" name="Google Shape;372;p40"/>
          <p:cNvSpPr txBox="1"/>
          <p:nvPr/>
        </p:nvSpPr>
        <p:spPr>
          <a:xfrm>
            <a:off x="4495800" y="5715000"/>
            <a:ext cx="838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Calcar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5791200" y="5867400"/>
            <a:ext cx="5334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Tail</a:t>
            </a:r>
            <a:endParaRPr/>
          </a:p>
        </p:txBody>
      </p:sp>
      <p:sp>
        <p:nvSpPr>
          <p:cNvPr id="374" name="Google Shape;374;p40"/>
          <p:cNvSpPr txBox="1"/>
          <p:nvPr/>
        </p:nvSpPr>
        <p:spPr>
          <a:xfrm>
            <a:off x="6324600" y="5638800"/>
            <a:ext cx="18288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Tail Membrane</a:t>
            </a:r>
            <a:endParaRPr/>
          </a:p>
        </p:txBody>
      </p:sp>
      <p:sp>
        <p:nvSpPr>
          <p:cNvPr id="375" name="Google Shape;375;p40"/>
          <p:cNvSpPr txBox="1"/>
          <p:nvPr/>
        </p:nvSpPr>
        <p:spPr>
          <a:xfrm>
            <a:off x="6705600" y="5334000"/>
            <a:ext cx="762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Knee</a:t>
            </a:r>
            <a:endParaRPr/>
          </a:p>
        </p:txBody>
      </p:sp>
      <p:sp>
        <p:nvSpPr>
          <p:cNvPr id="376" name="Google Shape;376;p40"/>
          <p:cNvSpPr txBox="1"/>
          <p:nvPr/>
        </p:nvSpPr>
        <p:spPr>
          <a:xfrm>
            <a:off x="6858000" y="4964668"/>
            <a:ext cx="19050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Wing Membrane</a:t>
            </a:r>
            <a:endParaRPr/>
          </a:p>
        </p:txBody>
      </p:sp>
      <p:sp>
        <p:nvSpPr>
          <p:cNvPr id="377" name="Google Shape;377;p40"/>
          <p:cNvSpPr txBox="1"/>
          <p:nvPr/>
        </p:nvSpPr>
        <p:spPr>
          <a:xfrm>
            <a:off x="4343400" y="2590800"/>
            <a:ext cx="5334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</a:t>
            </a:r>
            <a:endParaRPr/>
          </a:p>
        </p:txBody>
      </p:sp>
      <p:sp>
        <p:nvSpPr>
          <p:cNvPr id="378" name="Google Shape;378;p40"/>
          <p:cNvSpPr txBox="1"/>
          <p:nvPr/>
        </p:nvSpPr>
        <p:spPr>
          <a:xfrm>
            <a:off x="5029200" y="2209800"/>
            <a:ext cx="9906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Forearm</a:t>
            </a:r>
            <a:endParaRPr/>
          </a:p>
        </p:txBody>
      </p:sp>
      <p:sp>
        <p:nvSpPr>
          <p:cNvPr id="379" name="Google Shape;379;p40"/>
          <p:cNvSpPr txBox="1"/>
          <p:nvPr/>
        </p:nvSpPr>
        <p:spPr>
          <a:xfrm>
            <a:off x="3581400" y="1828800"/>
            <a:ext cx="20574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Thumb (first finger)</a:t>
            </a:r>
            <a:endParaRPr/>
          </a:p>
        </p:txBody>
      </p:sp>
      <p:sp>
        <p:nvSpPr>
          <p:cNvPr id="380" name="Google Shape;380;p40"/>
          <p:cNvSpPr txBox="1"/>
          <p:nvPr/>
        </p:nvSpPr>
        <p:spPr>
          <a:xfrm>
            <a:off x="3581400" y="2286000"/>
            <a:ext cx="9144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endParaRPr/>
          </a:p>
        </p:txBody>
      </p:sp>
      <p:pic>
        <p:nvPicPr>
          <p:cNvPr id="381" name="Google Shape;38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868" y="560760"/>
            <a:ext cx="1020932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reenstrides.com/images-wp/bat1.jpg" id="386" name="Google Shape;3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02863" cy="477202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1"/>
          <p:cNvSpPr txBox="1"/>
          <p:nvPr>
            <p:ph type="title"/>
          </p:nvPr>
        </p:nvSpPr>
        <p:spPr>
          <a:xfrm>
            <a:off x="457200" y="449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Benefit to Man</a:t>
            </a:r>
            <a:endParaRPr/>
          </a:p>
        </p:txBody>
      </p:sp>
      <p:sp>
        <p:nvSpPr>
          <p:cNvPr id="388" name="Google Shape;388;p41"/>
          <p:cNvSpPr txBox="1"/>
          <p:nvPr>
            <p:ph idx="2" type="body"/>
          </p:nvPr>
        </p:nvSpPr>
        <p:spPr>
          <a:xfrm>
            <a:off x="0" y="5334000"/>
            <a:ext cx="8991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Eat insects.</a:t>
            </a:r>
            <a:r>
              <a:rPr lang="en-US"/>
              <a:t> A single brown bat can eat 1,200 insects per hour (3,000 - 7,000 per night). Bats eat such harmful insects as cockroaches, mosquitoes, and gnats. Large colonies of bats can consume many insects that would otherwise harm farmers' crops.</a:t>
            </a:r>
            <a:endParaRPr/>
          </a:p>
        </p:txBody>
      </p:sp>
      <p:sp>
        <p:nvSpPr>
          <p:cNvPr descr="Image result for bat eating an insect" id="389" name="Google Shape;389;p41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9939"/>
            <a:ext cx="2525059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 dracula" id="106" name="Google Shape;106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0686" y="3352800"/>
            <a:ext cx="4972050" cy="38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>
            <a:off x="0" y="762000"/>
            <a:ext cx="4114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Vampire Bat / Dracula</a:t>
            </a:r>
            <a:br>
              <a:rPr lang="en-US"/>
            </a:br>
            <a:r>
              <a:rPr lang="en-US"/>
              <a:t>gave all bats a bad name…</a:t>
            </a:r>
            <a:br>
              <a:rPr lang="en-US"/>
            </a:br>
            <a:endParaRPr/>
          </a:p>
        </p:txBody>
      </p:sp>
      <p:pic>
        <p:nvPicPr>
          <p:cNvPr descr="How the vampire bat came to feed on blood, and what we can learn from its  droppings | Genetic Literacy Project" id="108" name="Google Shape;10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" y="3276600"/>
            <a:ext cx="4281699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/>
          <p:nvPr>
            <p:ph type="title"/>
          </p:nvPr>
        </p:nvSpPr>
        <p:spPr>
          <a:xfrm>
            <a:off x="0" y="609600"/>
            <a:ext cx="6553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Benefit to Man:  </a:t>
            </a:r>
            <a:r>
              <a:rPr b="1" lang="en-US"/>
              <a:t>Pollinate and spread seeds.</a:t>
            </a:r>
            <a:r>
              <a:rPr lang="en-US"/>
              <a:t> Bats serve as food plant pollinators.</a:t>
            </a:r>
            <a:br>
              <a:rPr lang="en-US"/>
            </a:br>
            <a:endParaRPr/>
          </a:p>
        </p:txBody>
      </p:sp>
      <p:sp>
        <p:nvSpPr>
          <p:cNvPr id="395" name="Google Shape;395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96" name="Google Shape;396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descr="Image result for bat pollination" id="397" name="Google Shape;397;p42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bat pollination" id="398" name="Google Shape;398;p42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at pollination" id="399" name="Google Shape;39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26882"/>
            <a:ext cx="9144000" cy="473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at medical research" id="404" name="Google Shape;404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803"/>
            <a:ext cx="9144000" cy="686180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3"/>
          <p:cNvSpPr txBox="1"/>
          <p:nvPr>
            <p:ph idx="1" type="body"/>
          </p:nvPr>
        </p:nvSpPr>
        <p:spPr>
          <a:xfrm>
            <a:off x="381000" y="4876800"/>
            <a:ext cx="2286000" cy="639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Benefits to Man</a:t>
            </a:r>
            <a:endParaRPr/>
          </a:p>
        </p:txBody>
      </p:sp>
      <p:sp>
        <p:nvSpPr>
          <p:cNvPr id="406" name="Google Shape;406;p43"/>
          <p:cNvSpPr txBox="1"/>
          <p:nvPr>
            <p:ph idx="2" type="body"/>
          </p:nvPr>
        </p:nvSpPr>
        <p:spPr>
          <a:xfrm>
            <a:off x="0" y="5486400"/>
            <a:ext cx="9144000" cy="1173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Provide outlet for medical research.</a:t>
            </a:r>
            <a:r>
              <a:rPr lang="en-US"/>
              <a:t> Their echolocation skills have been studied to help medical professionals help the blind. A chemical agent in the saliva of the common vampire bat, Draculin, is being tested for use in helping stroke victims.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2" name="Google Shape;412;p44"/>
          <p:cNvSpPr txBox="1"/>
          <p:nvPr>
            <p:ph idx="1" type="body"/>
          </p:nvPr>
        </p:nvSpPr>
        <p:spPr>
          <a:xfrm>
            <a:off x="5334000" y="285432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17 species of Bat in UK</a:t>
            </a:r>
            <a:endParaRPr/>
          </a:p>
        </p:txBody>
      </p:sp>
      <p:sp>
        <p:nvSpPr>
          <p:cNvPr id="413" name="Google Shape;413;p44"/>
          <p:cNvSpPr txBox="1"/>
          <p:nvPr>
            <p:ph idx="2" type="body"/>
          </p:nvPr>
        </p:nvSpPr>
        <p:spPr>
          <a:xfrm>
            <a:off x="5334000" y="3505200"/>
            <a:ext cx="33528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Bats are a protected and very important part of the UK’s ecosystem.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Bat surveys</a:t>
            </a:r>
            <a:endParaRPr/>
          </a:p>
        </p:txBody>
      </p:sp>
      <p:sp>
        <p:nvSpPr>
          <p:cNvPr id="414" name="Google Shape;414;p44"/>
          <p:cNvSpPr txBox="1"/>
          <p:nvPr>
            <p:ph idx="3" type="body"/>
          </p:nvPr>
        </p:nvSpPr>
        <p:spPr>
          <a:xfrm>
            <a:off x="4645025" y="15240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15" name="Google Shape;41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692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420" name="Google Shape;42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452" y="-724"/>
            <a:ext cx="9191022" cy="510612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5"/>
          <p:cNvSpPr txBox="1"/>
          <p:nvPr>
            <p:ph idx="1" type="body"/>
          </p:nvPr>
        </p:nvSpPr>
        <p:spPr>
          <a:xfrm>
            <a:off x="5086796" y="282393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Common/Soprano Pipistrelles</a:t>
            </a:r>
            <a:endParaRPr/>
          </a:p>
        </p:txBody>
      </p:sp>
      <p:sp>
        <p:nvSpPr>
          <p:cNvPr id="422" name="Google Shape;422;p45"/>
          <p:cNvSpPr txBox="1"/>
          <p:nvPr>
            <p:ph idx="2" type="body"/>
          </p:nvPr>
        </p:nvSpPr>
        <p:spPr>
          <a:xfrm>
            <a:off x="5086796" y="3463694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Most Common British Bats (75% of all bat sightings)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Wide range of habitats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Weighs 5 grams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Eats 3,000 insects per night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Common / Soprano difference is frequency of echolocation calls</a:t>
            </a:r>
            <a:endParaRPr/>
          </a:p>
        </p:txBody>
      </p:sp>
      <p:pic>
        <p:nvPicPr>
          <p:cNvPr id="423" name="Google Shape;42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945" y="3521114"/>
            <a:ext cx="4232836" cy="333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"/>
          <p:cNvSpPr txBox="1"/>
          <p:nvPr>
            <p:ph idx="3" type="body"/>
          </p:nvPr>
        </p:nvSpPr>
        <p:spPr>
          <a:xfrm>
            <a:off x="4761390" y="3737747"/>
            <a:ext cx="1676400" cy="6397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Noctule</a:t>
            </a:r>
            <a:endParaRPr/>
          </a:p>
        </p:txBody>
      </p:sp>
      <p:pic>
        <p:nvPicPr>
          <p:cNvPr id="429" name="Google Shape;4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304800"/>
            <a:ext cx="4572000" cy="608729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6"/>
          <p:cNvSpPr txBox="1"/>
          <p:nvPr>
            <p:ph idx="4" type="body"/>
          </p:nvPr>
        </p:nvSpPr>
        <p:spPr>
          <a:xfrm>
            <a:off x="4724400" y="4495800"/>
            <a:ext cx="4041775" cy="2239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Large bat emerges before sunset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Flies like a Swift bird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Steep dive to catch insects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435" name="Google Shape;43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612" y="185499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7"/>
          <p:cNvSpPr txBox="1"/>
          <p:nvPr>
            <p:ph idx="1" type="body"/>
          </p:nvPr>
        </p:nvSpPr>
        <p:spPr>
          <a:xfrm>
            <a:off x="457200" y="9207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Leisler’s Bat</a:t>
            </a:r>
            <a:endParaRPr/>
          </a:p>
        </p:txBody>
      </p:sp>
      <p:sp>
        <p:nvSpPr>
          <p:cNvPr id="437" name="Google Shape;437;p47"/>
          <p:cNvSpPr txBox="1"/>
          <p:nvPr>
            <p:ph idx="2" type="body"/>
          </p:nvPr>
        </p:nvSpPr>
        <p:spPr>
          <a:xfrm>
            <a:off x="195616" y="731683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'hairy-armed bat’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similar to the noctule but smaller with longer fur.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ndLove - Wildlife - A look at the Brown Long-eared Bat" id="442" name="Google Shape;44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4246322"/>
            <a:ext cx="4724400" cy="245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-457200"/>
            <a:ext cx="59055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5" name="Google Shape;445;p48"/>
          <p:cNvSpPr txBox="1"/>
          <p:nvPr>
            <p:ph idx="1" type="body"/>
          </p:nvPr>
        </p:nvSpPr>
        <p:spPr>
          <a:xfrm>
            <a:off x="381000" y="19050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lang="en-US">
                <a:solidFill>
                  <a:schemeClr val="lt1"/>
                </a:solidFill>
              </a:rPr>
              <a:t>Brown Long-Eared Bat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6" name="Google Shape;446;p48"/>
          <p:cNvSpPr txBox="1"/>
          <p:nvPr>
            <p:ph idx="2" type="body"/>
          </p:nvPr>
        </p:nvSpPr>
        <p:spPr>
          <a:xfrm>
            <a:off x="381000" y="2743200"/>
            <a:ext cx="4040188" cy="171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Flight like a butterfly – slow and hovering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Common but hard to see- after dark and in vegetation</a:t>
            </a:r>
            <a:endParaRPr/>
          </a:p>
        </p:txBody>
      </p:sp>
      <p:sp>
        <p:nvSpPr>
          <p:cNvPr id="447" name="Google Shape;447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8" name="Google Shape;448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5" name="Google Shape;455;p4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https://www.batconservationireland.org/wp-content/uploads/2013/09/daubentons-bat.jpg" id="456" name="Google Shape;45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8574"/>
            <a:ext cx="10098405" cy="561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457" name="Google Shape;45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7001" y="4175124"/>
            <a:ext cx="4769557" cy="268287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9"/>
          <p:cNvSpPr txBox="1"/>
          <p:nvPr>
            <p:ph idx="2" type="body"/>
          </p:nvPr>
        </p:nvSpPr>
        <p:spPr>
          <a:xfrm>
            <a:off x="4769556" y="4722017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Commonly seen skimming the water of a river or lake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Use their feet to grab the insects off the surface of the water.</a:t>
            </a:r>
            <a:endParaRPr/>
          </a:p>
        </p:txBody>
      </p:sp>
      <p:sp>
        <p:nvSpPr>
          <p:cNvPr id="459" name="Google Shape;459;p49"/>
          <p:cNvSpPr txBox="1"/>
          <p:nvPr>
            <p:ph idx="1" type="body"/>
          </p:nvPr>
        </p:nvSpPr>
        <p:spPr>
          <a:xfrm>
            <a:off x="4769556" y="408225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lang="en-US">
                <a:solidFill>
                  <a:schemeClr val="lt1"/>
                </a:solidFill>
              </a:rPr>
              <a:t>Daubenton’s Bat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4868333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2057400"/>
            <a:ext cx="5420105" cy="3743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sser Horseshoe Bat (Rhinolophus hipposideros)" id="466" name="Google Shape;466;p50"/>
          <p:cNvPicPr preferRelativeResize="0"/>
          <p:nvPr/>
        </p:nvPicPr>
        <p:blipFill rotWithShape="1">
          <a:blip r:embed="rId5">
            <a:alphaModFix/>
          </a:blip>
          <a:srcRect b="0" l="11568" r="36997" t="0"/>
          <a:stretch/>
        </p:blipFill>
        <p:spPr>
          <a:xfrm>
            <a:off x="-1066800" y="2320299"/>
            <a:ext cx="3505200" cy="453968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 txBox="1"/>
          <p:nvPr>
            <p:ph idx="2" type="body"/>
          </p:nvPr>
        </p:nvSpPr>
        <p:spPr>
          <a:xfrm>
            <a:off x="1600200" y="3992562"/>
            <a:ext cx="56388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Horseshoe bats possess a distinctive horseshoe-shaped noseleaf.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Lesser is able to wrap its wings completely around its body while at rest, differing from the greater horseshoe bat whose face can usually be seen</a:t>
            </a:r>
            <a:endParaRPr/>
          </a:p>
        </p:txBody>
      </p:sp>
      <p:sp>
        <p:nvSpPr>
          <p:cNvPr id="468" name="Google Shape;468;p50"/>
          <p:cNvSpPr txBox="1"/>
          <p:nvPr>
            <p:ph idx="1" type="body"/>
          </p:nvPr>
        </p:nvSpPr>
        <p:spPr>
          <a:xfrm>
            <a:off x="1600200" y="3352800"/>
            <a:ext cx="56388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Greater / Lesser Horsehoe Bat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tallingYourBatHousebuilding.jpg" id="473" name="Google Shape;473;p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844" l="57747" r="9858" t="27209"/>
          <a:stretch/>
        </p:blipFill>
        <p:spPr>
          <a:xfrm>
            <a:off x="-76200" y="3976"/>
            <a:ext cx="2819400" cy="68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1"/>
          <p:cNvSpPr txBox="1"/>
          <p:nvPr>
            <p:ph idx="4" type="body"/>
          </p:nvPr>
        </p:nvSpPr>
        <p:spPr>
          <a:xfrm>
            <a:off x="3048000" y="2362200"/>
            <a:ext cx="5410199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Hot! Hot! Hot!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Under Eaves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12-20 feet ideal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Sunny Location (East or South)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 lights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Guano Area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Along Forest or Water Edges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Within ¼ mile of water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Away from Trees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5" name="Google Shape;475;p51"/>
          <p:cNvSpPr txBox="1"/>
          <p:nvPr>
            <p:ph type="title"/>
          </p:nvPr>
        </p:nvSpPr>
        <p:spPr>
          <a:xfrm>
            <a:off x="2590800" y="685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Where to Place A Bat House?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Bat True/False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Most Bats have rabies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FALSE</a:t>
            </a:r>
            <a:r>
              <a:rPr lang="en-US"/>
              <a:t> ½ of 1% of Bats have rabies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Being around Bats can give you rabies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FALSE </a:t>
            </a:r>
            <a:r>
              <a:rPr lang="en-US"/>
              <a:t>Must be bitten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Bats need blood to live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FALSE </a:t>
            </a:r>
            <a:r>
              <a:rPr lang="en-US"/>
              <a:t>European bats don’t drink blood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Vampire bats in Mexico, Central and South America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Dogs and Cats shouldn’t be around bats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FALSE </a:t>
            </a:r>
            <a:r>
              <a:rPr lang="en-US"/>
              <a:t>No evidence that bats infect cats and dogs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Bats are dirty animals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–"/>
            </a:pPr>
            <a:r>
              <a:rPr b="1" lang="en-US">
                <a:solidFill>
                  <a:srgbClr val="FF0000"/>
                </a:solidFill>
              </a:rPr>
              <a:t>FALSE </a:t>
            </a:r>
            <a:r>
              <a:rPr lang="en-US"/>
              <a:t>Bats are good groomers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9 - Chosen - International Pathfinder CamporeeInternational Pathfinder  Camporee" id="480" name="Google Shape;48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345266"/>
            <a:ext cx="4572000" cy="391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2235200"/>
            <a:ext cx="2600325" cy="46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2"/>
          <p:cNvSpPr txBox="1"/>
          <p:nvPr>
            <p:ph type="title"/>
          </p:nvPr>
        </p:nvSpPr>
        <p:spPr>
          <a:xfrm>
            <a:off x="1447800" y="304800"/>
            <a:ext cx="4953000" cy="22470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Bat Honor</a:t>
            </a:r>
            <a:br>
              <a:rPr b="1" lang="en-US" sz="4800"/>
            </a:br>
            <a:r>
              <a:rPr b="1" lang="en-US" sz="4000"/>
              <a:t>Glen Morrow</a:t>
            </a:r>
            <a:br>
              <a:rPr b="1" lang="en-US" sz="4000"/>
            </a:br>
            <a:r>
              <a:rPr b="1" lang="en-US" sz="3100"/>
              <a:t>gmorrowpe@gmail.com</a:t>
            </a:r>
            <a:endParaRPr b="1" sz="4800"/>
          </a:p>
        </p:txBody>
      </p:sp>
      <p:sp>
        <p:nvSpPr>
          <p:cNvPr descr="Image result for chosen camporee" id="483" name="Google Shape;483;p52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athfinder bat honor" id="484" name="Google Shape;484;p5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52400"/>
            <a:ext cx="2082312" cy="180467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2"/>
          <p:cNvSpPr txBox="1"/>
          <p:nvPr>
            <p:ph idx="1" type="body"/>
          </p:nvPr>
        </p:nvSpPr>
        <p:spPr>
          <a:xfrm>
            <a:off x="368300" y="6107837"/>
            <a:ext cx="8229600" cy="6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Thanks to Bob Moore- Berrien Springs, MI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quirrel cute" id="119" name="Google Shape;119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-3481" l="21259" r="22796" t="0"/>
          <a:stretch/>
        </p:blipFill>
        <p:spPr>
          <a:xfrm>
            <a:off x="3048000" y="0"/>
            <a:ext cx="3017520" cy="3138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fox" id="120" name="Google Shape;120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7735" l="24080" r="3679" t="0"/>
          <a:stretch/>
        </p:blipFill>
        <p:spPr>
          <a:xfrm>
            <a:off x="0" y="2650"/>
            <a:ext cx="301752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skunk" id="121" name="Google Shape;121;p1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23438" t="0"/>
          <a:stretch/>
        </p:blipFill>
        <p:spPr>
          <a:xfrm>
            <a:off x="3048000" y="3048000"/>
            <a:ext cx="3017520" cy="2216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raccoon" id="122" name="Google Shape;122;p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20398" l="17712" r="0" t="0"/>
          <a:stretch/>
        </p:blipFill>
        <p:spPr>
          <a:xfrm>
            <a:off x="6152984" y="2743200"/>
            <a:ext cx="3017520" cy="2165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coyote" id="123" name="Google Shape;123;p17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16923" l="6154" r="7692" t="15385"/>
          <a:stretch/>
        </p:blipFill>
        <p:spPr>
          <a:xfrm>
            <a:off x="2971800" y="4648200"/>
            <a:ext cx="3017520" cy="237091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cute kitten" id="124" name="Google Shape;124;p17">
            <a:hlinkClick r:id="rId13"/>
          </p:cNvPr>
          <p:cNvSpPr/>
          <p:nvPr/>
        </p:nvSpPr>
        <p:spPr>
          <a:xfrm>
            <a:off x="38100" y="-1836738"/>
            <a:ext cx="5095875" cy="3829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cute kitten" id="125" name="Google Shape;125;p17">
            <a:hlinkClick r:id="rId14"/>
          </p:cNvPr>
          <p:cNvSpPr/>
          <p:nvPr/>
        </p:nvSpPr>
        <p:spPr>
          <a:xfrm>
            <a:off x="38100" y="-1836738"/>
            <a:ext cx="5095875" cy="3829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ute kitten" id="126" name="Google Shape;126;p17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5970" l="17944" r="32710" t="8458"/>
          <a:stretch/>
        </p:blipFill>
        <p:spPr>
          <a:xfrm>
            <a:off x="0" y="4495800"/>
            <a:ext cx="1812851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dog" id="127" name="Google Shape;127;p17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2356" l="30302" r="21716" t="0"/>
          <a:stretch/>
        </p:blipFill>
        <p:spPr>
          <a:xfrm>
            <a:off x="1905000" y="3124200"/>
            <a:ext cx="1676400" cy="2558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ute bat" id="128" name="Google Shape;128;p17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5400000">
            <a:off x="6633153" y="4141527"/>
            <a:ext cx="2004173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26504" y="2743200"/>
            <a:ext cx="35814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Vote:  Who is the Cutest?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0" y="3205639"/>
            <a:ext cx="2133600" cy="137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929350"/>
            <a:ext cx="7696200" cy="563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990600"/>
            <a:ext cx="2895600" cy="1529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Rabies- Wild Animals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381000" y="6488668"/>
            <a:ext cx="533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Centers for Disease Control and Prevention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1828800" y="1143000"/>
            <a:ext cx="31242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135227"/>
            <a:ext cx="11334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aseball bat louisville slugger" id="146" name="Google Shape;146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16165">
            <a:off x="-559504" y="2670734"/>
            <a:ext cx="11513849" cy="365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Is it a bird?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Is it a plane?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Is it Superman?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Is it a mammal?  </a:t>
            </a:r>
            <a:endParaRPr/>
          </a:p>
        </p:txBody>
      </p:sp>
      <p:pic>
        <p:nvPicPr>
          <p:cNvPr descr="Image result for superman" id="148" name="Google Shape;148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9400" y="762000"/>
            <a:ext cx="457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>
            <p:ph type="title"/>
          </p:nvPr>
        </p:nvSpPr>
        <p:spPr>
          <a:xfrm>
            <a:off x="457200" y="274638"/>
            <a:ext cx="320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What is a Bat?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457200" y="274638"/>
            <a:ext cx="525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Mammals have Hair</a:t>
            </a:r>
            <a:br>
              <a:rPr lang="en-US"/>
            </a:br>
            <a:r>
              <a:rPr lang="en-US"/>
              <a:t>Birds have Feathers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Bats</a:t>
            </a:r>
            <a:endParaRPr/>
          </a:p>
        </p:txBody>
      </p:sp>
      <p:sp>
        <p:nvSpPr>
          <p:cNvPr id="156" name="Google Shape;156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Birds</a:t>
            </a:r>
            <a:endParaRPr/>
          </a:p>
        </p:txBody>
      </p:sp>
      <p:sp>
        <p:nvSpPr>
          <p:cNvPr id="158" name="Google Shape;158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bat hair" id="159" name="Google Shape;159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09800"/>
            <a:ext cx="4495800" cy="3669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ird feathers" id="160" name="Google Shape;160;p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7866" y="2209800"/>
            <a:ext cx="5308134" cy="369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152400" y="457200"/>
            <a:ext cx="4953000" cy="185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Mammals have Babies</a:t>
            </a:r>
            <a:br>
              <a:rPr lang="en-US"/>
            </a:br>
            <a:r>
              <a:rPr lang="en-US"/>
              <a:t>Birds have Eggs</a:t>
            </a:r>
            <a:br>
              <a:rPr lang="en-US"/>
            </a:br>
            <a:endParaRPr/>
          </a:p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baby bat" id="167" name="Google Shape;167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676400"/>
            <a:ext cx="61722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ird eggs" id="168" name="Google Shape;168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3886200"/>
            <a:ext cx="4000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