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1" r:id="rId6"/>
    <p:sldId id="262" r:id="rId7"/>
    <p:sldId id="263" r:id="rId8"/>
    <p:sldId id="264" r:id="rId9"/>
    <p:sldId id="265" r:id="rId10"/>
    <p:sldId id="279" r:id="rId11"/>
    <p:sldId id="266" r:id="rId12"/>
    <p:sldId id="267" r:id="rId13"/>
    <p:sldId id="268" r:id="rId14"/>
    <p:sldId id="280" r:id="rId15"/>
    <p:sldId id="271" r:id="rId16"/>
    <p:sldId id="269" r:id="rId17"/>
    <p:sldId id="270" r:id="rId18"/>
    <p:sldId id="281" r:id="rId19"/>
    <p:sldId id="272" r:id="rId20"/>
    <p:sldId id="273" r:id="rId21"/>
    <p:sldId id="282" r:id="rId22"/>
    <p:sldId id="283" r:id="rId23"/>
    <p:sldId id="284" r:id="rId24"/>
    <p:sldId id="274" r:id="rId25"/>
    <p:sldId id="275" r:id="rId26"/>
    <p:sldId id="276" r:id="rId27"/>
    <p:sldId id="285" r:id="rId28"/>
    <p:sldId id="277" r:id="rId29"/>
    <p:sldId id="27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82B52F-4FAC-48DC-827E-CF7FA663EC85}">
          <p14:sldIdLst>
            <p14:sldId id="256"/>
            <p14:sldId id="257"/>
            <p14:sldId id="258"/>
            <p14:sldId id="259"/>
            <p14:sldId id="261"/>
            <p14:sldId id="262"/>
            <p14:sldId id="263"/>
            <p14:sldId id="264"/>
            <p14:sldId id="265"/>
            <p14:sldId id="279"/>
            <p14:sldId id="266"/>
            <p14:sldId id="267"/>
            <p14:sldId id="268"/>
            <p14:sldId id="280"/>
            <p14:sldId id="271"/>
            <p14:sldId id="269"/>
            <p14:sldId id="270"/>
            <p14:sldId id="281"/>
            <p14:sldId id="272"/>
            <p14:sldId id="273"/>
            <p14:sldId id="282"/>
            <p14:sldId id="283"/>
            <p14:sldId id="284"/>
            <p14:sldId id="274"/>
            <p14:sldId id="275"/>
            <p14:sldId id="276"/>
            <p14:sldId id="285"/>
            <p14:sldId id="277"/>
            <p14:sldId id="27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gdan Stan" initials="BS" lastIdx="1" clrIdx="0">
    <p:extLst>
      <p:ext uri="{19B8F6BF-5375-455C-9EA6-DF929625EA0E}">
        <p15:presenceInfo xmlns:p15="http://schemas.microsoft.com/office/powerpoint/2012/main" userId="e02c648fa9ccc71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varScale="1">
        <p:scale>
          <a:sx n="92" d="100"/>
          <a:sy n="92" d="100"/>
        </p:scale>
        <p:origin x="102" y="7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06T13:49:05.074" idx="1">
    <p:pos x="4495" y="2110"/>
    <p:text/>
    <p:extLst>
      <p:ext uri="{C676402C-5697-4E1C-873F-D02D1690AC5C}">
        <p15:threadingInfo xmlns:p15="http://schemas.microsoft.com/office/powerpoint/2012/main" timeZoneBias="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3/6/2021</a:t>
            </a:fld>
            <a:endParaRPr lang="en-US" dirty="0"/>
          </a:p>
        </p:txBody>
      </p:sp>
      <p:sp>
        <p:nvSpPr>
          <p:cNvPr id="5" name="Footer Placeholder 4"/>
          <p:cNvSpPr>
            <a:spLocks noGrp="1"/>
          </p:cNvSpPr>
          <p:nvPr>
            <p:ph type="ftr" sz="quarter" idx="11"/>
          </p:nvPr>
        </p:nvSpPr>
        <p:spPr/>
        <p:txBody>
          <a:bodyPr/>
          <a:lstStyle/>
          <a:p>
            <a:endParaRPr lang="en-US" dirty="0">
              <a:solidFill>
                <a:schemeClr val="bg1"/>
              </a:solidFill>
            </a:endParaRPr>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54122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3/6/2021</a:t>
            </a:fld>
            <a:endParaRPr lang="en-US" spc="50" dirty="0"/>
          </a:p>
        </p:txBody>
      </p:sp>
      <p:sp>
        <p:nvSpPr>
          <p:cNvPr id="6" name="Footer Placeholder 5"/>
          <p:cNvSpPr>
            <a:spLocks noGrp="1"/>
          </p:cNvSpPr>
          <p:nvPr>
            <p:ph type="ftr" sz="quarter" idx="11"/>
          </p:nvPr>
        </p:nvSpPr>
        <p:spPr/>
        <p:txBody>
          <a:bodyPr/>
          <a:lstStyle/>
          <a:p>
            <a:endParaRPr lang="en-US" spc="50" dirty="0"/>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65047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3/6/2021</a:t>
            </a:fld>
            <a:endParaRPr lang="en-US" spc="50" dirty="0"/>
          </a:p>
        </p:txBody>
      </p:sp>
      <p:sp>
        <p:nvSpPr>
          <p:cNvPr id="5" name="Footer Placeholder 4"/>
          <p:cNvSpPr>
            <a:spLocks noGrp="1"/>
          </p:cNvSpPr>
          <p:nvPr>
            <p:ph type="ftr" sz="quarter" idx="11"/>
          </p:nvPr>
        </p:nvSpPr>
        <p:spPr/>
        <p:txBody>
          <a:bodyPr/>
          <a:lstStyle/>
          <a:p>
            <a:endParaRPr lang="en-US" spc="50" dirty="0"/>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778242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3/6/2021</a:t>
            </a:fld>
            <a:endParaRPr lang="en-US" spc="50" dirty="0"/>
          </a:p>
        </p:txBody>
      </p:sp>
      <p:sp>
        <p:nvSpPr>
          <p:cNvPr id="5" name="Footer Placeholder 4"/>
          <p:cNvSpPr>
            <a:spLocks noGrp="1"/>
          </p:cNvSpPr>
          <p:nvPr>
            <p:ph type="ftr" sz="quarter" idx="11"/>
          </p:nvPr>
        </p:nvSpPr>
        <p:spPr/>
        <p:txBody>
          <a:bodyPr/>
          <a:lstStyle/>
          <a:p>
            <a:endParaRPr lang="en-US" spc="50" dirty="0"/>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75428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3/6/2021</a:t>
            </a:fld>
            <a:endParaRPr lang="en-US" spc="50" dirty="0"/>
          </a:p>
        </p:txBody>
      </p:sp>
      <p:sp>
        <p:nvSpPr>
          <p:cNvPr id="5" name="Footer Placeholder 4"/>
          <p:cNvSpPr>
            <a:spLocks noGrp="1"/>
          </p:cNvSpPr>
          <p:nvPr>
            <p:ph type="ftr" sz="quarter" idx="11"/>
          </p:nvPr>
        </p:nvSpPr>
        <p:spPr/>
        <p:txBody>
          <a:bodyPr/>
          <a:lstStyle/>
          <a:p>
            <a:endParaRPr lang="en-US" spc="50" dirty="0"/>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511264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lgn="r"/>
            <a:fld id="{A37D6D71-8B28-4ED6-B932-04B197003D23}" type="datetimeFigureOut">
              <a:rPr lang="en-US" smtClean="0"/>
              <a:pPr algn="r"/>
              <a:t>3/6/2021</a:t>
            </a:fld>
            <a:endParaRPr lang="en-US" spc="50" dirty="0"/>
          </a:p>
        </p:txBody>
      </p:sp>
      <p:sp>
        <p:nvSpPr>
          <p:cNvPr id="4" name="Footer Placeholder 4"/>
          <p:cNvSpPr>
            <a:spLocks noGrp="1"/>
          </p:cNvSpPr>
          <p:nvPr>
            <p:ph type="ftr" sz="quarter" idx="11"/>
          </p:nvPr>
        </p:nvSpPr>
        <p:spPr/>
        <p:txBody>
          <a:bodyPr/>
          <a:lstStyle/>
          <a:p>
            <a:endParaRPr lang="en-US" spc="50" dirty="0"/>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537195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lgn="r"/>
            <a:fld id="{A37D6D71-8B28-4ED6-B932-04B197003D23}" type="datetimeFigureOut">
              <a:rPr lang="en-US" smtClean="0"/>
              <a:pPr algn="r"/>
              <a:t>3/6/2021</a:t>
            </a:fld>
            <a:endParaRPr lang="en-US" spc="50" dirty="0"/>
          </a:p>
        </p:txBody>
      </p:sp>
      <p:sp>
        <p:nvSpPr>
          <p:cNvPr id="4" name="Footer Placeholder 4"/>
          <p:cNvSpPr>
            <a:spLocks noGrp="1"/>
          </p:cNvSpPr>
          <p:nvPr>
            <p:ph type="ftr" sz="quarter" idx="11"/>
          </p:nvPr>
        </p:nvSpPr>
        <p:spPr/>
        <p:txBody>
          <a:bodyPr/>
          <a:lstStyle/>
          <a:p>
            <a:endParaRPr lang="en-US" spc="50" dirty="0"/>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55625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3/6/2021</a:t>
            </a:fld>
            <a:endParaRPr lang="en-US" dirty="0"/>
          </a:p>
        </p:txBody>
      </p:sp>
      <p:sp>
        <p:nvSpPr>
          <p:cNvPr id="5" name="Footer Placeholder 4"/>
          <p:cNvSpPr>
            <a:spLocks noGrp="1"/>
          </p:cNvSpPr>
          <p:nvPr>
            <p:ph type="ftr" sz="quarter" idx="11"/>
          </p:nvPr>
        </p:nvSpPr>
        <p:spPr/>
        <p:txBody>
          <a:bodyPr/>
          <a:lstStyle/>
          <a:p>
            <a:endParaRPr lang="en-US" dirty="0">
              <a:solidFill>
                <a:schemeClr val="tx1"/>
              </a:solidFill>
            </a:endParaRPr>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550602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3/6/2021</a:t>
            </a:fld>
            <a:endParaRPr lang="en-US" dirty="0"/>
          </a:p>
        </p:txBody>
      </p:sp>
      <p:sp>
        <p:nvSpPr>
          <p:cNvPr id="5" name="Footer Placeholder 4"/>
          <p:cNvSpPr>
            <a:spLocks noGrp="1"/>
          </p:cNvSpPr>
          <p:nvPr>
            <p:ph type="ftr" sz="quarter" idx="11"/>
          </p:nvPr>
        </p:nvSpPr>
        <p:spPr/>
        <p:txBody>
          <a:bodyPr/>
          <a:lstStyle/>
          <a:p>
            <a:endParaRPr lang="en-US" dirty="0">
              <a:solidFill>
                <a:schemeClr val="tx1"/>
              </a:solidFill>
            </a:endParaRPr>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73930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lgn="r"/>
            <a:fld id="{A37D6D71-8B28-4ED6-B932-04B197003D23}" type="datetimeFigureOut">
              <a:rPr lang="en-US" smtClean="0"/>
              <a:pPr algn="r"/>
              <a:t>3/6/2021</a:t>
            </a:fld>
            <a:endParaRPr lang="en-US" dirty="0"/>
          </a:p>
        </p:txBody>
      </p:sp>
      <p:sp>
        <p:nvSpPr>
          <p:cNvPr id="5" name="Footer Placeholder 4"/>
          <p:cNvSpPr>
            <a:spLocks noGrp="1"/>
          </p:cNvSpPr>
          <p:nvPr>
            <p:ph type="ftr" sz="quarter" idx="11"/>
          </p:nvPr>
        </p:nvSpPr>
        <p:spPr/>
        <p:txBody>
          <a:bodyPr/>
          <a:lstStyle/>
          <a:p>
            <a:endParaRPr lang="en-US" dirty="0">
              <a:solidFill>
                <a:schemeClr val="tx1"/>
              </a:solidFill>
            </a:endParaRPr>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442064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3/6/2021</a:t>
            </a:fld>
            <a:endParaRPr lang="en-US" dirty="0"/>
          </a:p>
        </p:txBody>
      </p:sp>
      <p:sp>
        <p:nvSpPr>
          <p:cNvPr id="5" name="Footer Placeholder 4"/>
          <p:cNvSpPr>
            <a:spLocks noGrp="1"/>
          </p:cNvSpPr>
          <p:nvPr>
            <p:ph type="ftr" sz="quarter" idx="11"/>
          </p:nvPr>
        </p:nvSpPr>
        <p:spPr/>
        <p:txBody>
          <a:bodyPr/>
          <a:lstStyle/>
          <a:p>
            <a:endParaRPr lang="en-US" dirty="0">
              <a:solidFill>
                <a:schemeClr val="tx1"/>
              </a:solidFill>
            </a:endParaRPr>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855869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3/6/2021</a:t>
            </a:fld>
            <a:endParaRPr lang="en-US" dirty="0"/>
          </a:p>
        </p:txBody>
      </p:sp>
      <p:sp>
        <p:nvSpPr>
          <p:cNvPr id="6" name="Footer Placeholder 5"/>
          <p:cNvSpPr>
            <a:spLocks noGrp="1"/>
          </p:cNvSpPr>
          <p:nvPr>
            <p:ph type="ftr" sz="quarter" idx="11"/>
          </p:nvPr>
        </p:nvSpPr>
        <p:spPr/>
        <p:txBody>
          <a:bodyPr/>
          <a:lstStyle/>
          <a:p>
            <a:endParaRPr lang="en-US" dirty="0">
              <a:solidFill>
                <a:schemeClr val="tx1"/>
              </a:solidFill>
            </a:endParaRPr>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769589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r"/>
            <a:fld id="{A37D6D71-8B28-4ED6-B932-04B197003D23}" type="datetimeFigureOut">
              <a:rPr lang="en-US" smtClean="0"/>
              <a:pPr algn="r"/>
              <a:t>3/6/2021</a:t>
            </a:fld>
            <a:endParaRPr lang="en-US" dirty="0"/>
          </a:p>
        </p:txBody>
      </p:sp>
      <p:sp>
        <p:nvSpPr>
          <p:cNvPr id="8" name="Footer Placeholder 7"/>
          <p:cNvSpPr>
            <a:spLocks noGrp="1"/>
          </p:cNvSpPr>
          <p:nvPr>
            <p:ph type="ftr" sz="quarter" idx="11"/>
          </p:nvPr>
        </p:nvSpPr>
        <p:spPr/>
        <p:txBody>
          <a:bodyPr/>
          <a:lstStyle/>
          <a:p>
            <a:endParaRPr lang="en-US" dirty="0">
              <a:solidFill>
                <a:schemeClr val="tx1"/>
              </a:solidFill>
            </a:endParaRPr>
          </a:p>
        </p:txBody>
      </p:sp>
      <p:sp>
        <p:nvSpPr>
          <p:cNvPr id="9" name="Slide Number Placeholder 8"/>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689069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lgn="r"/>
            <a:fld id="{A37D6D71-8B28-4ED6-B932-04B197003D23}" type="datetimeFigureOut">
              <a:rPr lang="en-US" smtClean="0"/>
              <a:pPr algn="r"/>
              <a:t>3/6/2021</a:t>
            </a:fld>
            <a:endParaRPr lang="en-US" dirty="0"/>
          </a:p>
        </p:txBody>
      </p:sp>
      <p:sp>
        <p:nvSpPr>
          <p:cNvPr id="5" name="Footer Placeholder 3"/>
          <p:cNvSpPr>
            <a:spLocks noGrp="1"/>
          </p:cNvSpPr>
          <p:nvPr>
            <p:ph type="ftr" sz="quarter" idx="11"/>
          </p:nvPr>
        </p:nvSpPr>
        <p:spPr/>
        <p:txBody>
          <a:bodyPr/>
          <a:lstStyle/>
          <a:p>
            <a:endParaRPr lang="en-US" dirty="0">
              <a:solidFill>
                <a:schemeClr val="tx1"/>
              </a:solidFill>
            </a:endParaRPr>
          </a:p>
        </p:txBody>
      </p:sp>
      <p:sp>
        <p:nvSpPr>
          <p:cNvPr id="6" name="Slide Number Placeholder 4"/>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502375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lgn="r"/>
            <a:fld id="{A37D6D71-8B28-4ED6-B932-04B197003D23}" type="datetimeFigureOut">
              <a:rPr lang="en-US" smtClean="0"/>
              <a:pPr algn="r"/>
              <a:t>3/6/2021</a:t>
            </a:fld>
            <a:endParaRPr lang="en-US" dirty="0"/>
          </a:p>
        </p:txBody>
      </p:sp>
      <p:sp>
        <p:nvSpPr>
          <p:cNvPr id="5" name="Footer Placeholder 2"/>
          <p:cNvSpPr>
            <a:spLocks noGrp="1"/>
          </p:cNvSpPr>
          <p:nvPr>
            <p:ph type="ftr" sz="quarter" idx="11"/>
          </p:nvPr>
        </p:nvSpPr>
        <p:spPr/>
        <p:txBody>
          <a:bodyPr/>
          <a:lstStyle/>
          <a:p>
            <a:endParaRPr lang="en-US" dirty="0">
              <a:solidFill>
                <a:schemeClr val="tx1"/>
              </a:solidFill>
            </a:endParaRPr>
          </a:p>
        </p:txBody>
      </p:sp>
      <p:sp>
        <p:nvSpPr>
          <p:cNvPr id="6" name="Slide Number Placeholder 3"/>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230757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lgn="r"/>
            <a:fld id="{A37D6D71-8B28-4ED6-B932-04B197003D23}" type="datetimeFigureOut">
              <a:rPr lang="en-US" smtClean="0"/>
              <a:pPr algn="r"/>
              <a:t>3/6/2021</a:t>
            </a:fld>
            <a:endParaRPr lang="en-US" dirty="0"/>
          </a:p>
        </p:txBody>
      </p:sp>
      <p:sp>
        <p:nvSpPr>
          <p:cNvPr id="5" name="Footer Placeholder 5"/>
          <p:cNvSpPr>
            <a:spLocks noGrp="1"/>
          </p:cNvSpPr>
          <p:nvPr>
            <p:ph type="ftr" sz="quarter" idx="11"/>
          </p:nvPr>
        </p:nvSpPr>
        <p:spPr/>
        <p:txBody>
          <a:bodyPr/>
          <a:lstStyle/>
          <a:p>
            <a:endParaRPr lang="en-US" dirty="0">
              <a:solidFill>
                <a:schemeClr val="tx1"/>
              </a:solidFill>
            </a:endParaRPr>
          </a:p>
        </p:txBody>
      </p:sp>
      <p:sp>
        <p:nvSpPr>
          <p:cNvPr id="6" name="Slide Number Placeholder 6"/>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032394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3/6/2021</a:t>
            </a:fld>
            <a:endParaRPr lang="en-US" dirty="0"/>
          </a:p>
        </p:txBody>
      </p:sp>
      <p:sp>
        <p:nvSpPr>
          <p:cNvPr id="6" name="Footer Placeholder 5"/>
          <p:cNvSpPr>
            <a:spLocks noGrp="1"/>
          </p:cNvSpPr>
          <p:nvPr>
            <p:ph type="ftr" sz="quarter" idx="11"/>
          </p:nvPr>
        </p:nvSpPr>
        <p:spPr/>
        <p:txBody>
          <a:bodyPr/>
          <a:lstStyle/>
          <a:p>
            <a:endParaRPr lang="en-US" dirty="0">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133960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lgn="r"/>
            <a:fld id="{A37D6D71-8B28-4ED6-B932-04B197003D23}" type="datetimeFigureOut">
              <a:rPr lang="en-US" smtClean="0"/>
              <a:pPr algn="r"/>
              <a:t>3/6/2021</a:t>
            </a:fld>
            <a:endParaRPr lang="en-US" spc="50"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spc="50"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721230666"/>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hyperlink" Target="https://m.egwwritings.org/en/book/84/toc"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OghwjQDUiCM?feature=oembe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SdEvXK91B58" TargetMode="External"/><Relationship Id="rId2" Type="http://schemas.openxmlformats.org/officeDocument/2006/relationships/hyperlink" Target="https://www.youtube.com/watch?v=OghwjQDUiCM" TargetMode="External"/><Relationship Id="rId1" Type="http://schemas.openxmlformats.org/officeDocument/2006/relationships/slideLayout" Target="../slideLayouts/slideLayout2.xml"/><Relationship Id="rId5" Type="http://schemas.openxmlformats.org/officeDocument/2006/relationships/hyperlink" Target="https://www.youtube.com/watch?v=Cv9vu4l7LmA" TargetMode="External"/><Relationship Id="rId4" Type="http://schemas.openxmlformats.org/officeDocument/2006/relationships/hyperlink" Target="https://www.youtube.com/watch?v=JJyd6F5c4v0"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Video 3">
            <a:extLst>
              <a:ext uri="{FF2B5EF4-FFF2-40B4-BE49-F238E27FC236}">
                <a16:creationId xmlns:a16="http://schemas.microsoft.com/office/drawing/2014/main" id="{4E866063-12E3-48FF-8737-F4EE5630FD7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59" r="1" b="1"/>
          <a:stretch/>
        </p:blipFill>
        <p:spPr>
          <a:xfrm>
            <a:off x="1524" y="10"/>
            <a:ext cx="12188952" cy="6857990"/>
          </a:xfrm>
          <a:prstGeom prst="rect">
            <a:avLst/>
          </a:prstGeom>
        </p:spPr>
      </p:pic>
      <p:sp>
        <p:nvSpPr>
          <p:cNvPr id="2" name="Title 1">
            <a:extLst>
              <a:ext uri="{FF2B5EF4-FFF2-40B4-BE49-F238E27FC236}">
                <a16:creationId xmlns:a16="http://schemas.microsoft.com/office/drawing/2014/main" id="{18E0F495-E2DC-4B1E-AC58-BEB0CE178909}"/>
              </a:ext>
            </a:extLst>
          </p:cNvPr>
          <p:cNvSpPr>
            <a:spLocks noGrp="1"/>
          </p:cNvSpPr>
          <p:nvPr>
            <p:ph type="ctrTitle"/>
          </p:nvPr>
        </p:nvSpPr>
        <p:spPr>
          <a:xfrm>
            <a:off x="960119" y="954156"/>
            <a:ext cx="6858000" cy="3657600"/>
          </a:xfrm>
        </p:spPr>
        <p:txBody>
          <a:bodyPr anchor="ctr">
            <a:normAutofit/>
          </a:bodyPr>
          <a:lstStyle/>
          <a:p>
            <a:pPr algn="l"/>
            <a:r>
              <a:rPr lang="en-GB" b="1" i="1" dirty="0">
                <a:solidFill>
                  <a:schemeClr val="tx1"/>
                </a:solidFill>
              </a:rPr>
              <a:t>Creationism Basic</a:t>
            </a:r>
          </a:p>
        </p:txBody>
      </p:sp>
      <p:sp>
        <p:nvSpPr>
          <p:cNvPr id="3" name="Subtitle 2">
            <a:extLst>
              <a:ext uri="{FF2B5EF4-FFF2-40B4-BE49-F238E27FC236}">
                <a16:creationId xmlns:a16="http://schemas.microsoft.com/office/drawing/2014/main" id="{B01C61D6-3B78-44DD-9EF6-3609611B778C}"/>
              </a:ext>
            </a:extLst>
          </p:cNvPr>
          <p:cNvSpPr>
            <a:spLocks noGrp="1"/>
          </p:cNvSpPr>
          <p:nvPr>
            <p:ph type="subTitle" idx="1"/>
          </p:nvPr>
        </p:nvSpPr>
        <p:spPr>
          <a:xfrm>
            <a:off x="960119" y="4728679"/>
            <a:ext cx="6858000" cy="1097280"/>
          </a:xfrm>
        </p:spPr>
        <p:txBody>
          <a:bodyPr>
            <a:normAutofit/>
          </a:bodyPr>
          <a:lstStyle/>
          <a:p>
            <a:pPr algn="l"/>
            <a:r>
              <a:rPr lang="en-GB" dirty="0">
                <a:solidFill>
                  <a:srgbClr val="FFFFFF"/>
                </a:solidFill>
              </a:rPr>
              <a:t>Bogdan Stan</a:t>
            </a:r>
          </a:p>
          <a:p>
            <a:pPr algn="l"/>
            <a:r>
              <a:rPr lang="en-GB" dirty="0">
                <a:solidFill>
                  <a:srgbClr val="FFFFFF"/>
                </a:solidFill>
              </a:rPr>
              <a:t>IM Pathfinder Department</a:t>
            </a:r>
          </a:p>
        </p:txBody>
      </p:sp>
    </p:spTree>
    <p:extLst>
      <p:ext uri="{BB962C8B-B14F-4D97-AF65-F5344CB8AC3E}">
        <p14:creationId xmlns:p14="http://schemas.microsoft.com/office/powerpoint/2010/main" val="299214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F3E02-B20E-4734-98E9-96E2C75914EE}"/>
              </a:ext>
            </a:extLst>
          </p:cNvPr>
          <p:cNvSpPr>
            <a:spLocks noGrp="1"/>
          </p:cNvSpPr>
          <p:nvPr>
            <p:ph type="title"/>
          </p:nvPr>
        </p:nvSpPr>
        <p:spPr>
          <a:xfrm>
            <a:off x="646111" y="452718"/>
            <a:ext cx="9404723" cy="1400530"/>
          </a:xfrm>
        </p:spPr>
        <p:txBody>
          <a:bodyPr/>
          <a:lstStyle/>
          <a:p>
            <a:pPr algn="ctr"/>
            <a:r>
              <a:rPr lang="en-GB" sz="3600" dirty="0"/>
              <a:t>4. Quote 5 passages from Patriarchs and Prophets about earth young age</a:t>
            </a:r>
          </a:p>
        </p:txBody>
      </p:sp>
      <p:sp>
        <p:nvSpPr>
          <p:cNvPr id="5" name="Content Placeholder 4">
            <a:extLst>
              <a:ext uri="{FF2B5EF4-FFF2-40B4-BE49-F238E27FC236}">
                <a16:creationId xmlns:a16="http://schemas.microsoft.com/office/drawing/2014/main" id="{81B884FE-6424-4B08-8332-383133FA58FB}"/>
              </a:ext>
            </a:extLst>
          </p:cNvPr>
          <p:cNvSpPr>
            <a:spLocks noGrp="1"/>
          </p:cNvSpPr>
          <p:nvPr>
            <p:ph sz="half" idx="2"/>
          </p:nvPr>
        </p:nvSpPr>
        <p:spPr>
          <a:xfrm>
            <a:off x="729842" y="2390862"/>
            <a:ext cx="9320992" cy="3942826"/>
          </a:xfrm>
        </p:spPr>
        <p:txBody>
          <a:bodyPr/>
          <a:lstStyle/>
          <a:p>
            <a:pPr marL="0" indent="0">
              <a:buNone/>
            </a:pPr>
            <a:endParaRPr lang="en-GB" dirty="0"/>
          </a:p>
          <a:p>
            <a:pPr marL="0" indent="0">
              <a:buNone/>
            </a:pPr>
            <a:endParaRPr lang="en-GB" dirty="0"/>
          </a:p>
          <a:p>
            <a:pPr marL="0" indent="0">
              <a:buNone/>
            </a:pPr>
            <a:r>
              <a:rPr lang="en-GB" dirty="0"/>
              <a:t>Note 1: Read Patriarchs and Prophets and take notes on the passages you find about the young age of the earth</a:t>
            </a:r>
          </a:p>
          <a:p>
            <a:pPr marL="0" indent="0">
              <a:buNone/>
            </a:pPr>
            <a:endParaRPr lang="en-GB" dirty="0"/>
          </a:p>
          <a:p>
            <a:pPr marL="0" indent="0">
              <a:buNone/>
            </a:pPr>
            <a:r>
              <a:rPr lang="en-GB" dirty="0"/>
              <a:t> Note 2: Book is available for free here:</a:t>
            </a:r>
          </a:p>
          <a:p>
            <a:pPr marL="0" indent="0">
              <a:buNone/>
            </a:pPr>
            <a:r>
              <a:rPr lang="en-GB" dirty="0">
                <a:hlinkClick r:id="rId2"/>
              </a:rPr>
              <a:t>https://m.egwwritings.org/en/book/84/toc</a:t>
            </a:r>
            <a:endParaRPr lang="en-GB" dirty="0"/>
          </a:p>
          <a:p>
            <a:pPr marL="0" indent="0">
              <a:buNone/>
            </a:pPr>
            <a:r>
              <a:rPr lang="en-GB" dirty="0"/>
              <a:t>Or </a:t>
            </a:r>
          </a:p>
          <a:p>
            <a:pPr marL="0" indent="0">
              <a:buNone/>
            </a:pPr>
            <a:r>
              <a:rPr lang="en-GB" dirty="0"/>
              <a:t>EGW WRITING 2 APP IN PLAYSTORE</a:t>
            </a:r>
          </a:p>
        </p:txBody>
      </p:sp>
    </p:spTree>
    <p:extLst>
      <p:ext uri="{BB962C8B-B14F-4D97-AF65-F5344CB8AC3E}">
        <p14:creationId xmlns:p14="http://schemas.microsoft.com/office/powerpoint/2010/main" val="109509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1000"/>
                                        <p:tgtEl>
                                          <p:spTgt spid="5">
                                            <p:txEl>
                                              <p:pRg st="5" end="5"/>
                                            </p:txEl>
                                          </p:spTgt>
                                        </p:tgtEl>
                                      </p:cBhvr>
                                    </p:animEffect>
                                    <p:anim calcmode="lin" valueType="num">
                                      <p:cBhvr>
                                        <p:cTn id="2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1000"/>
                                        <p:tgtEl>
                                          <p:spTgt spid="5">
                                            <p:txEl>
                                              <p:pRg st="6" end="6"/>
                                            </p:txEl>
                                          </p:spTgt>
                                        </p:tgtEl>
                                      </p:cBhvr>
                                    </p:animEffect>
                                    <p:anim calcmode="lin" valueType="num">
                                      <p:cBhvr>
                                        <p:cTn id="2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fade">
                                      <p:cBhvr>
                                        <p:cTn id="29" dur="1000"/>
                                        <p:tgtEl>
                                          <p:spTgt spid="5">
                                            <p:txEl>
                                              <p:pRg st="7" end="7"/>
                                            </p:txEl>
                                          </p:spTgt>
                                        </p:tgtEl>
                                      </p:cBhvr>
                                    </p:animEffect>
                                    <p:anim calcmode="lin" valueType="num">
                                      <p:cBhvr>
                                        <p:cTn id="30"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F3E02-B20E-4734-98E9-96E2C75914EE}"/>
              </a:ext>
            </a:extLst>
          </p:cNvPr>
          <p:cNvSpPr>
            <a:spLocks noGrp="1"/>
          </p:cNvSpPr>
          <p:nvPr>
            <p:ph type="title"/>
          </p:nvPr>
        </p:nvSpPr>
        <p:spPr>
          <a:xfrm>
            <a:off x="646111" y="452718"/>
            <a:ext cx="9404723" cy="1006966"/>
          </a:xfrm>
        </p:spPr>
        <p:txBody>
          <a:bodyPr/>
          <a:lstStyle/>
          <a:p>
            <a:pPr marL="0" indent="0">
              <a:lnSpc>
                <a:spcPct val="90000"/>
              </a:lnSpc>
              <a:buNone/>
            </a:pPr>
            <a:r>
              <a:rPr lang="en-GB" sz="3600" dirty="0"/>
              <a:t>5. Investigate “The Creation”</a:t>
            </a:r>
          </a:p>
        </p:txBody>
      </p:sp>
      <p:sp>
        <p:nvSpPr>
          <p:cNvPr id="5" name="Content Placeholder 4">
            <a:extLst>
              <a:ext uri="{FF2B5EF4-FFF2-40B4-BE49-F238E27FC236}">
                <a16:creationId xmlns:a16="http://schemas.microsoft.com/office/drawing/2014/main" id="{81B884FE-6424-4B08-8332-383133FA58FB}"/>
              </a:ext>
            </a:extLst>
          </p:cNvPr>
          <p:cNvSpPr>
            <a:spLocks noGrp="1"/>
          </p:cNvSpPr>
          <p:nvPr>
            <p:ph sz="half" idx="2"/>
          </p:nvPr>
        </p:nvSpPr>
        <p:spPr>
          <a:xfrm>
            <a:off x="729842" y="2390862"/>
            <a:ext cx="9320992" cy="3942826"/>
          </a:xfrm>
        </p:spPr>
        <p:txBody>
          <a:bodyPr/>
          <a:lstStyle/>
          <a:p>
            <a:pPr marL="0" indent="0">
              <a:buNone/>
            </a:pPr>
            <a:endParaRPr lang="en-GB" dirty="0"/>
          </a:p>
          <a:p>
            <a:r>
              <a:rPr lang="en-GB" dirty="0"/>
              <a:t>Investigate “The Creation” as the fundamental belief of the Seventh-day Adventist Church. Demonstrate the base of this fundamental belief through the Bible, finding, from memory, at least five passages that talk about this idea.</a:t>
            </a:r>
          </a:p>
          <a:p>
            <a:endParaRPr lang="en-GB" dirty="0"/>
          </a:p>
          <a:p>
            <a:r>
              <a:rPr lang="en-GB" dirty="0"/>
              <a:t>Note: The second good Biblical reference is found in the book of Job Ch. 38 and 39 </a:t>
            </a:r>
          </a:p>
        </p:txBody>
      </p:sp>
    </p:spTree>
    <p:extLst>
      <p:ext uri="{BB962C8B-B14F-4D97-AF65-F5344CB8AC3E}">
        <p14:creationId xmlns:p14="http://schemas.microsoft.com/office/powerpoint/2010/main" val="96689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356C1-CB2D-40D3-8EFE-DED271A5D165}"/>
              </a:ext>
            </a:extLst>
          </p:cNvPr>
          <p:cNvSpPr>
            <a:spLocks noGrp="1"/>
          </p:cNvSpPr>
          <p:nvPr>
            <p:ph type="title"/>
          </p:nvPr>
        </p:nvSpPr>
        <p:spPr/>
        <p:txBody>
          <a:bodyPr/>
          <a:lstStyle/>
          <a:p>
            <a:r>
              <a:rPr lang="en-GB" dirty="0"/>
              <a:t>6. Genesis Ch 6 – 9 analysis </a:t>
            </a:r>
          </a:p>
        </p:txBody>
      </p:sp>
      <p:sp>
        <p:nvSpPr>
          <p:cNvPr id="5" name="Content Placeholder 4">
            <a:extLst>
              <a:ext uri="{FF2B5EF4-FFF2-40B4-BE49-F238E27FC236}">
                <a16:creationId xmlns:a16="http://schemas.microsoft.com/office/drawing/2014/main" id="{4A471010-ADEB-4689-A691-FB2D0E31016D}"/>
              </a:ext>
            </a:extLst>
          </p:cNvPr>
          <p:cNvSpPr>
            <a:spLocks noGrp="1"/>
          </p:cNvSpPr>
          <p:nvPr>
            <p:ph idx="1"/>
          </p:nvPr>
        </p:nvSpPr>
        <p:spPr/>
        <p:txBody>
          <a:bodyPr/>
          <a:lstStyle/>
          <a:p>
            <a:pPr marL="0" indent="0">
              <a:buNone/>
            </a:pPr>
            <a:r>
              <a:rPr lang="en-GB" dirty="0"/>
              <a:t>Read chapters six through nine of Genesis. Afterwards, do one of the following activities:</a:t>
            </a:r>
          </a:p>
          <a:p>
            <a:pPr marL="0" indent="0">
              <a:buNone/>
            </a:pPr>
            <a:endParaRPr lang="en-GB" dirty="0"/>
          </a:p>
          <a:p>
            <a:pPr marL="457200" indent="-457200">
              <a:buAutoNum type="alphaLcPeriod"/>
            </a:pPr>
            <a:r>
              <a:rPr lang="en-GB" dirty="0"/>
              <a:t>Investigate and elaborate a detailed schedule about a theory accepted by scientific creationists about how the events occurred.</a:t>
            </a:r>
          </a:p>
          <a:p>
            <a:pPr marL="457200" indent="-457200">
              <a:buAutoNum type="alphaLcPeriod"/>
            </a:pPr>
            <a:endParaRPr lang="en-GB" dirty="0"/>
          </a:p>
          <a:p>
            <a:pPr marL="0" indent="0">
              <a:buNone/>
            </a:pPr>
            <a:endParaRPr lang="en-GB" dirty="0"/>
          </a:p>
        </p:txBody>
      </p:sp>
    </p:spTree>
    <p:extLst>
      <p:ext uri="{BB962C8B-B14F-4D97-AF65-F5344CB8AC3E}">
        <p14:creationId xmlns:p14="http://schemas.microsoft.com/office/powerpoint/2010/main" val="193203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356C1-CB2D-40D3-8EFE-DED271A5D165}"/>
              </a:ext>
            </a:extLst>
          </p:cNvPr>
          <p:cNvSpPr>
            <a:spLocks noGrp="1"/>
          </p:cNvSpPr>
          <p:nvPr>
            <p:ph type="title"/>
          </p:nvPr>
        </p:nvSpPr>
        <p:spPr>
          <a:xfrm>
            <a:off x="646111" y="452718"/>
            <a:ext cx="9404723" cy="906299"/>
          </a:xfrm>
        </p:spPr>
        <p:txBody>
          <a:bodyPr/>
          <a:lstStyle/>
          <a:p>
            <a:r>
              <a:rPr lang="en-GB" dirty="0"/>
              <a:t>6. Genesis Ch 6 – 9 analysis </a:t>
            </a:r>
          </a:p>
        </p:txBody>
      </p:sp>
      <p:sp>
        <p:nvSpPr>
          <p:cNvPr id="11" name="Text Placeholder 10">
            <a:extLst>
              <a:ext uri="{FF2B5EF4-FFF2-40B4-BE49-F238E27FC236}">
                <a16:creationId xmlns:a16="http://schemas.microsoft.com/office/drawing/2014/main" id="{BA88639E-4F6F-4DF3-BBA0-A46FC3FCCB4D}"/>
              </a:ext>
            </a:extLst>
          </p:cNvPr>
          <p:cNvSpPr>
            <a:spLocks noGrp="1"/>
          </p:cNvSpPr>
          <p:nvPr>
            <p:ph type="body" idx="1"/>
          </p:nvPr>
        </p:nvSpPr>
        <p:spPr>
          <a:xfrm>
            <a:off x="905034" y="2292823"/>
            <a:ext cx="2946866" cy="576262"/>
          </a:xfrm>
        </p:spPr>
        <p:txBody>
          <a:bodyPr/>
          <a:lstStyle/>
          <a:p>
            <a:pPr algn="ctr"/>
            <a:r>
              <a:rPr lang="en-GB" dirty="0"/>
              <a:t>Biblical	</a:t>
            </a:r>
          </a:p>
        </p:txBody>
      </p:sp>
      <p:sp>
        <p:nvSpPr>
          <p:cNvPr id="14" name="Text Placeholder 13">
            <a:extLst>
              <a:ext uri="{FF2B5EF4-FFF2-40B4-BE49-F238E27FC236}">
                <a16:creationId xmlns:a16="http://schemas.microsoft.com/office/drawing/2014/main" id="{4EEED4E7-187A-43D1-8819-AE4E74AA56C2}"/>
              </a:ext>
            </a:extLst>
          </p:cNvPr>
          <p:cNvSpPr>
            <a:spLocks noGrp="1"/>
          </p:cNvSpPr>
          <p:nvPr>
            <p:ph type="body" sz="half" idx="15"/>
          </p:nvPr>
        </p:nvSpPr>
        <p:spPr>
          <a:xfrm>
            <a:off x="895743" y="2987830"/>
            <a:ext cx="2927350" cy="3589338"/>
          </a:xfrm>
        </p:spPr>
        <p:txBody>
          <a:bodyPr/>
          <a:lstStyle/>
          <a:p>
            <a:pPr marL="342900" indent="-342900">
              <a:buAutoNum type="arabicPeriod"/>
            </a:pPr>
            <a:r>
              <a:rPr lang="en-GB" dirty="0"/>
              <a:t>Genesis 7:17</a:t>
            </a:r>
          </a:p>
          <a:p>
            <a:pPr marL="342900" indent="-342900">
              <a:buAutoNum type="arabicPeriod"/>
            </a:pPr>
            <a:r>
              <a:rPr lang="en-GB" dirty="0"/>
              <a:t>Genesis 9:28</a:t>
            </a:r>
          </a:p>
          <a:p>
            <a:pPr marL="342900" indent="-342900">
              <a:buAutoNum type="arabicPeriod"/>
            </a:pPr>
            <a:r>
              <a:rPr lang="en-GB" dirty="0"/>
              <a:t>Psalms 29:10</a:t>
            </a:r>
          </a:p>
          <a:p>
            <a:pPr marL="342900" indent="-342900">
              <a:buAutoNum type="arabicPeriod"/>
            </a:pPr>
            <a:r>
              <a:rPr lang="en-GB" dirty="0"/>
              <a:t>Mathew 24: 38-39</a:t>
            </a:r>
          </a:p>
          <a:p>
            <a:pPr marL="342900" indent="-342900">
              <a:buAutoNum type="arabicPeriod"/>
            </a:pPr>
            <a:r>
              <a:rPr lang="en-GB" dirty="0"/>
              <a:t>2 Peter 3:5</a:t>
            </a:r>
          </a:p>
        </p:txBody>
      </p:sp>
      <p:sp>
        <p:nvSpPr>
          <p:cNvPr id="12" name="Text Placeholder 11">
            <a:extLst>
              <a:ext uri="{FF2B5EF4-FFF2-40B4-BE49-F238E27FC236}">
                <a16:creationId xmlns:a16="http://schemas.microsoft.com/office/drawing/2014/main" id="{A8C738F7-DBA0-49AD-9C36-AA27502C66EA}"/>
              </a:ext>
            </a:extLst>
          </p:cNvPr>
          <p:cNvSpPr>
            <a:spLocks noGrp="1"/>
          </p:cNvSpPr>
          <p:nvPr>
            <p:ph type="body" sz="quarter" idx="3"/>
          </p:nvPr>
        </p:nvSpPr>
        <p:spPr>
          <a:xfrm>
            <a:off x="4126939" y="2302030"/>
            <a:ext cx="2936241" cy="576262"/>
          </a:xfrm>
        </p:spPr>
        <p:txBody>
          <a:bodyPr/>
          <a:lstStyle/>
          <a:p>
            <a:pPr algn="ctr"/>
            <a:r>
              <a:rPr lang="en-GB" dirty="0"/>
              <a:t>Historical</a:t>
            </a:r>
          </a:p>
        </p:txBody>
      </p:sp>
      <p:sp>
        <p:nvSpPr>
          <p:cNvPr id="15" name="Text Placeholder 14">
            <a:extLst>
              <a:ext uri="{FF2B5EF4-FFF2-40B4-BE49-F238E27FC236}">
                <a16:creationId xmlns:a16="http://schemas.microsoft.com/office/drawing/2014/main" id="{F013CBA5-F824-4495-93F9-5C244438F599}"/>
              </a:ext>
            </a:extLst>
          </p:cNvPr>
          <p:cNvSpPr>
            <a:spLocks noGrp="1"/>
          </p:cNvSpPr>
          <p:nvPr>
            <p:ph type="body" sz="half" idx="16"/>
          </p:nvPr>
        </p:nvSpPr>
        <p:spPr>
          <a:xfrm>
            <a:off x="4116386" y="2987830"/>
            <a:ext cx="2946794" cy="3589338"/>
          </a:xfrm>
        </p:spPr>
        <p:txBody>
          <a:bodyPr>
            <a:normAutofit/>
          </a:bodyPr>
          <a:lstStyle/>
          <a:p>
            <a:pPr marL="342900" indent="-342900">
              <a:buAutoNum type="arabicPeriod"/>
            </a:pPr>
            <a:r>
              <a:rPr lang="en-GB" dirty="0"/>
              <a:t>Epic of Gilgamesh, composed about 1800 BC. </a:t>
            </a:r>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p:txBody>
      </p:sp>
      <p:sp>
        <p:nvSpPr>
          <p:cNvPr id="13" name="Text Placeholder 12">
            <a:extLst>
              <a:ext uri="{FF2B5EF4-FFF2-40B4-BE49-F238E27FC236}">
                <a16:creationId xmlns:a16="http://schemas.microsoft.com/office/drawing/2014/main" id="{E537460B-08BD-4763-AFB7-992AC5D24928}"/>
              </a:ext>
            </a:extLst>
          </p:cNvPr>
          <p:cNvSpPr>
            <a:spLocks noGrp="1"/>
          </p:cNvSpPr>
          <p:nvPr>
            <p:ph type="body" sz="quarter" idx="13"/>
          </p:nvPr>
        </p:nvSpPr>
        <p:spPr>
          <a:xfrm>
            <a:off x="7367980" y="2302030"/>
            <a:ext cx="2932113" cy="576262"/>
          </a:xfrm>
        </p:spPr>
        <p:txBody>
          <a:bodyPr/>
          <a:lstStyle/>
          <a:p>
            <a:pPr algn="ctr"/>
            <a:r>
              <a:rPr lang="en-GB" dirty="0"/>
              <a:t>Scientific</a:t>
            </a:r>
          </a:p>
        </p:txBody>
      </p:sp>
      <p:sp>
        <p:nvSpPr>
          <p:cNvPr id="16" name="Text Placeholder 15">
            <a:extLst>
              <a:ext uri="{FF2B5EF4-FFF2-40B4-BE49-F238E27FC236}">
                <a16:creationId xmlns:a16="http://schemas.microsoft.com/office/drawing/2014/main" id="{35160556-E304-4728-9D22-BE2202CD7C79}"/>
              </a:ext>
            </a:extLst>
          </p:cNvPr>
          <p:cNvSpPr>
            <a:spLocks noGrp="1"/>
          </p:cNvSpPr>
          <p:nvPr>
            <p:ph type="body" sz="half" idx="17"/>
          </p:nvPr>
        </p:nvSpPr>
        <p:spPr>
          <a:xfrm>
            <a:off x="7367980" y="2987830"/>
            <a:ext cx="2932113" cy="3589338"/>
          </a:xfrm>
        </p:spPr>
        <p:txBody>
          <a:bodyPr/>
          <a:lstStyle/>
          <a:p>
            <a:pPr marL="342900" indent="-342900">
              <a:buAutoNum type="arabicPeriod"/>
            </a:pPr>
            <a:r>
              <a:rPr lang="en-GB" dirty="0"/>
              <a:t>A complete fossil whale skeleton in the Chilean desert.</a:t>
            </a:r>
          </a:p>
          <a:p>
            <a:pPr marL="342900" indent="-342900">
              <a:buAutoNum type="arabicPeriod"/>
            </a:pPr>
            <a:endParaRPr lang="en-GB" dirty="0"/>
          </a:p>
        </p:txBody>
      </p:sp>
      <p:sp>
        <p:nvSpPr>
          <p:cNvPr id="18" name="TextBox 17">
            <a:extLst>
              <a:ext uri="{FF2B5EF4-FFF2-40B4-BE49-F238E27FC236}">
                <a16:creationId xmlns:a16="http://schemas.microsoft.com/office/drawing/2014/main" id="{14BB59B1-1B8E-46EB-B029-7F5199BDD319}"/>
              </a:ext>
            </a:extLst>
          </p:cNvPr>
          <p:cNvSpPr txBox="1"/>
          <p:nvPr/>
        </p:nvSpPr>
        <p:spPr>
          <a:xfrm>
            <a:off x="804598" y="1243708"/>
            <a:ext cx="9246235" cy="646331"/>
          </a:xfrm>
          <a:prstGeom prst="rect">
            <a:avLst/>
          </a:prstGeom>
          <a:noFill/>
        </p:spPr>
        <p:txBody>
          <a:bodyPr wrap="square">
            <a:spAutoFit/>
          </a:bodyPr>
          <a:lstStyle/>
          <a:p>
            <a:r>
              <a:rPr lang="en-GB" dirty="0"/>
              <a:t>b.   Make a list with at least 3 biblical mentions of the flood and give at least 3 historical and scientific evidences of a global flood.</a:t>
            </a:r>
          </a:p>
        </p:txBody>
      </p:sp>
      <p:pic>
        <p:nvPicPr>
          <p:cNvPr id="3" name="Picture 2">
            <a:extLst>
              <a:ext uri="{FF2B5EF4-FFF2-40B4-BE49-F238E27FC236}">
                <a16:creationId xmlns:a16="http://schemas.microsoft.com/office/drawing/2014/main" id="{C792E4F9-212F-4E51-A7EA-2B416BB9082B}"/>
              </a:ext>
            </a:extLst>
          </p:cNvPr>
          <p:cNvPicPr>
            <a:picLocks noChangeAspect="1"/>
          </p:cNvPicPr>
          <p:nvPr/>
        </p:nvPicPr>
        <p:blipFill>
          <a:blip r:embed="rId2"/>
          <a:stretch>
            <a:fillRect/>
          </a:stretch>
        </p:blipFill>
        <p:spPr>
          <a:xfrm>
            <a:off x="4300722" y="3596636"/>
            <a:ext cx="2095500" cy="2371725"/>
          </a:xfrm>
          <a:prstGeom prst="rect">
            <a:avLst/>
          </a:prstGeom>
        </p:spPr>
      </p:pic>
      <p:pic>
        <p:nvPicPr>
          <p:cNvPr id="4" name="Picture 3">
            <a:extLst>
              <a:ext uri="{FF2B5EF4-FFF2-40B4-BE49-F238E27FC236}">
                <a16:creationId xmlns:a16="http://schemas.microsoft.com/office/drawing/2014/main" id="{268F7ABA-689E-42CD-A27E-E76DADB33497}"/>
              </a:ext>
            </a:extLst>
          </p:cNvPr>
          <p:cNvPicPr>
            <a:picLocks noChangeAspect="1"/>
          </p:cNvPicPr>
          <p:nvPr/>
        </p:nvPicPr>
        <p:blipFill>
          <a:blip r:embed="rId3"/>
          <a:stretch>
            <a:fillRect/>
          </a:stretch>
        </p:blipFill>
        <p:spPr>
          <a:xfrm>
            <a:off x="7595008" y="3821305"/>
            <a:ext cx="2455825" cy="2087451"/>
          </a:xfrm>
          <a:prstGeom prst="rect">
            <a:avLst/>
          </a:prstGeom>
        </p:spPr>
      </p:pic>
    </p:spTree>
    <p:extLst>
      <p:ext uri="{BB962C8B-B14F-4D97-AF65-F5344CB8AC3E}">
        <p14:creationId xmlns:p14="http://schemas.microsoft.com/office/powerpoint/2010/main" val="399327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fade">
                                      <p:cBhvr>
                                        <p:cTn id="28" dur="1000"/>
                                        <p:tgtEl>
                                          <p:spTgt spid="14">
                                            <p:txEl>
                                              <p:pRg st="0" end="0"/>
                                            </p:txEl>
                                          </p:spTgt>
                                        </p:tgtEl>
                                      </p:cBhvr>
                                    </p:animEffect>
                                    <p:anim calcmode="lin" valueType="num">
                                      <p:cBhvr>
                                        <p:cTn id="2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1" end="1"/>
                                            </p:txEl>
                                          </p:spTgt>
                                        </p:tgtEl>
                                        <p:attrNameLst>
                                          <p:attrName>style.visibility</p:attrName>
                                        </p:attrNameLst>
                                      </p:cBhvr>
                                      <p:to>
                                        <p:strVal val="visible"/>
                                      </p:to>
                                    </p:set>
                                    <p:animEffect transition="in" filter="fade">
                                      <p:cBhvr>
                                        <p:cTn id="35" dur="1000"/>
                                        <p:tgtEl>
                                          <p:spTgt spid="14">
                                            <p:txEl>
                                              <p:pRg st="1" end="1"/>
                                            </p:txEl>
                                          </p:spTgt>
                                        </p:tgtEl>
                                      </p:cBhvr>
                                    </p:animEffect>
                                    <p:anim calcmode="lin" valueType="num">
                                      <p:cBhvr>
                                        <p:cTn id="36"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xEl>
                                              <p:pRg st="2" end="2"/>
                                            </p:txEl>
                                          </p:spTgt>
                                        </p:tgtEl>
                                        <p:attrNameLst>
                                          <p:attrName>style.visibility</p:attrName>
                                        </p:attrNameLst>
                                      </p:cBhvr>
                                      <p:to>
                                        <p:strVal val="visible"/>
                                      </p:to>
                                    </p:set>
                                    <p:animEffect transition="in" filter="fade">
                                      <p:cBhvr>
                                        <p:cTn id="42" dur="1000"/>
                                        <p:tgtEl>
                                          <p:spTgt spid="14">
                                            <p:txEl>
                                              <p:pRg st="2" end="2"/>
                                            </p:txEl>
                                          </p:spTgt>
                                        </p:tgtEl>
                                      </p:cBhvr>
                                    </p:animEffect>
                                    <p:anim calcmode="lin" valueType="num">
                                      <p:cBhvr>
                                        <p:cTn id="43"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4">
                                            <p:txEl>
                                              <p:pRg st="3" end="3"/>
                                            </p:txEl>
                                          </p:spTgt>
                                        </p:tgtEl>
                                        <p:attrNameLst>
                                          <p:attrName>style.visibility</p:attrName>
                                        </p:attrNameLst>
                                      </p:cBhvr>
                                      <p:to>
                                        <p:strVal val="visible"/>
                                      </p:to>
                                    </p:set>
                                    <p:animEffect transition="in" filter="fade">
                                      <p:cBhvr>
                                        <p:cTn id="49" dur="1000"/>
                                        <p:tgtEl>
                                          <p:spTgt spid="14">
                                            <p:txEl>
                                              <p:pRg st="3" end="3"/>
                                            </p:txEl>
                                          </p:spTgt>
                                        </p:tgtEl>
                                      </p:cBhvr>
                                    </p:animEffect>
                                    <p:anim calcmode="lin" valueType="num">
                                      <p:cBhvr>
                                        <p:cTn id="50"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4">
                                            <p:txEl>
                                              <p:pRg st="4" end="4"/>
                                            </p:txEl>
                                          </p:spTgt>
                                        </p:tgtEl>
                                        <p:attrNameLst>
                                          <p:attrName>style.visibility</p:attrName>
                                        </p:attrNameLst>
                                      </p:cBhvr>
                                      <p:to>
                                        <p:strVal val="visible"/>
                                      </p:to>
                                    </p:set>
                                    <p:animEffect transition="in" filter="fade">
                                      <p:cBhvr>
                                        <p:cTn id="56" dur="1000"/>
                                        <p:tgtEl>
                                          <p:spTgt spid="14">
                                            <p:txEl>
                                              <p:pRg st="4" end="4"/>
                                            </p:txEl>
                                          </p:spTgt>
                                        </p:tgtEl>
                                      </p:cBhvr>
                                    </p:animEffect>
                                    <p:anim calcmode="lin" valueType="num">
                                      <p:cBhvr>
                                        <p:cTn id="57"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5">
                                            <p:txEl>
                                              <p:pRg st="0" end="0"/>
                                            </p:txEl>
                                          </p:spTgt>
                                        </p:tgtEl>
                                        <p:attrNameLst>
                                          <p:attrName>style.visibility</p:attrName>
                                        </p:attrNameLst>
                                      </p:cBhvr>
                                      <p:to>
                                        <p:strVal val="visible"/>
                                      </p:to>
                                    </p:set>
                                    <p:animEffect transition="in" filter="fade">
                                      <p:cBhvr>
                                        <p:cTn id="63" dur="1000"/>
                                        <p:tgtEl>
                                          <p:spTgt spid="15">
                                            <p:txEl>
                                              <p:pRg st="0" end="0"/>
                                            </p:txEl>
                                          </p:spTgt>
                                        </p:tgtEl>
                                      </p:cBhvr>
                                    </p:animEffect>
                                    <p:anim calcmode="lin" valueType="num">
                                      <p:cBhvr>
                                        <p:cTn id="64"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356C1-CB2D-40D3-8EFE-DED271A5D165}"/>
              </a:ext>
            </a:extLst>
          </p:cNvPr>
          <p:cNvSpPr>
            <a:spLocks noGrp="1"/>
          </p:cNvSpPr>
          <p:nvPr>
            <p:ph type="title"/>
          </p:nvPr>
        </p:nvSpPr>
        <p:spPr>
          <a:xfrm>
            <a:off x="646111" y="452718"/>
            <a:ext cx="9404723" cy="906299"/>
          </a:xfrm>
        </p:spPr>
        <p:txBody>
          <a:bodyPr/>
          <a:lstStyle/>
          <a:p>
            <a:r>
              <a:rPr lang="en-GB" dirty="0"/>
              <a:t>6. Genesis Ch 6 – 9 analysis </a:t>
            </a:r>
          </a:p>
        </p:txBody>
      </p:sp>
      <p:sp>
        <p:nvSpPr>
          <p:cNvPr id="11" name="Text Placeholder 10">
            <a:extLst>
              <a:ext uri="{FF2B5EF4-FFF2-40B4-BE49-F238E27FC236}">
                <a16:creationId xmlns:a16="http://schemas.microsoft.com/office/drawing/2014/main" id="{BA88639E-4F6F-4DF3-BBA0-A46FC3FCCB4D}"/>
              </a:ext>
            </a:extLst>
          </p:cNvPr>
          <p:cNvSpPr>
            <a:spLocks noGrp="1"/>
          </p:cNvSpPr>
          <p:nvPr>
            <p:ph type="body" idx="1"/>
          </p:nvPr>
        </p:nvSpPr>
        <p:spPr>
          <a:xfrm>
            <a:off x="905034" y="2292823"/>
            <a:ext cx="2946866" cy="576262"/>
          </a:xfrm>
        </p:spPr>
        <p:txBody>
          <a:bodyPr/>
          <a:lstStyle/>
          <a:p>
            <a:pPr algn="ctr"/>
            <a:r>
              <a:rPr lang="en-GB" dirty="0"/>
              <a:t>Biblical	</a:t>
            </a:r>
          </a:p>
        </p:txBody>
      </p:sp>
      <p:sp>
        <p:nvSpPr>
          <p:cNvPr id="14" name="Text Placeholder 13">
            <a:extLst>
              <a:ext uri="{FF2B5EF4-FFF2-40B4-BE49-F238E27FC236}">
                <a16:creationId xmlns:a16="http://schemas.microsoft.com/office/drawing/2014/main" id="{4EEED4E7-187A-43D1-8819-AE4E74AA56C2}"/>
              </a:ext>
            </a:extLst>
          </p:cNvPr>
          <p:cNvSpPr>
            <a:spLocks noGrp="1"/>
          </p:cNvSpPr>
          <p:nvPr>
            <p:ph type="body" sz="half" idx="15"/>
          </p:nvPr>
        </p:nvSpPr>
        <p:spPr>
          <a:xfrm>
            <a:off x="895743" y="2987830"/>
            <a:ext cx="2927350" cy="3589338"/>
          </a:xfrm>
        </p:spPr>
        <p:txBody>
          <a:bodyPr/>
          <a:lstStyle/>
          <a:p>
            <a:pPr marL="342900" indent="-342900">
              <a:buAutoNum type="arabicPeriod"/>
            </a:pPr>
            <a:r>
              <a:rPr lang="en-GB" dirty="0"/>
              <a:t>Genesis 7:17</a:t>
            </a:r>
          </a:p>
          <a:p>
            <a:pPr marL="342900" indent="-342900">
              <a:buAutoNum type="arabicPeriod"/>
            </a:pPr>
            <a:r>
              <a:rPr lang="en-GB" dirty="0"/>
              <a:t>Genesis 9:28</a:t>
            </a:r>
          </a:p>
          <a:p>
            <a:pPr marL="342900" indent="-342900">
              <a:buAutoNum type="arabicPeriod"/>
            </a:pPr>
            <a:r>
              <a:rPr lang="en-GB" dirty="0"/>
              <a:t>Psalms 29:10</a:t>
            </a:r>
          </a:p>
          <a:p>
            <a:pPr marL="342900" indent="-342900">
              <a:buAutoNum type="arabicPeriod"/>
            </a:pPr>
            <a:r>
              <a:rPr lang="en-GB" dirty="0"/>
              <a:t>Mathew 24: 38-39</a:t>
            </a:r>
          </a:p>
          <a:p>
            <a:pPr marL="342900" indent="-342900">
              <a:buAutoNum type="arabicPeriod"/>
            </a:pPr>
            <a:r>
              <a:rPr lang="en-GB" dirty="0"/>
              <a:t>2 Peter 3:5</a:t>
            </a:r>
          </a:p>
        </p:txBody>
      </p:sp>
      <p:sp>
        <p:nvSpPr>
          <p:cNvPr id="12" name="Text Placeholder 11">
            <a:extLst>
              <a:ext uri="{FF2B5EF4-FFF2-40B4-BE49-F238E27FC236}">
                <a16:creationId xmlns:a16="http://schemas.microsoft.com/office/drawing/2014/main" id="{A8C738F7-DBA0-49AD-9C36-AA27502C66EA}"/>
              </a:ext>
            </a:extLst>
          </p:cNvPr>
          <p:cNvSpPr>
            <a:spLocks noGrp="1"/>
          </p:cNvSpPr>
          <p:nvPr>
            <p:ph type="body" sz="quarter" idx="3"/>
          </p:nvPr>
        </p:nvSpPr>
        <p:spPr>
          <a:xfrm>
            <a:off x="4126939" y="2302030"/>
            <a:ext cx="2936241" cy="576262"/>
          </a:xfrm>
        </p:spPr>
        <p:txBody>
          <a:bodyPr/>
          <a:lstStyle/>
          <a:p>
            <a:pPr algn="ctr"/>
            <a:r>
              <a:rPr lang="en-GB" dirty="0"/>
              <a:t>Historical</a:t>
            </a:r>
          </a:p>
        </p:txBody>
      </p:sp>
      <p:sp>
        <p:nvSpPr>
          <p:cNvPr id="15" name="Text Placeholder 14">
            <a:extLst>
              <a:ext uri="{FF2B5EF4-FFF2-40B4-BE49-F238E27FC236}">
                <a16:creationId xmlns:a16="http://schemas.microsoft.com/office/drawing/2014/main" id="{F013CBA5-F824-4495-93F9-5C244438F599}"/>
              </a:ext>
            </a:extLst>
          </p:cNvPr>
          <p:cNvSpPr>
            <a:spLocks noGrp="1"/>
          </p:cNvSpPr>
          <p:nvPr>
            <p:ph type="body" sz="half" idx="16"/>
          </p:nvPr>
        </p:nvSpPr>
        <p:spPr>
          <a:xfrm>
            <a:off x="4116386" y="2987830"/>
            <a:ext cx="2946794" cy="3589338"/>
          </a:xfrm>
        </p:spPr>
        <p:txBody>
          <a:bodyPr/>
          <a:lstStyle/>
          <a:p>
            <a:endParaRPr lang="en-GB" dirty="0"/>
          </a:p>
          <a:p>
            <a:r>
              <a:rPr lang="en-GB" dirty="0"/>
              <a:t>Note: More examples here:</a:t>
            </a:r>
          </a:p>
          <a:p>
            <a:r>
              <a:rPr lang="en-GB" dirty="0"/>
              <a:t>https://www.pbs.org/independentlens/blog/a-flood-of-myths-and-stories/</a:t>
            </a:r>
          </a:p>
          <a:p>
            <a:r>
              <a:rPr lang="en-GB" dirty="0"/>
              <a:t>To be completed by Pathfinder</a:t>
            </a:r>
          </a:p>
        </p:txBody>
      </p:sp>
      <p:sp>
        <p:nvSpPr>
          <p:cNvPr id="13" name="Text Placeholder 12">
            <a:extLst>
              <a:ext uri="{FF2B5EF4-FFF2-40B4-BE49-F238E27FC236}">
                <a16:creationId xmlns:a16="http://schemas.microsoft.com/office/drawing/2014/main" id="{E537460B-08BD-4763-AFB7-992AC5D24928}"/>
              </a:ext>
            </a:extLst>
          </p:cNvPr>
          <p:cNvSpPr>
            <a:spLocks noGrp="1"/>
          </p:cNvSpPr>
          <p:nvPr>
            <p:ph type="body" sz="quarter" idx="13"/>
          </p:nvPr>
        </p:nvSpPr>
        <p:spPr>
          <a:xfrm>
            <a:off x="7367980" y="2302030"/>
            <a:ext cx="2932113" cy="576262"/>
          </a:xfrm>
        </p:spPr>
        <p:txBody>
          <a:bodyPr/>
          <a:lstStyle/>
          <a:p>
            <a:pPr algn="ctr"/>
            <a:r>
              <a:rPr lang="en-GB" dirty="0"/>
              <a:t>Scientific</a:t>
            </a:r>
          </a:p>
        </p:txBody>
      </p:sp>
      <p:sp>
        <p:nvSpPr>
          <p:cNvPr id="16" name="Text Placeholder 15">
            <a:extLst>
              <a:ext uri="{FF2B5EF4-FFF2-40B4-BE49-F238E27FC236}">
                <a16:creationId xmlns:a16="http://schemas.microsoft.com/office/drawing/2014/main" id="{35160556-E304-4728-9D22-BE2202CD7C79}"/>
              </a:ext>
            </a:extLst>
          </p:cNvPr>
          <p:cNvSpPr>
            <a:spLocks noGrp="1"/>
          </p:cNvSpPr>
          <p:nvPr>
            <p:ph type="body" sz="half" idx="17"/>
          </p:nvPr>
        </p:nvSpPr>
        <p:spPr>
          <a:xfrm>
            <a:off x="7367980" y="2987830"/>
            <a:ext cx="2932113" cy="3589338"/>
          </a:xfrm>
        </p:spPr>
        <p:txBody>
          <a:bodyPr/>
          <a:lstStyle/>
          <a:p>
            <a:endParaRPr lang="en-GB" dirty="0"/>
          </a:p>
          <a:p>
            <a:r>
              <a:rPr lang="en-GB" dirty="0"/>
              <a:t>Note:</a:t>
            </a:r>
          </a:p>
          <a:p>
            <a:endParaRPr lang="en-GB" dirty="0"/>
          </a:p>
          <a:p>
            <a:r>
              <a:rPr lang="en-GB" dirty="0"/>
              <a:t>Check for errors in Carbon14 measuring tool. This will give you Scientific evidence that the dating of the fossils and age of the earths is not real. </a:t>
            </a:r>
          </a:p>
        </p:txBody>
      </p:sp>
      <p:sp>
        <p:nvSpPr>
          <p:cNvPr id="18" name="TextBox 17">
            <a:extLst>
              <a:ext uri="{FF2B5EF4-FFF2-40B4-BE49-F238E27FC236}">
                <a16:creationId xmlns:a16="http://schemas.microsoft.com/office/drawing/2014/main" id="{14BB59B1-1B8E-46EB-B029-7F5199BDD319}"/>
              </a:ext>
            </a:extLst>
          </p:cNvPr>
          <p:cNvSpPr txBox="1"/>
          <p:nvPr/>
        </p:nvSpPr>
        <p:spPr>
          <a:xfrm>
            <a:off x="804598" y="1243708"/>
            <a:ext cx="9246235" cy="646331"/>
          </a:xfrm>
          <a:prstGeom prst="rect">
            <a:avLst/>
          </a:prstGeom>
          <a:noFill/>
        </p:spPr>
        <p:txBody>
          <a:bodyPr wrap="square">
            <a:spAutoFit/>
          </a:bodyPr>
          <a:lstStyle/>
          <a:p>
            <a:r>
              <a:rPr lang="en-GB" dirty="0"/>
              <a:t>b.   Make a list with at least five biblical mentions of the flood and give at least five historical and scientific evidences of a global flood.</a:t>
            </a:r>
          </a:p>
        </p:txBody>
      </p:sp>
    </p:spTree>
    <p:extLst>
      <p:ext uri="{BB962C8B-B14F-4D97-AF65-F5344CB8AC3E}">
        <p14:creationId xmlns:p14="http://schemas.microsoft.com/office/powerpoint/2010/main" val="42528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xEl>
                                              <p:pRg st="1" end="1"/>
                                            </p:txEl>
                                          </p:spTgt>
                                        </p:tgtEl>
                                        <p:attrNameLst>
                                          <p:attrName>style.visibility</p:attrName>
                                        </p:attrNameLst>
                                      </p:cBhvr>
                                      <p:to>
                                        <p:strVal val="visible"/>
                                      </p:to>
                                    </p:set>
                                    <p:animEffect transition="in" filter="fade">
                                      <p:cBhvr>
                                        <p:cTn id="28" dur="1000"/>
                                        <p:tgtEl>
                                          <p:spTgt spid="15">
                                            <p:txEl>
                                              <p:pRg st="1" end="1"/>
                                            </p:txEl>
                                          </p:spTgt>
                                        </p:tgtEl>
                                      </p:cBhvr>
                                    </p:animEffect>
                                    <p:anim calcmode="lin" valueType="num">
                                      <p:cBhvr>
                                        <p:cTn id="29"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5">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5">
                                            <p:txEl>
                                              <p:pRg st="2" end="2"/>
                                            </p:txEl>
                                          </p:spTgt>
                                        </p:tgtEl>
                                        <p:attrNameLst>
                                          <p:attrName>style.visibility</p:attrName>
                                        </p:attrNameLst>
                                      </p:cBhvr>
                                      <p:to>
                                        <p:strVal val="visible"/>
                                      </p:to>
                                    </p:set>
                                    <p:animEffect transition="in" filter="fade">
                                      <p:cBhvr>
                                        <p:cTn id="33" dur="1000"/>
                                        <p:tgtEl>
                                          <p:spTgt spid="15">
                                            <p:txEl>
                                              <p:pRg st="2" end="2"/>
                                            </p:txEl>
                                          </p:spTgt>
                                        </p:tgtEl>
                                      </p:cBhvr>
                                    </p:animEffect>
                                    <p:anim calcmode="lin" valueType="num">
                                      <p:cBhvr>
                                        <p:cTn id="34"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5">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xEl>
                                              <p:pRg st="3" end="3"/>
                                            </p:txEl>
                                          </p:spTgt>
                                        </p:tgtEl>
                                        <p:attrNameLst>
                                          <p:attrName>style.visibility</p:attrName>
                                        </p:attrNameLst>
                                      </p:cBhvr>
                                      <p:to>
                                        <p:strVal val="visible"/>
                                      </p:to>
                                    </p:set>
                                    <p:animEffect transition="in" filter="fade">
                                      <p:cBhvr>
                                        <p:cTn id="38" dur="1000"/>
                                        <p:tgtEl>
                                          <p:spTgt spid="15">
                                            <p:txEl>
                                              <p:pRg st="3" end="3"/>
                                            </p:txEl>
                                          </p:spTgt>
                                        </p:tgtEl>
                                      </p:cBhvr>
                                    </p:animEffect>
                                    <p:anim calcmode="lin" valueType="num">
                                      <p:cBhvr>
                                        <p:cTn id="39"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2AE4C-1B47-4B6E-AC59-A74B38FF5389}"/>
              </a:ext>
            </a:extLst>
          </p:cNvPr>
          <p:cNvSpPr>
            <a:spLocks noGrp="1"/>
          </p:cNvSpPr>
          <p:nvPr>
            <p:ph type="title"/>
          </p:nvPr>
        </p:nvSpPr>
        <p:spPr/>
        <p:txBody>
          <a:bodyPr/>
          <a:lstStyle/>
          <a:p>
            <a:r>
              <a:rPr lang="en-GB" sz="4400" dirty="0"/>
              <a:t>7.  Attend a meeting on creationism</a:t>
            </a:r>
            <a:endParaRPr lang="en-GB" dirty="0"/>
          </a:p>
        </p:txBody>
      </p:sp>
      <p:sp>
        <p:nvSpPr>
          <p:cNvPr id="3" name="Content Placeholder 2">
            <a:extLst>
              <a:ext uri="{FF2B5EF4-FFF2-40B4-BE49-F238E27FC236}">
                <a16:creationId xmlns:a16="http://schemas.microsoft.com/office/drawing/2014/main" id="{111839D1-805B-42CC-8152-3A194C5D20BA}"/>
              </a:ext>
            </a:extLst>
          </p:cNvPr>
          <p:cNvSpPr>
            <a:spLocks noGrp="1"/>
          </p:cNvSpPr>
          <p:nvPr>
            <p:ph idx="1"/>
          </p:nvPr>
        </p:nvSpPr>
        <p:spPr/>
        <p:txBody>
          <a:bodyPr/>
          <a:lstStyle/>
          <a:p>
            <a:endParaRPr lang="en-GB" dirty="0"/>
          </a:p>
          <a:p>
            <a:endParaRPr lang="en-GB" dirty="0"/>
          </a:p>
          <a:p>
            <a:r>
              <a:rPr lang="en-GB" dirty="0"/>
              <a:t>a.  Prior to your attendance, write some of the anticipated doubts that people may have about a scientific presentation from a Creationist viewpoint. If possible, present them to a speaker or participant so they can clarify responses from a biblical and/or scientific basis.</a:t>
            </a:r>
          </a:p>
        </p:txBody>
      </p:sp>
    </p:spTree>
    <p:extLst>
      <p:ext uri="{BB962C8B-B14F-4D97-AF65-F5344CB8AC3E}">
        <p14:creationId xmlns:p14="http://schemas.microsoft.com/office/powerpoint/2010/main" val="39601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3981DA7C-0994-4509-A750-F20458E0EF29}"/>
              </a:ext>
            </a:extLst>
          </p:cNvPr>
          <p:cNvSpPr>
            <a:spLocks noGrp="1"/>
          </p:cNvSpPr>
          <p:nvPr>
            <p:ph type="title"/>
          </p:nvPr>
        </p:nvSpPr>
        <p:spPr>
          <a:xfrm>
            <a:off x="369116" y="452718"/>
            <a:ext cx="10033233" cy="1400530"/>
          </a:xfrm>
        </p:spPr>
        <p:txBody>
          <a:bodyPr/>
          <a:lstStyle/>
          <a:p>
            <a:r>
              <a:rPr lang="en-GB" sz="3200" dirty="0"/>
              <a:t>7.  Attend a meeting on creationism</a:t>
            </a:r>
          </a:p>
        </p:txBody>
      </p:sp>
      <p:pic>
        <p:nvPicPr>
          <p:cNvPr id="26" name="Online Media 25" title="3 evolutionists vs 1 creationist">
            <a:hlinkClick r:id="" action="ppaction://media"/>
            <a:extLst>
              <a:ext uri="{FF2B5EF4-FFF2-40B4-BE49-F238E27FC236}">
                <a16:creationId xmlns:a16="http://schemas.microsoft.com/office/drawing/2014/main" id="{82D96EC3-60DB-484C-A8EC-F72C17347DAB}"/>
              </a:ext>
            </a:extLst>
          </p:cNvPr>
          <p:cNvPicPr>
            <a:picLocks noGrp="1" noRot="1" noChangeAspect="1"/>
          </p:cNvPicPr>
          <p:nvPr>
            <p:ph idx="1"/>
            <a:videoFile r:link="rId1"/>
          </p:nvPr>
        </p:nvPicPr>
        <p:blipFill>
          <a:blip r:embed="rId3"/>
          <a:stretch>
            <a:fillRect/>
          </a:stretch>
        </p:blipFill>
        <p:spPr>
          <a:xfrm>
            <a:off x="1939449" y="1716175"/>
            <a:ext cx="8313101" cy="4696777"/>
          </a:xfrm>
          <a:prstGeom prst="rect">
            <a:avLst/>
          </a:prstGeom>
        </p:spPr>
      </p:pic>
    </p:spTree>
    <p:extLst>
      <p:ext uri="{BB962C8B-B14F-4D97-AF65-F5344CB8AC3E}">
        <p14:creationId xmlns:p14="http://schemas.microsoft.com/office/powerpoint/2010/main" val="20309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6"/>
                </p:tgtEl>
              </p:cMediaNode>
            </p:video>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6"/>
                                        </p:tgtEl>
                                      </p:cBhvr>
                                    </p:cmd>
                                  </p:childTnLst>
                                </p:cTn>
                              </p:par>
                            </p:childTnLst>
                          </p:cTn>
                        </p:par>
                      </p:childTnLst>
                    </p:cTn>
                  </p:par>
                </p:childTnLst>
              </p:cTn>
              <p:nextCondLst>
                <p:cond evt="onClick" delay="0">
                  <p:tgtEl>
                    <p:spTgt spid="26"/>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2AE4C-1B47-4B6E-AC59-A74B38FF5389}"/>
              </a:ext>
            </a:extLst>
          </p:cNvPr>
          <p:cNvSpPr>
            <a:spLocks noGrp="1"/>
          </p:cNvSpPr>
          <p:nvPr>
            <p:ph type="title"/>
          </p:nvPr>
        </p:nvSpPr>
        <p:spPr/>
        <p:txBody>
          <a:bodyPr/>
          <a:lstStyle/>
          <a:p>
            <a:r>
              <a:rPr lang="en-GB" sz="4400" dirty="0"/>
              <a:t>7.  Attend a meeting on creationism</a:t>
            </a:r>
            <a:endParaRPr lang="en-GB" dirty="0"/>
          </a:p>
        </p:txBody>
      </p:sp>
      <p:sp>
        <p:nvSpPr>
          <p:cNvPr id="3" name="Content Placeholder 2">
            <a:extLst>
              <a:ext uri="{FF2B5EF4-FFF2-40B4-BE49-F238E27FC236}">
                <a16:creationId xmlns:a16="http://schemas.microsoft.com/office/drawing/2014/main" id="{111839D1-805B-42CC-8152-3A194C5D20BA}"/>
              </a:ext>
            </a:extLst>
          </p:cNvPr>
          <p:cNvSpPr>
            <a:spLocks noGrp="1"/>
          </p:cNvSpPr>
          <p:nvPr>
            <p:ph idx="1"/>
          </p:nvPr>
        </p:nvSpPr>
        <p:spPr/>
        <p:txBody>
          <a:bodyPr/>
          <a:lstStyle/>
          <a:p>
            <a:endParaRPr lang="en-GB" dirty="0"/>
          </a:p>
          <a:p>
            <a:endParaRPr lang="en-GB" dirty="0"/>
          </a:p>
          <a:p>
            <a:endParaRPr lang="en-GB" dirty="0"/>
          </a:p>
          <a:p>
            <a:pPr marL="0" indent="0">
              <a:buNone/>
            </a:pPr>
            <a:r>
              <a:rPr lang="en-GB" dirty="0"/>
              <a:t>b. As you debrief the meeting, share at least fifteen objections that can be made by the evolutionists from a creationist’s viewpoint. Share some of the biblical and scientific ways that you can refute objections.</a:t>
            </a:r>
          </a:p>
        </p:txBody>
      </p:sp>
    </p:spTree>
    <p:extLst>
      <p:ext uri="{BB962C8B-B14F-4D97-AF65-F5344CB8AC3E}">
        <p14:creationId xmlns:p14="http://schemas.microsoft.com/office/powerpoint/2010/main" val="2181495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2AE4C-1B47-4B6E-AC59-A74B38FF5389}"/>
              </a:ext>
            </a:extLst>
          </p:cNvPr>
          <p:cNvSpPr>
            <a:spLocks noGrp="1"/>
          </p:cNvSpPr>
          <p:nvPr>
            <p:ph type="title"/>
          </p:nvPr>
        </p:nvSpPr>
        <p:spPr/>
        <p:txBody>
          <a:bodyPr/>
          <a:lstStyle/>
          <a:p>
            <a:r>
              <a:rPr lang="en-GB" sz="4400" dirty="0"/>
              <a:t>7.  Attend a meeting on creationism</a:t>
            </a:r>
            <a:endParaRPr lang="en-GB" dirty="0"/>
          </a:p>
        </p:txBody>
      </p:sp>
      <p:sp>
        <p:nvSpPr>
          <p:cNvPr id="5" name="Text Placeholder 4">
            <a:extLst>
              <a:ext uri="{FF2B5EF4-FFF2-40B4-BE49-F238E27FC236}">
                <a16:creationId xmlns:a16="http://schemas.microsoft.com/office/drawing/2014/main" id="{AAB04BED-6216-46B3-9F50-32B4DDE84805}"/>
              </a:ext>
            </a:extLst>
          </p:cNvPr>
          <p:cNvSpPr>
            <a:spLocks noGrp="1"/>
          </p:cNvSpPr>
          <p:nvPr>
            <p:ph type="body" idx="1"/>
          </p:nvPr>
        </p:nvSpPr>
        <p:spPr>
          <a:xfrm>
            <a:off x="632947" y="1981200"/>
            <a:ext cx="4769562" cy="576262"/>
          </a:xfrm>
        </p:spPr>
        <p:txBody>
          <a:bodyPr/>
          <a:lstStyle/>
          <a:p>
            <a:pPr algn="ctr"/>
            <a:r>
              <a:rPr lang="en-GB" dirty="0"/>
              <a:t>Evolutionists Objections</a:t>
            </a:r>
          </a:p>
        </p:txBody>
      </p:sp>
      <p:sp>
        <p:nvSpPr>
          <p:cNvPr id="8" name="Text Placeholder 7">
            <a:extLst>
              <a:ext uri="{FF2B5EF4-FFF2-40B4-BE49-F238E27FC236}">
                <a16:creationId xmlns:a16="http://schemas.microsoft.com/office/drawing/2014/main" id="{0748B3C4-0894-4A87-9B85-4AFBD093A9B7}"/>
              </a:ext>
            </a:extLst>
          </p:cNvPr>
          <p:cNvSpPr>
            <a:spLocks noGrp="1"/>
          </p:cNvSpPr>
          <p:nvPr>
            <p:ph type="body" sz="half" idx="15"/>
          </p:nvPr>
        </p:nvSpPr>
        <p:spPr>
          <a:xfrm>
            <a:off x="652462" y="2667000"/>
            <a:ext cx="4750047" cy="3589338"/>
          </a:xfrm>
        </p:spPr>
        <p:txBody>
          <a:bodyPr/>
          <a:lstStyle/>
          <a:p>
            <a:pPr marL="342900" indent="-342900">
              <a:buAutoNum type="arabicPeriod"/>
            </a:pPr>
            <a:r>
              <a:rPr lang="en-GB" dirty="0"/>
              <a:t>Earth age is not 6000 years old</a:t>
            </a:r>
          </a:p>
          <a:p>
            <a:pPr marL="342900" indent="-342900">
              <a:buAutoNum type="arabicPeriod"/>
            </a:pPr>
            <a:r>
              <a:rPr lang="en-GB" dirty="0"/>
              <a:t>After sea life evolved, hundreds of millions of years ago, somehow they came to land and evolved in different species, then the bird evolved somehow from dinosaurs</a:t>
            </a:r>
          </a:p>
          <a:p>
            <a:pPr marL="342900" indent="-342900">
              <a:buAutoNum type="arabicPeriod"/>
            </a:pPr>
            <a:endParaRPr lang="en-GB" dirty="0"/>
          </a:p>
          <a:p>
            <a:pPr marL="342900" indent="-342900">
              <a:buAutoNum type="arabicPeriod"/>
            </a:pPr>
            <a:r>
              <a:rPr lang="en-GB" dirty="0"/>
              <a:t>Note:</a:t>
            </a:r>
          </a:p>
          <a:p>
            <a:r>
              <a:rPr lang="en-GB" dirty="0"/>
              <a:t>Rest to be completed by the Pathfinder and please use the links from the last slide</a:t>
            </a:r>
          </a:p>
        </p:txBody>
      </p:sp>
      <p:sp>
        <p:nvSpPr>
          <p:cNvPr id="6" name="Text Placeholder 5">
            <a:extLst>
              <a:ext uri="{FF2B5EF4-FFF2-40B4-BE49-F238E27FC236}">
                <a16:creationId xmlns:a16="http://schemas.microsoft.com/office/drawing/2014/main" id="{29F99EE8-77D8-48B9-92FC-CB95673EF319}"/>
              </a:ext>
            </a:extLst>
          </p:cNvPr>
          <p:cNvSpPr>
            <a:spLocks noGrp="1"/>
          </p:cNvSpPr>
          <p:nvPr>
            <p:ph type="body" sz="quarter" idx="3"/>
          </p:nvPr>
        </p:nvSpPr>
        <p:spPr>
          <a:xfrm>
            <a:off x="6282911" y="1971993"/>
            <a:ext cx="5276142" cy="576262"/>
          </a:xfrm>
        </p:spPr>
        <p:txBody>
          <a:bodyPr/>
          <a:lstStyle/>
          <a:p>
            <a:r>
              <a:rPr lang="en-GB" dirty="0"/>
              <a:t>Objection possible answers</a:t>
            </a:r>
          </a:p>
        </p:txBody>
      </p:sp>
      <p:sp>
        <p:nvSpPr>
          <p:cNvPr id="9" name="Text Placeholder 8">
            <a:extLst>
              <a:ext uri="{FF2B5EF4-FFF2-40B4-BE49-F238E27FC236}">
                <a16:creationId xmlns:a16="http://schemas.microsoft.com/office/drawing/2014/main" id="{24B580A7-5A3B-4E64-9E9A-AAE6B866A9C8}"/>
              </a:ext>
            </a:extLst>
          </p:cNvPr>
          <p:cNvSpPr>
            <a:spLocks noGrp="1"/>
          </p:cNvSpPr>
          <p:nvPr>
            <p:ph type="body" sz="half" idx="16"/>
          </p:nvPr>
        </p:nvSpPr>
        <p:spPr>
          <a:xfrm>
            <a:off x="6257395" y="2815944"/>
            <a:ext cx="5301658" cy="3589338"/>
          </a:xfrm>
        </p:spPr>
        <p:txBody>
          <a:bodyPr/>
          <a:lstStyle/>
          <a:p>
            <a:pPr marL="342900" indent="-342900">
              <a:buAutoNum type="arabicPeriod"/>
            </a:pPr>
            <a:r>
              <a:rPr lang="en-GB" dirty="0"/>
              <a:t>The method used to date certain things is not accurate. Same method dated dinosaurs to be 50000 years old.</a:t>
            </a:r>
          </a:p>
          <a:p>
            <a:pPr marL="342900" indent="-342900">
              <a:buAutoNum type="arabicPeriod"/>
            </a:pPr>
            <a:r>
              <a:rPr lang="en-GB" dirty="0"/>
              <a:t>God created the birds and all the sea life in the same day, the 5</a:t>
            </a:r>
            <a:r>
              <a:rPr lang="en-GB" baseline="30000" dirty="0"/>
              <a:t>th</a:t>
            </a:r>
            <a:r>
              <a:rPr lang="en-GB" dirty="0"/>
              <a:t> day</a:t>
            </a:r>
          </a:p>
          <a:p>
            <a:pPr marL="342900" indent="-342900">
              <a:buAutoNum type="arabicPeriod"/>
            </a:pPr>
            <a:r>
              <a:rPr lang="en-GB" dirty="0"/>
              <a:t>Note:</a:t>
            </a:r>
          </a:p>
          <a:p>
            <a:r>
              <a:rPr lang="en-GB" dirty="0"/>
              <a:t>Rest to be completed by the Pathfinder and please use the links from the last slide</a:t>
            </a:r>
          </a:p>
          <a:p>
            <a:pPr marL="342900" indent="-342900">
              <a:buAutoNum type="arabicPeriod"/>
            </a:pPr>
            <a:endParaRPr lang="en-GB" dirty="0"/>
          </a:p>
        </p:txBody>
      </p:sp>
    </p:spTree>
    <p:extLst>
      <p:ext uri="{BB962C8B-B14F-4D97-AF65-F5344CB8AC3E}">
        <p14:creationId xmlns:p14="http://schemas.microsoft.com/office/powerpoint/2010/main" val="370513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1000"/>
                                        <p:tgtEl>
                                          <p:spTgt spid="9">
                                            <p:txEl>
                                              <p:pRg st="1" end="1"/>
                                            </p:txEl>
                                          </p:spTgt>
                                        </p:tgtEl>
                                      </p:cBhvr>
                                    </p:animEffect>
                                    <p:anim calcmode="lin" valueType="num">
                                      <p:cBhvr>
                                        <p:cTn id="2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1000"/>
                                        <p:tgtEl>
                                          <p:spTgt spid="8">
                                            <p:txEl>
                                              <p:pRg st="3" end="3"/>
                                            </p:txEl>
                                          </p:spTgt>
                                        </p:tgtEl>
                                      </p:cBhvr>
                                    </p:animEffect>
                                    <p:anim calcmode="lin" valueType="num">
                                      <p:cBhvr>
                                        <p:cTn id="3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3" end="3"/>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Effect transition="in" filter="fade">
                                      <p:cBhvr>
                                        <p:cTn id="40" dur="1000"/>
                                        <p:tgtEl>
                                          <p:spTgt spid="8">
                                            <p:txEl>
                                              <p:pRg st="4" end="4"/>
                                            </p:txEl>
                                          </p:spTgt>
                                        </p:tgtEl>
                                      </p:cBhvr>
                                    </p:animEffect>
                                    <p:anim calcmode="lin" valueType="num">
                                      <p:cBhvr>
                                        <p:cTn id="41"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animEffect transition="in" filter="fade">
                                      <p:cBhvr>
                                        <p:cTn id="47" dur="1000"/>
                                        <p:tgtEl>
                                          <p:spTgt spid="9">
                                            <p:txEl>
                                              <p:pRg st="2" end="2"/>
                                            </p:txEl>
                                          </p:spTgt>
                                        </p:tgtEl>
                                      </p:cBhvr>
                                    </p:animEffect>
                                    <p:anim calcmode="lin" valueType="num">
                                      <p:cBhvr>
                                        <p:cTn id="4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2" end="2"/>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9">
                                            <p:txEl>
                                              <p:pRg st="3" end="3"/>
                                            </p:txEl>
                                          </p:spTgt>
                                        </p:tgtEl>
                                        <p:attrNameLst>
                                          <p:attrName>style.visibility</p:attrName>
                                        </p:attrNameLst>
                                      </p:cBhvr>
                                      <p:to>
                                        <p:strVal val="visible"/>
                                      </p:to>
                                    </p:set>
                                    <p:animEffect transition="in" filter="fade">
                                      <p:cBhvr>
                                        <p:cTn id="52" dur="1000"/>
                                        <p:tgtEl>
                                          <p:spTgt spid="9">
                                            <p:txEl>
                                              <p:pRg st="3" end="3"/>
                                            </p:txEl>
                                          </p:spTgt>
                                        </p:tgtEl>
                                      </p:cBhvr>
                                    </p:animEffect>
                                    <p:anim calcmode="lin" valueType="num">
                                      <p:cBhvr>
                                        <p:cTn id="5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54"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0FCE7-14FA-4580-B928-C46B4F1035BB}"/>
              </a:ext>
            </a:extLst>
          </p:cNvPr>
          <p:cNvSpPr>
            <a:spLocks noGrp="1"/>
          </p:cNvSpPr>
          <p:nvPr>
            <p:ph type="title"/>
          </p:nvPr>
        </p:nvSpPr>
        <p:spPr/>
        <p:txBody>
          <a:bodyPr/>
          <a:lstStyle/>
          <a:p>
            <a:r>
              <a:rPr lang="en-GB" sz="3600" dirty="0"/>
              <a:t>8. Investigate and demonstrate how to argue in favour of creationism using 3 of:</a:t>
            </a:r>
            <a:br>
              <a:rPr lang="en-GB" sz="3600" dirty="0"/>
            </a:br>
            <a:endParaRPr lang="en-GB" sz="3600" dirty="0"/>
          </a:p>
        </p:txBody>
      </p:sp>
      <p:sp>
        <p:nvSpPr>
          <p:cNvPr id="3" name="Content Placeholder 2">
            <a:extLst>
              <a:ext uri="{FF2B5EF4-FFF2-40B4-BE49-F238E27FC236}">
                <a16:creationId xmlns:a16="http://schemas.microsoft.com/office/drawing/2014/main" id="{2F0AE328-7002-4691-9C60-F77804B554E3}"/>
              </a:ext>
            </a:extLst>
          </p:cNvPr>
          <p:cNvSpPr>
            <a:spLocks noGrp="1"/>
          </p:cNvSpPr>
          <p:nvPr>
            <p:ph idx="1"/>
          </p:nvPr>
        </p:nvSpPr>
        <p:spPr/>
        <p:txBody>
          <a:bodyPr/>
          <a:lstStyle/>
          <a:p>
            <a:r>
              <a:rPr lang="en-GB" dirty="0"/>
              <a:t>a.  From the biological point of view, what are the systems of irreducible complexity?</a:t>
            </a:r>
          </a:p>
          <a:p>
            <a:endParaRPr lang="en-GB" dirty="0"/>
          </a:p>
          <a:p>
            <a:r>
              <a:rPr lang="en-GB" dirty="0"/>
              <a:t>b.  From the geological point of view, investigate and draw a geological column of creationism and compare it with the evolutionary model. Explain how the gaps in both models are completed with philosophical bases (not scientifically checked)</a:t>
            </a:r>
          </a:p>
          <a:p>
            <a:endParaRPr lang="en-GB" dirty="0"/>
          </a:p>
          <a:p>
            <a:r>
              <a:rPr lang="en-GB" dirty="0"/>
              <a:t>c.  From the oceanography point of view, how can we know, through oceanic sedimentation, that the oceans are “young”?</a:t>
            </a:r>
          </a:p>
          <a:p>
            <a:endParaRPr lang="en-GB" dirty="0"/>
          </a:p>
        </p:txBody>
      </p:sp>
    </p:spTree>
    <p:extLst>
      <p:ext uri="{BB962C8B-B14F-4D97-AF65-F5344CB8AC3E}">
        <p14:creationId xmlns:p14="http://schemas.microsoft.com/office/powerpoint/2010/main" val="296241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23" name="Freeform: Shape 22">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2680E37-D594-4022-9C10-DD0824106FE7}"/>
              </a:ext>
            </a:extLst>
          </p:cNvPr>
          <p:cNvSpPr>
            <a:spLocks noGrp="1"/>
          </p:cNvSpPr>
          <p:nvPr>
            <p:ph type="title"/>
          </p:nvPr>
        </p:nvSpPr>
        <p:spPr>
          <a:xfrm>
            <a:off x="653143" y="1645920"/>
            <a:ext cx="3522879" cy="4470821"/>
          </a:xfrm>
        </p:spPr>
        <p:txBody>
          <a:bodyPr>
            <a:normAutofit/>
          </a:bodyPr>
          <a:lstStyle/>
          <a:p>
            <a:pPr algn="r"/>
            <a:r>
              <a:rPr lang="en-GB" sz="3900" dirty="0">
                <a:solidFill>
                  <a:srgbClr val="FFFFFF"/>
                </a:solidFill>
              </a:rPr>
              <a:t>Requirements</a:t>
            </a:r>
          </a:p>
        </p:txBody>
      </p:sp>
      <p:sp>
        <p:nvSpPr>
          <p:cNvPr id="3" name="Content Placeholder 2">
            <a:extLst>
              <a:ext uri="{FF2B5EF4-FFF2-40B4-BE49-F238E27FC236}">
                <a16:creationId xmlns:a16="http://schemas.microsoft.com/office/drawing/2014/main" id="{F3ED6E45-6F4B-4FF3-9B84-E19CE35904AA}"/>
              </a:ext>
            </a:extLst>
          </p:cNvPr>
          <p:cNvSpPr>
            <a:spLocks noGrp="1"/>
          </p:cNvSpPr>
          <p:nvPr>
            <p:ph idx="1"/>
          </p:nvPr>
        </p:nvSpPr>
        <p:spPr>
          <a:xfrm>
            <a:off x="5204109" y="1143000"/>
            <a:ext cx="6334748" cy="5148470"/>
          </a:xfrm>
        </p:spPr>
        <p:txBody>
          <a:bodyPr>
            <a:normAutofit/>
          </a:bodyPr>
          <a:lstStyle/>
          <a:p>
            <a:pPr marL="0" indent="0">
              <a:lnSpc>
                <a:spcPct val="90000"/>
              </a:lnSpc>
              <a:buNone/>
            </a:pPr>
            <a:r>
              <a:rPr lang="en-GB" sz="1600" dirty="0"/>
              <a:t>1.  Define the scientific model and theory</a:t>
            </a:r>
          </a:p>
          <a:p>
            <a:pPr marL="0" indent="0">
              <a:lnSpc>
                <a:spcPct val="90000"/>
              </a:lnSpc>
              <a:buNone/>
            </a:pPr>
            <a:r>
              <a:rPr lang="en-GB" sz="1600" dirty="0"/>
              <a:t>2. List 3 differences between creationist and evolutionist models</a:t>
            </a:r>
          </a:p>
          <a:p>
            <a:pPr marL="0" indent="0">
              <a:lnSpc>
                <a:spcPct val="90000"/>
              </a:lnSpc>
              <a:buNone/>
            </a:pPr>
            <a:r>
              <a:rPr lang="en-GB" sz="1600" dirty="0"/>
              <a:t>3. Read and comment 1 Timothy 6:20 - 21 and Genesis 1 - 2 </a:t>
            </a:r>
          </a:p>
          <a:p>
            <a:pPr marL="0" indent="0">
              <a:lnSpc>
                <a:spcPct val="90000"/>
              </a:lnSpc>
              <a:buNone/>
            </a:pPr>
            <a:r>
              <a:rPr lang="en-GB" sz="1600" dirty="0"/>
              <a:t>4. Quote 5 passages from Patriarchs and Prophets about earth young age</a:t>
            </a:r>
          </a:p>
          <a:p>
            <a:pPr marL="0" indent="0">
              <a:lnSpc>
                <a:spcPct val="90000"/>
              </a:lnSpc>
              <a:buNone/>
            </a:pPr>
            <a:r>
              <a:rPr lang="en-GB" sz="1600" dirty="0"/>
              <a:t>5. Investigate “The Creation”</a:t>
            </a:r>
          </a:p>
          <a:p>
            <a:pPr marL="0" indent="0">
              <a:lnSpc>
                <a:spcPct val="90000"/>
              </a:lnSpc>
              <a:buNone/>
            </a:pPr>
            <a:r>
              <a:rPr lang="en-GB" sz="1600" dirty="0"/>
              <a:t>6. Genesis Ch 6 – 9 analysis </a:t>
            </a:r>
          </a:p>
          <a:p>
            <a:pPr marL="0" indent="0">
              <a:lnSpc>
                <a:spcPct val="90000"/>
              </a:lnSpc>
              <a:buNone/>
            </a:pPr>
            <a:r>
              <a:rPr lang="en-GB" sz="1600" dirty="0"/>
              <a:t>7. Attend a Creationism meeting </a:t>
            </a:r>
          </a:p>
          <a:p>
            <a:pPr marL="0" indent="0">
              <a:lnSpc>
                <a:spcPct val="90000"/>
              </a:lnSpc>
              <a:buNone/>
            </a:pPr>
            <a:r>
              <a:rPr lang="en-GB" sz="1600" dirty="0"/>
              <a:t>8. Investigate and demonstrate how to argue in favour of creationism</a:t>
            </a:r>
          </a:p>
          <a:p>
            <a:pPr marL="0" indent="0">
              <a:lnSpc>
                <a:spcPct val="90000"/>
              </a:lnSpc>
              <a:buNone/>
            </a:pPr>
            <a:r>
              <a:rPr lang="en-GB" sz="1600" dirty="0"/>
              <a:t>9. Project – “Why be a creationist?”</a:t>
            </a:r>
          </a:p>
          <a:p>
            <a:pPr marL="0" indent="0">
              <a:lnSpc>
                <a:spcPct val="90000"/>
              </a:lnSpc>
              <a:buNone/>
            </a:pPr>
            <a:r>
              <a:rPr lang="en-GB" sz="1600" dirty="0"/>
              <a:t>10. Organise a debate</a:t>
            </a:r>
          </a:p>
          <a:p>
            <a:pPr marL="0" indent="0">
              <a:lnSpc>
                <a:spcPct val="90000"/>
              </a:lnSpc>
              <a:buNone/>
            </a:pPr>
            <a:r>
              <a:rPr lang="en-GB" sz="1600" dirty="0"/>
              <a:t>11. Report of the diversity and wonder in God’s creation</a:t>
            </a:r>
          </a:p>
          <a:p>
            <a:pPr>
              <a:lnSpc>
                <a:spcPct val="90000"/>
              </a:lnSpc>
            </a:pPr>
            <a:endParaRPr lang="en-GB" sz="1400" dirty="0"/>
          </a:p>
          <a:p>
            <a:pPr>
              <a:lnSpc>
                <a:spcPct val="90000"/>
              </a:lnSpc>
            </a:pPr>
            <a:endParaRPr lang="en-GB" sz="1400" dirty="0"/>
          </a:p>
          <a:p>
            <a:pPr>
              <a:lnSpc>
                <a:spcPct val="90000"/>
              </a:lnSpc>
            </a:pPr>
            <a:endParaRPr lang="en-GB" sz="1400" dirty="0"/>
          </a:p>
        </p:txBody>
      </p:sp>
    </p:spTree>
    <p:extLst>
      <p:ext uri="{BB962C8B-B14F-4D97-AF65-F5344CB8AC3E}">
        <p14:creationId xmlns:p14="http://schemas.microsoft.com/office/powerpoint/2010/main" val="1735822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0FCE7-14FA-4580-B928-C46B4F1035BB}"/>
              </a:ext>
            </a:extLst>
          </p:cNvPr>
          <p:cNvSpPr>
            <a:spLocks noGrp="1"/>
          </p:cNvSpPr>
          <p:nvPr>
            <p:ph type="title"/>
          </p:nvPr>
        </p:nvSpPr>
        <p:spPr/>
        <p:txBody>
          <a:bodyPr/>
          <a:lstStyle/>
          <a:p>
            <a:r>
              <a:rPr lang="en-GB" sz="3600" dirty="0"/>
              <a:t>8. Investigate and demonstrate how to argue in favour of creationism using 3 of:</a:t>
            </a:r>
            <a:br>
              <a:rPr lang="en-GB" sz="3600" dirty="0"/>
            </a:br>
            <a:endParaRPr lang="en-GB" sz="3600" dirty="0"/>
          </a:p>
        </p:txBody>
      </p:sp>
      <p:sp>
        <p:nvSpPr>
          <p:cNvPr id="3" name="Content Placeholder 2">
            <a:extLst>
              <a:ext uri="{FF2B5EF4-FFF2-40B4-BE49-F238E27FC236}">
                <a16:creationId xmlns:a16="http://schemas.microsoft.com/office/drawing/2014/main" id="{2F0AE328-7002-4691-9C60-F77804B554E3}"/>
              </a:ext>
            </a:extLst>
          </p:cNvPr>
          <p:cNvSpPr>
            <a:spLocks noGrp="1"/>
          </p:cNvSpPr>
          <p:nvPr>
            <p:ph idx="1"/>
          </p:nvPr>
        </p:nvSpPr>
        <p:spPr/>
        <p:txBody>
          <a:bodyPr/>
          <a:lstStyle/>
          <a:p>
            <a:endParaRPr lang="en-GB" dirty="0"/>
          </a:p>
          <a:p>
            <a:endParaRPr lang="en-GB" dirty="0"/>
          </a:p>
          <a:p>
            <a:r>
              <a:rPr lang="en-GB" dirty="0"/>
              <a:t>d.  From the astronomical point of view, how does the progressive distance of the moon, in relation with the gravitational centre of the earth (take into account the “limit of Roche”) indicate a “young” earth and moon?</a:t>
            </a:r>
          </a:p>
          <a:p>
            <a:endParaRPr lang="en-GB" dirty="0"/>
          </a:p>
          <a:p>
            <a:r>
              <a:rPr lang="en-GB" dirty="0"/>
              <a:t>e.  From the archaeological point of view, what are the transitional fossils? How does their absence argue in favour of creationism?</a:t>
            </a:r>
          </a:p>
        </p:txBody>
      </p:sp>
    </p:spTree>
    <p:extLst>
      <p:ext uri="{BB962C8B-B14F-4D97-AF65-F5344CB8AC3E}">
        <p14:creationId xmlns:p14="http://schemas.microsoft.com/office/powerpoint/2010/main" val="372400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0FCE7-14FA-4580-B928-C46B4F1035BB}"/>
              </a:ext>
            </a:extLst>
          </p:cNvPr>
          <p:cNvSpPr>
            <a:spLocks noGrp="1"/>
          </p:cNvSpPr>
          <p:nvPr>
            <p:ph type="title"/>
          </p:nvPr>
        </p:nvSpPr>
        <p:spPr>
          <a:xfrm>
            <a:off x="648930" y="629266"/>
            <a:ext cx="9252154" cy="1223983"/>
          </a:xfrm>
        </p:spPr>
        <p:txBody>
          <a:bodyPr>
            <a:normAutofit/>
          </a:bodyPr>
          <a:lstStyle/>
          <a:p>
            <a:pPr>
              <a:lnSpc>
                <a:spcPct val="90000"/>
              </a:lnSpc>
            </a:pPr>
            <a:r>
              <a:rPr lang="en-GB" sz="2600"/>
              <a:t>8. Investigate and demonstrate how to argue in favour of creationism using 3 of:</a:t>
            </a:r>
            <a:br>
              <a:rPr lang="en-GB" sz="2600"/>
            </a:br>
            <a:endParaRPr lang="en-GB" sz="2600"/>
          </a:p>
        </p:txBody>
      </p:sp>
      <p:pic>
        <p:nvPicPr>
          <p:cNvPr id="4" name="Picture 3">
            <a:extLst>
              <a:ext uri="{FF2B5EF4-FFF2-40B4-BE49-F238E27FC236}">
                <a16:creationId xmlns:a16="http://schemas.microsoft.com/office/drawing/2014/main" id="{B0A495F5-A170-4166-8058-17F20203B673}"/>
              </a:ext>
            </a:extLst>
          </p:cNvPr>
          <p:cNvPicPr>
            <a:picLocks noChangeAspect="1"/>
          </p:cNvPicPr>
          <p:nvPr/>
        </p:nvPicPr>
        <p:blipFill>
          <a:blip r:embed="rId3"/>
          <a:stretch>
            <a:fillRect/>
          </a:stretch>
        </p:blipFill>
        <p:spPr>
          <a:xfrm>
            <a:off x="636915" y="2412600"/>
            <a:ext cx="5451627" cy="3475411"/>
          </a:xfrm>
          <a:prstGeom prst="rect">
            <a:avLst/>
          </a:prstGeom>
          <a:effectLst>
            <a:outerShdw blurRad="50800" dist="38100" dir="5400000" algn="t" rotWithShape="0">
              <a:prstClr val="black">
                <a:alpha val="43000"/>
              </a:prstClr>
            </a:outerShdw>
          </a:effectLst>
        </p:spPr>
      </p:pic>
      <p:sp>
        <p:nvSpPr>
          <p:cNvPr id="3" name="Content Placeholder 2">
            <a:extLst>
              <a:ext uri="{FF2B5EF4-FFF2-40B4-BE49-F238E27FC236}">
                <a16:creationId xmlns:a16="http://schemas.microsoft.com/office/drawing/2014/main" id="{2F0AE328-7002-4691-9C60-F77804B554E3}"/>
              </a:ext>
            </a:extLst>
          </p:cNvPr>
          <p:cNvSpPr>
            <a:spLocks noGrp="1"/>
          </p:cNvSpPr>
          <p:nvPr>
            <p:ph idx="1"/>
          </p:nvPr>
        </p:nvSpPr>
        <p:spPr>
          <a:xfrm>
            <a:off x="6575729" y="2052214"/>
            <a:ext cx="4415293" cy="4196185"/>
          </a:xfrm>
        </p:spPr>
        <p:txBody>
          <a:bodyPr>
            <a:normAutofit/>
          </a:bodyPr>
          <a:lstStyle/>
          <a:p>
            <a:pPr>
              <a:lnSpc>
                <a:spcPct val="90000"/>
              </a:lnSpc>
            </a:pPr>
            <a:r>
              <a:rPr lang="en-GB" sz="1700"/>
              <a:t>a.  From the biological point of view, what are the systems of irreducible complexity?</a:t>
            </a:r>
          </a:p>
          <a:p>
            <a:pPr>
              <a:lnSpc>
                <a:spcPct val="90000"/>
              </a:lnSpc>
            </a:pPr>
            <a:endParaRPr lang="en-GB" sz="1700"/>
          </a:p>
          <a:p>
            <a:pPr marL="0" indent="0">
              <a:lnSpc>
                <a:spcPct val="90000"/>
              </a:lnSpc>
              <a:buNone/>
            </a:pPr>
            <a:r>
              <a:rPr lang="en-GB" sz="1700"/>
              <a:t>Irreducible complexity is a term used to describe a characteristic of certain complex systems whereby they need all of their individual component parts in place in order to function. </a:t>
            </a:r>
          </a:p>
          <a:p>
            <a:pPr marL="0" indent="0">
              <a:lnSpc>
                <a:spcPct val="90000"/>
              </a:lnSpc>
              <a:buNone/>
            </a:pPr>
            <a:endParaRPr lang="en-GB" sz="1700"/>
          </a:p>
          <a:p>
            <a:pPr marL="0" indent="0">
              <a:lnSpc>
                <a:spcPct val="90000"/>
              </a:lnSpc>
              <a:buNone/>
            </a:pPr>
            <a:r>
              <a:rPr lang="en-GB" sz="1700"/>
              <a:t>In other words, it is impossible to reduce the complexity of (or to simplify) an irreducibly complex system by removing any of its component parts and still maintain its functionality.</a:t>
            </a:r>
          </a:p>
        </p:txBody>
      </p:sp>
    </p:spTree>
    <p:extLst>
      <p:ext uri="{BB962C8B-B14F-4D97-AF65-F5344CB8AC3E}">
        <p14:creationId xmlns:p14="http://schemas.microsoft.com/office/powerpoint/2010/main" val="246237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362849A-570D-49DB-954C-63F144E88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CA42011-E478-428B-9D15-A98E338BF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Freeform 7">
            <a:extLst>
              <a:ext uri="{FF2B5EF4-FFF2-40B4-BE49-F238E27FC236}">
                <a16:creationId xmlns:a16="http://schemas.microsoft.com/office/drawing/2014/main" id="{9ED2773C-FE51-4632-BA46-036BDCDA6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BA0FCE7-14FA-4580-B928-C46B4F1035BB}"/>
              </a:ext>
            </a:extLst>
          </p:cNvPr>
          <p:cNvSpPr>
            <a:spLocks noGrp="1"/>
          </p:cNvSpPr>
          <p:nvPr>
            <p:ph type="title"/>
          </p:nvPr>
        </p:nvSpPr>
        <p:spPr>
          <a:xfrm>
            <a:off x="648930" y="629267"/>
            <a:ext cx="9252154" cy="1016654"/>
          </a:xfrm>
        </p:spPr>
        <p:txBody>
          <a:bodyPr>
            <a:normAutofit/>
          </a:bodyPr>
          <a:lstStyle/>
          <a:p>
            <a:pPr>
              <a:lnSpc>
                <a:spcPct val="90000"/>
              </a:lnSpc>
            </a:pPr>
            <a:r>
              <a:rPr lang="en-GB" sz="2000">
                <a:solidFill>
                  <a:srgbClr val="EBEBEB"/>
                </a:solidFill>
              </a:rPr>
              <a:t>8. Investigate and demonstrate how to argue in favour of creationism using 3 of:</a:t>
            </a:r>
            <a:br>
              <a:rPr lang="en-GB" sz="2000">
                <a:solidFill>
                  <a:srgbClr val="EBEBEB"/>
                </a:solidFill>
              </a:rPr>
            </a:br>
            <a:endParaRPr lang="en-GB" sz="2000">
              <a:solidFill>
                <a:srgbClr val="EBEBEB"/>
              </a:solidFill>
            </a:endParaRPr>
          </a:p>
        </p:txBody>
      </p:sp>
      <p:sp useBgFill="1">
        <p:nvSpPr>
          <p:cNvPr id="15" name="Freeform: Shape 14">
            <a:extLst>
              <a:ext uri="{FF2B5EF4-FFF2-40B4-BE49-F238E27FC236}">
                <a16:creationId xmlns:a16="http://schemas.microsoft.com/office/drawing/2014/main" id="{E02F9158-C4C2-46A8-BE73-A4F77E139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2F0AE328-7002-4691-9C60-F77804B554E3}"/>
              </a:ext>
            </a:extLst>
          </p:cNvPr>
          <p:cNvSpPr>
            <a:spLocks noGrp="1"/>
          </p:cNvSpPr>
          <p:nvPr>
            <p:ph idx="1"/>
          </p:nvPr>
        </p:nvSpPr>
        <p:spPr>
          <a:xfrm>
            <a:off x="6421089" y="2548281"/>
            <a:ext cx="5122606" cy="3658689"/>
          </a:xfrm>
        </p:spPr>
        <p:txBody>
          <a:bodyPr>
            <a:normAutofit/>
          </a:bodyPr>
          <a:lstStyle/>
          <a:p>
            <a:pPr>
              <a:lnSpc>
                <a:spcPct val="90000"/>
              </a:lnSpc>
            </a:pPr>
            <a:r>
              <a:rPr lang="en-GB" sz="1400" dirty="0"/>
              <a:t> c.  From the oceanography point of view, how can we know, through oceanic sedimentation, that the oceans are “young”?</a:t>
            </a:r>
          </a:p>
          <a:p>
            <a:pPr>
              <a:lnSpc>
                <a:spcPct val="90000"/>
              </a:lnSpc>
            </a:pPr>
            <a:endParaRPr lang="en-GB" sz="1400" dirty="0"/>
          </a:p>
          <a:p>
            <a:pPr>
              <a:lnSpc>
                <a:spcPct val="90000"/>
              </a:lnSpc>
            </a:pPr>
            <a:r>
              <a:rPr lang="en-GB" sz="1400" dirty="0"/>
              <a:t> Not enough mud on the sea floor:</a:t>
            </a:r>
          </a:p>
          <a:p>
            <a:pPr>
              <a:lnSpc>
                <a:spcPct val="90000"/>
              </a:lnSpc>
            </a:pPr>
            <a:r>
              <a:rPr lang="en-GB" sz="1400" dirty="0"/>
              <a:t>Each year, water and winds erode about 20 billion tons of dirt and rock from the continents and deposit it in the ocean.</a:t>
            </a:r>
          </a:p>
          <a:p>
            <a:pPr>
              <a:lnSpc>
                <a:spcPct val="90000"/>
              </a:lnSpc>
            </a:pPr>
            <a:r>
              <a:rPr lang="en-GB" sz="1400" dirty="0"/>
              <a:t> This material accumulates as loose sediment on the hard basaltic (lava-formed) rock of the ocean floor</a:t>
            </a:r>
          </a:p>
          <a:p>
            <a:pPr>
              <a:lnSpc>
                <a:spcPct val="90000"/>
              </a:lnSpc>
            </a:pPr>
            <a:endParaRPr lang="en-GB" sz="1400" dirty="0"/>
          </a:p>
          <a:p>
            <a:pPr>
              <a:lnSpc>
                <a:spcPct val="90000"/>
              </a:lnSpc>
            </a:pPr>
            <a:r>
              <a:rPr lang="en-GB" sz="1400" dirty="0"/>
              <a:t>Source: https://www.icr.org/article/evidence-for-young-world/</a:t>
            </a:r>
          </a:p>
          <a:p>
            <a:pPr>
              <a:lnSpc>
                <a:spcPct val="90000"/>
              </a:lnSpc>
            </a:pPr>
            <a:endParaRPr lang="en-GB" sz="1400" dirty="0"/>
          </a:p>
          <a:p>
            <a:pPr>
              <a:lnSpc>
                <a:spcPct val="90000"/>
              </a:lnSpc>
            </a:pPr>
            <a:endParaRPr lang="en-GB" sz="1400" dirty="0"/>
          </a:p>
        </p:txBody>
      </p:sp>
      <p:pic>
        <p:nvPicPr>
          <p:cNvPr id="5" name="Picture 4">
            <a:extLst>
              <a:ext uri="{FF2B5EF4-FFF2-40B4-BE49-F238E27FC236}">
                <a16:creationId xmlns:a16="http://schemas.microsoft.com/office/drawing/2014/main" id="{0F898444-F3A3-4864-9245-341E1C35F079}"/>
              </a:ext>
            </a:extLst>
          </p:cNvPr>
          <p:cNvPicPr>
            <a:picLocks noChangeAspect="1"/>
          </p:cNvPicPr>
          <p:nvPr/>
        </p:nvPicPr>
        <p:blipFill>
          <a:blip r:embed="rId2"/>
          <a:stretch>
            <a:fillRect/>
          </a:stretch>
        </p:blipFill>
        <p:spPr>
          <a:xfrm>
            <a:off x="517351" y="3407987"/>
            <a:ext cx="5430353" cy="2316951"/>
          </a:xfrm>
          <a:prstGeom prst="rect">
            <a:avLst/>
          </a:prstGeom>
        </p:spPr>
      </p:pic>
    </p:spTree>
    <p:extLst>
      <p:ext uri="{BB962C8B-B14F-4D97-AF65-F5344CB8AC3E}">
        <p14:creationId xmlns:p14="http://schemas.microsoft.com/office/powerpoint/2010/main" val="11044498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0FCE7-14FA-4580-B928-C46B4F1035BB}"/>
              </a:ext>
            </a:extLst>
          </p:cNvPr>
          <p:cNvSpPr>
            <a:spLocks noGrp="1"/>
          </p:cNvSpPr>
          <p:nvPr>
            <p:ph type="title"/>
          </p:nvPr>
        </p:nvSpPr>
        <p:spPr/>
        <p:txBody>
          <a:bodyPr/>
          <a:lstStyle/>
          <a:p>
            <a:r>
              <a:rPr lang="en-GB" sz="3600" dirty="0"/>
              <a:t>8. Investigate and demonstrate how to argue in favour of creationism using 3 of:</a:t>
            </a:r>
            <a:br>
              <a:rPr lang="en-GB" sz="3600" dirty="0"/>
            </a:br>
            <a:endParaRPr lang="en-GB" sz="3600" dirty="0"/>
          </a:p>
        </p:txBody>
      </p:sp>
      <p:sp>
        <p:nvSpPr>
          <p:cNvPr id="3" name="Content Placeholder 2">
            <a:extLst>
              <a:ext uri="{FF2B5EF4-FFF2-40B4-BE49-F238E27FC236}">
                <a16:creationId xmlns:a16="http://schemas.microsoft.com/office/drawing/2014/main" id="{2F0AE328-7002-4691-9C60-F77804B554E3}"/>
              </a:ext>
            </a:extLst>
          </p:cNvPr>
          <p:cNvSpPr>
            <a:spLocks noGrp="1"/>
          </p:cNvSpPr>
          <p:nvPr>
            <p:ph idx="1"/>
          </p:nvPr>
        </p:nvSpPr>
        <p:spPr/>
        <p:txBody>
          <a:bodyPr/>
          <a:lstStyle/>
          <a:p>
            <a:pPr marL="0" indent="0">
              <a:buNone/>
            </a:pPr>
            <a:endParaRPr lang="en-GB" dirty="0"/>
          </a:p>
          <a:p>
            <a:r>
              <a:rPr lang="en-GB" dirty="0"/>
              <a:t>e.  From the archaeological point of view, what are the transitional fossils? How does their absence argue in favour of creationism?</a:t>
            </a:r>
          </a:p>
          <a:p>
            <a:endParaRPr lang="en-GB" dirty="0"/>
          </a:p>
          <a:p>
            <a:r>
              <a:rPr lang="en-GB" dirty="0"/>
              <a:t>To be Completed by the Pathfinder</a:t>
            </a:r>
          </a:p>
        </p:txBody>
      </p:sp>
    </p:spTree>
    <p:extLst>
      <p:ext uri="{BB962C8B-B14F-4D97-AF65-F5344CB8AC3E}">
        <p14:creationId xmlns:p14="http://schemas.microsoft.com/office/powerpoint/2010/main" val="227568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AA920-6705-4FDC-BDC7-90F63750BDAE}"/>
              </a:ext>
            </a:extLst>
          </p:cNvPr>
          <p:cNvSpPr>
            <a:spLocks noGrp="1"/>
          </p:cNvSpPr>
          <p:nvPr>
            <p:ph type="title"/>
          </p:nvPr>
        </p:nvSpPr>
        <p:spPr/>
        <p:txBody>
          <a:bodyPr/>
          <a:lstStyle/>
          <a:p>
            <a:r>
              <a:rPr lang="en-GB" dirty="0"/>
              <a:t>9. Project – “Why be a creationist?”</a:t>
            </a:r>
            <a:br>
              <a:rPr lang="en-GB" dirty="0"/>
            </a:br>
            <a:endParaRPr lang="en-GB" dirty="0"/>
          </a:p>
        </p:txBody>
      </p:sp>
      <p:sp>
        <p:nvSpPr>
          <p:cNvPr id="3" name="Content Placeholder 2">
            <a:extLst>
              <a:ext uri="{FF2B5EF4-FFF2-40B4-BE49-F238E27FC236}">
                <a16:creationId xmlns:a16="http://schemas.microsoft.com/office/drawing/2014/main" id="{C6028D4A-A394-40BD-A53B-FF034A747791}"/>
              </a:ext>
            </a:extLst>
          </p:cNvPr>
          <p:cNvSpPr>
            <a:spLocks noGrp="1"/>
          </p:cNvSpPr>
          <p:nvPr>
            <p:ph idx="1"/>
          </p:nvPr>
        </p:nvSpPr>
        <p:spPr/>
        <p:txBody>
          <a:bodyPr/>
          <a:lstStyle/>
          <a:p>
            <a:pPr marL="0" indent="0">
              <a:buNone/>
            </a:pPr>
            <a:r>
              <a:rPr lang="en-GB" dirty="0"/>
              <a:t>Based on what you have learned in this honour and from other sources, present a project titled “Why be a creationist?” through one of the following:</a:t>
            </a:r>
          </a:p>
          <a:p>
            <a:pPr marL="0" indent="0">
              <a:buNone/>
            </a:pPr>
            <a:endParaRPr lang="en-GB" dirty="0"/>
          </a:p>
          <a:p>
            <a:pPr marL="457200" indent="-457200">
              <a:buAutoNum type="alphaLcPeriod"/>
            </a:pPr>
            <a:r>
              <a:rPr lang="en-GB" dirty="0"/>
              <a:t>Electronic presentation</a:t>
            </a:r>
          </a:p>
          <a:p>
            <a:pPr marL="457200" indent="-457200">
              <a:buAutoNum type="alphaLcPeriod"/>
            </a:pPr>
            <a:r>
              <a:rPr lang="en-GB" dirty="0"/>
              <a:t>Written paper</a:t>
            </a:r>
          </a:p>
          <a:p>
            <a:pPr marL="457200" indent="-457200">
              <a:buAutoNum type="alphaLcPeriod"/>
            </a:pPr>
            <a:r>
              <a:rPr lang="en-GB" dirty="0"/>
              <a:t>Video</a:t>
            </a:r>
          </a:p>
          <a:p>
            <a:pPr marL="457200" indent="-457200">
              <a:buAutoNum type="alphaLcPeriod"/>
            </a:pPr>
            <a:r>
              <a:rPr lang="en-GB" dirty="0"/>
              <a:t>Storyboard / poster</a:t>
            </a:r>
          </a:p>
          <a:p>
            <a:pPr marL="0" indent="0">
              <a:buNone/>
            </a:pPr>
            <a:endParaRPr lang="en-GB" dirty="0"/>
          </a:p>
        </p:txBody>
      </p:sp>
    </p:spTree>
    <p:extLst>
      <p:ext uri="{BB962C8B-B14F-4D97-AF65-F5344CB8AC3E}">
        <p14:creationId xmlns:p14="http://schemas.microsoft.com/office/powerpoint/2010/main" val="255392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A73-7E05-45BA-B01F-0963F3AEA65C}"/>
              </a:ext>
            </a:extLst>
          </p:cNvPr>
          <p:cNvSpPr>
            <a:spLocks noGrp="1"/>
          </p:cNvSpPr>
          <p:nvPr>
            <p:ph type="title"/>
          </p:nvPr>
        </p:nvSpPr>
        <p:spPr/>
        <p:txBody>
          <a:bodyPr/>
          <a:lstStyle/>
          <a:p>
            <a:r>
              <a:rPr lang="en-GB" sz="4400" dirty="0"/>
              <a:t>10. Organise a debate</a:t>
            </a:r>
            <a:br>
              <a:rPr lang="en-GB" sz="4400" dirty="0"/>
            </a:br>
            <a:endParaRPr lang="en-GB" dirty="0"/>
          </a:p>
        </p:txBody>
      </p:sp>
      <p:sp>
        <p:nvSpPr>
          <p:cNvPr id="3" name="Content Placeholder 2">
            <a:extLst>
              <a:ext uri="{FF2B5EF4-FFF2-40B4-BE49-F238E27FC236}">
                <a16:creationId xmlns:a16="http://schemas.microsoft.com/office/drawing/2014/main" id="{9EF0EB79-7510-4BBD-88F9-A4C62302DBA7}"/>
              </a:ext>
            </a:extLst>
          </p:cNvPr>
          <p:cNvSpPr>
            <a:spLocks noGrp="1"/>
          </p:cNvSpPr>
          <p:nvPr>
            <p:ph idx="1"/>
          </p:nvPr>
        </p:nvSpPr>
        <p:spPr/>
        <p:txBody>
          <a:bodyPr/>
          <a:lstStyle/>
          <a:p>
            <a:r>
              <a:rPr lang="en-GB" dirty="0"/>
              <a:t>With the instructor as the mediator, have a debate about how it is possible to have science and faith in harmony.</a:t>
            </a:r>
          </a:p>
          <a:p>
            <a:endParaRPr lang="en-GB" dirty="0"/>
          </a:p>
          <a:p>
            <a:r>
              <a:rPr lang="en-GB" dirty="0"/>
              <a:t>Note:</a:t>
            </a:r>
          </a:p>
          <a:p>
            <a:r>
              <a:rPr lang="en-GB" dirty="0"/>
              <a:t>To be done in a club meeting, Sabbath School class</a:t>
            </a:r>
          </a:p>
        </p:txBody>
      </p:sp>
    </p:spTree>
    <p:extLst>
      <p:ext uri="{BB962C8B-B14F-4D97-AF65-F5344CB8AC3E}">
        <p14:creationId xmlns:p14="http://schemas.microsoft.com/office/powerpoint/2010/main" val="75094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515C8-8467-4EB0-B3E5-554E787C2991}"/>
              </a:ext>
            </a:extLst>
          </p:cNvPr>
          <p:cNvSpPr>
            <a:spLocks noGrp="1"/>
          </p:cNvSpPr>
          <p:nvPr>
            <p:ph type="title"/>
          </p:nvPr>
        </p:nvSpPr>
        <p:spPr/>
        <p:txBody>
          <a:bodyPr/>
          <a:lstStyle/>
          <a:p>
            <a:pPr algn="ctr"/>
            <a:r>
              <a:rPr lang="en-GB" sz="3600" dirty="0"/>
              <a:t>11. Report of the diversity and wonder in God’s creation</a:t>
            </a:r>
            <a:br>
              <a:rPr lang="en-GB" sz="4400" dirty="0"/>
            </a:br>
            <a:endParaRPr lang="en-GB" dirty="0"/>
          </a:p>
        </p:txBody>
      </p:sp>
      <p:sp>
        <p:nvSpPr>
          <p:cNvPr id="3" name="Content Placeholder 2">
            <a:extLst>
              <a:ext uri="{FF2B5EF4-FFF2-40B4-BE49-F238E27FC236}">
                <a16:creationId xmlns:a16="http://schemas.microsoft.com/office/drawing/2014/main" id="{97C3B4A3-EC7F-47F3-A7ED-08EC56D7EC1B}"/>
              </a:ext>
            </a:extLst>
          </p:cNvPr>
          <p:cNvSpPr>
            <a:spLocks noGrp="1"/>
          </p:cNvSpPr>
          <p:nvPr>
            <p:ph sz="half" idx="1"/>
          </p:nvPr>
        </p:nvSpPr>
        <p:spPr>
          <a:xfrm>
            <a:off x="721053" y="2161308"/>
            <a:ext cx="4848473" cy="4083627"/>
          </a:xfrm>
        </p:spPr>
        <p:txBody>
          <a:bodyPr>
            <a:normAutofit/>
          </a:bodyPr>
          <a:lstStyle/>
          <a:p>
            <a:pPr marL="0" indent="0">
              <a:buNone/>
            </a:pPr>
            <a:r>
              <a:rPr lang="en-GB" dirty="0"/>
              <a:t>Visit one of the following and give your club director a report of the diversity and wonder of the things you saw of God’s creation:</a:t>
            </a:r>
          </a:p>
          <a:p>
            <a:pPr marL="0" indent="0">
              <a:buNone/>
            </a:pPr>
            <a:endParaRPr lang="en-GB" dirty="0"/>
          </a:p>
          <a:p>
            <a:pPr marL="0" indent="0">
              <a:buNone/>
            </a:pPr>
            <a:r>
              <a:rPr lang="en-GB" dirty="0"/>
              <a:t>a.  Zoo</a:t>
            </a:r>
          </a:p>
          <a:p>
            <a:pPr marL="0" indent="0">
              <a:buNone/>
            </a:pPr>
            <a:r>
              <a:rPr lang="en-GB" dirty="0"/>
              <a:t>b.  Aquarium</a:t>
            </a:r>
          </a:p>
          <a:p>
            <a:pPr marL="0" indent="0">
              <a:buNone/>
            </a:pPr>
            <a:r>
              <a:rPr lang="en-GB" dirty="0"/>
              <a:t>c.  National/State/Provincial Park</a:t>
            </a:r>
          </a:p>
          <a:p>
            <a:pPr marL="0" indent="0">
              <a:buNone/>
            </a:pPr>
            <a:r>
              <a:rPr lang="en-GB" dirty="0"/>
              <a:t>d.  Nursery</a:t>
            </a:r>
          </a:p>
          <a:p>
            <a:pPr marL="0" indent="0">
              <a:buNone/>
            </a:pPr>
            <a:r>
              <a:rPr lang="en-GB" dirty="0"/>
              <a:t>e.  Gardens</a:t>
            </a:r>
          </a:p>
          <a:p>
            <a:pPr marL="0" indent="0">
              <a:buNone/>
            </a:pPr>
            <a:r>
              <a:rPr lang="en-GB" dirty="0"/>
              <a:t>f.   Equivalent location.</a:t>
            </a:r>
          </a:p>
        </p:txBody>
      </p:sp>
      <p:sp>
        <p:nvSpPr>
          <p:cNvPr id="4" name="Content Placeholder 3">
            <a:extLst>
              <a:ext uri="{FF2B5EF4-FFF2-40B4-BE49-F238E27FC236}">
                <a16:creationId xmlns:a16="http://schemas.microsoft.com/office/drawing/2014/main" id="{1F616A91-7064-461E-819E-688E7895F17D}"/>
              </a:ext>
            </a:extLst>
          </p:cNvPr>
          <p:cNvSpPr>
            <a:spLocks noGrp="1"/>
          </p:cNvSpPr>
          <p:nvPr>
            <p:ph sz="half" idx="2"/>
          </p:nvPr>
        </p:nvSpPr>
        <p:spPr>
          <a:xfrm>
            <a:off x="6096000" y="2244437"/>
            <a:ext cx="5448300" cy="4160845"/>
          </a:xfrm>
        </p:spPr>
        <p:txBody>
          <a:bodyPr>
            <a:normAutofit/>
          </a:bodyPr>
          <a:lstStyle/>
          <a:p>
            <a:r>
              <a:rPr lang="en-GB" dirty="0"/>
              <a:t>Alternative:</a:t>
            </a:r>
          </a:p>
          <a:p>
            <a:endParaRPr lang="en-GB" dirty="0"/>
          </a:p>
          <a:p>
            <a:endParaRPr lang="en-GB" dirty="0"/>
          </a:p>
          <a:p>
            <a:r>
              <a:rPr lang="en-GB" dirty="0"/>
              <a:t>Watch Wonders of Creation</a:t>
            </a:r>
          </a:p>
          <a:p>
            <a:pPr marL="0" indent="0">
              <a:buNone/>
            </a:pPr>
            <a:r>
              <a:rPr lang="en-GB" dirty="0"/>
              <a:t>https://www.youtube.com/watch?v=XB1XWV7-VtA</a:t>
            </a:r>
          </a:p>
        </p:txBody>
      </p:sp>
    </p:spTree>
    <p:extLst>
      <p:ext uri="{BB962C8B-B14F-4D97-AF65-F5344CB8AC3E}">
        <p14:creationId xmlns:p14="http://schemas.microsoft.com/office/powerpoint/2010/main" val="291535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515C8-8467-4EB0-B3E5-554E787C2991}"/>
              </a:ext>
            </a:extLst>
          </p:cNvPr>
          <p:cNvSpPr>
            <a:spLocks noGrp="1"/>
          </p:cNvSpPr>
          <p:nvPr>
            <p:ph type="title"/>
          </p:nvPr>
        </p:nvSpPr>
        <p:spPr/>
        <p:txBody>
          <a:bodyPr/>
          <a:lstStyle/>
          <a:p>
            <a:pPr algn="ctr"/>
            <a:r>
              <a:rPr lang="en-GB" sz="3600" dirty="0"/>
              <a:t>11. Report of the diversity and wonder in God’s creation</a:t>
            </a:r>
            <a:br>
              <a:rPr lang="en-GB" sz="4400" dirty="0"/>
            </a:br>
            <a:endParaRPr lang="en-GB" dirty="0"/>
          </a:p>
        </p:txBody>
      </p:sp>
      <p:sp>
        <p:nvSpPr>
          <p:cNvPr id="3" name="Content Placeholder 2">
            <a:extLst>
              <a:ext uri="{FF2B5EF4-FFF2-40B4-BE49-F238E27FC236}">
                <a16:creationId xmlns:a16="http://schemas.microsoft.com/office/drawing/2014/main" id="{97C3B4A3-EC7F-47F3-A7ED-08EC56D7EC1B}"/>
              </a:ext>
            </a:extLst>
          </p:cNvPr>
          <p:cNvSpPr>
            <a:spLocks noGrp="1"/>
          </p:cNvSpPr>
          <p:nvPr>
            <p:ph idx="1"/>
          </p:nvPr>
        </p:nvSpPr>
        <p:spPr/>
        <p:txBody>
          <a:bodyPr>
            <a:normAutofit/>
          </a:bodyPr>
          <a:lstStyle/>
          <a:p>
            <a:pPr marL="0" indent="0">
              <a:buNone/>
            </a:pPr>
            <a:r>
              <a:rPr lang="en-GB" dirty="0"/>
              <a:t>What should you include:</a:t>
            </a:r>
          </a:p>
          <a:p>
            <a:pPr marL="0" indent="0">
              <a:buNone/>
            </a:pPr>
            <a:endParaRPr lang="en-GB" dirty="0"/>
          </a:p>
          <a:p>
            <a:pPr marL="457200" indent="-457200">
              <a:buAutoNum type="arabicPeriod"/>
            </a:pPr>
            <a:r>
              <a:rPr lang="en-GB" dirty="0"/>
              <a:t>List of some animals/ sea life or birds which impressed you</a:t>
            </a:r>
          </a:p>
          <a:p>
            <a:pPr marL="457200" indent="-457200">
              <a:buAutoNum type="arabicPeriod"/>
            </a:pPr>
            <a:endParaRPr lang="en-GB" dirty="0"/>
          </a:p>
          <a:p>
            <a:pPr marL="457200" indent="-457200">
              <a:buAutoNum type="arabicPeriod"/>
            </a:pPr>
            <a:r>
              <a:rPr lang="en-GB" dirty="0"/>
              <a:t>Why are you impressed by them</a:t>
            </a:r>
          </a:p>
          <a:p>
            <a:pPr marL="457200" indent="-457200">
              <a:buAutoNum type="arabicPeriod"/>
            </a:pPr>
            <a:endParaRPr lang="en-GB" dirty="0"/>
          </a:p>
          <a:p>
            <a:pPr marL="457200" indent="-457200">
              <a:buAutoNum type="arabicPeriod"/>
            </a:pPr>
            <a:r>
              <a:rPr lang="en-GB" dirty="0"/>
              <a:t>Why do you think the were created and why you think they did not evolved</a:t>
            </a:r>
          </a:p>
          <a:p>
            <a:pPr marL="457200" indent="-457200">
              <a:buAutoNum type="arabicPeriod"/>
            </a:pPr>
            <a:endParaRPr lang="en-GB" dirty="0"/>
          </a:p>
          <a:p>
            <a:pPr marL="457200" indent="-457200">
              <a:buAutoNum type="arabicPeriod"/>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844782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AD19-73AA-49EB-8125-9D450D0442FE}"/>
              </a:ext>
            </a:extLst>
          </p:cNvPr>
          <p:cNvSpPr>
            <a:spLocks noGrp="1"/>
          </p:cNvSpPr>
          <p:nvPr>
            <p:ph type="title"/>
          </p:nvPr>
        </p:nvSpPr>
        <p:spPr/>
        <p:txBody>
          <a:bodyPr/>
          <a:lstStyle/>
          <a:p>
            <a:r>
              <a:rPr lang="en-GB" dirty="0"/>
              <a:t>Creationism  - Resources:</a:t>
            </a:r>
          </a:p>
        </p:txBody>
      </p:sp>
      <p:sp>
        <p:nvSpPr>
          <p:cNvPr id="3" name="Content Placeholder 2">
            <a:extLst>
              <a:ext uri="{FF2B5EF4-FFF2-40B4-BE49-F238E27FC236}">
                <a16:creationId xmlns:a16="http://schemas.microsoft.com/office/drawing/2014/main" id="{CA5C2F0A-BEE0-4DF0-BCC2-F03461EBD7BE}"/>
              </a:ext>
            </a:extLst>
          </p:cNvPr>
          <p:cNvSpPr>
            <a:spLocks noGrp="1"/>
          </p:cNvSpPr>
          <p:nvPr>
            <p:ph idx="1"/>
          </p:nvPr>
        </p:nvSpPr>
        <p:spPr/>
        <p:txBody>
          <a:bodyPr/>
          <a:lstStyle/>
          <a:p>
            <a:r>
              <a:rPr lang="en-GB" dirty="0"/>
              <a:t>Debate 1 - </a:t>
            </a:r>
            <a:r>
              <a:rPr lang="en-GB" dirty="0">
                <a:hlinkClick r:id="rId2"/>
              </a:rPr>
              <a:t>https://www.youtube.com/watch?v=OghwjQDUiCM</a:t>
            </a:r>
            <a:endParaRPr lang="en-GB" dirty="0"/>
          </a:p>
          <a:p>
            <a:r>
              <a:rPr lang="en-GB" dirty="0"/>
              <a:t>Debate 2 - </a:t>
            </a:r>
            <a:r>
              <a:rPr lang="en-GB" dirty="0">
                <a:hlinkClick r:id="rId3"/>
              </a:rPr>
              <a:t>https://www.youtube.com/watch?v=SdEvXK91B58</a:t>
            </a:r>
            <a:endParaRPr lang="en-GB" dirty="0"/>
          </a:p>
          <a:p>
            <a:r>
              <a:rPr lang="en-GB" dirty="0"/>
              <a:t>Debate 3 - </a:t>
            </a:r>
            <a:r>
              <a:rPr lang="en-GB" dirty="0">
                <a:hlinkClick r:id="rId4"/>
              </a:rPr>
              <a:t>https://www.youtube.com/watch?v=JJyd6F5c4v0</a:t>
            </a:r>
            <a:endParaRPr lang="en-GB" dirty="0"/>
          </a:p>
          <a:p>
            <a:r>
              <a:rPr lang="en-GB" dirty="0"/>
              <a:t>Documentary – </a:t>
            </a:r>
          </a:p>
          <a:p>
            <a:r>
              <a:rPr lang="en-GB" dirty="0"/>
              <a:t>Seminars - </a:t>
            </a:r>
            <a:r>
              <a:rPr lang="en-GB" dirty="0">
                <a:hlinkClick r:id="rId5"/>
              </a:rPr>
              <a:t>https://www.youtube.com/watch?v=Cv9vu4l7LmA</a:t>
            </a:r>
            <a:endParaRPr lang="en-GB" dirty="0"/>
          </a:p>
          <a:p>
            <a:r>
              <a:rPr lang="en-GB" dirty="0">
                <a:latin typeface="Roboto"/>
              </a:rPr>
              <a:t>Book - https://www.amazon.com/Flood-Evidence-Reasons-Still-Matter/dp/0890519781</a:t>
            </a:r>
            <a:endParaRPr lang="en-GB" b="0" i="0" dirty="0">
              <a:effectLst/>
              <a:latin typeface="Roboto"/>
            </a:endParaRPr>
          </a:p>
          <a:p>
            <a:endParaRPr lang="en-GB" dirty="0"/>
          </a:p>
          <a:p>
            <a:endParaRPr lang="en-GB" dirty="0"/>
          </a:p>
          <a:p>
            <a:endParaRPr lang="en-GB" dirty="0"/>
          </a:p>
        </p:txBody>
      </p:sp>
    </p:spTree>
    <p:extLst>
      <p:ext uri="{BB962C8B-B14F-4D97-AF65-F5344CB8AC3E}">
        <p14:creationId xmlns:p14="http://schemas.microsoft.com/office/powerpoint/2010/main" val="1562427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6DAB0-7B6F-435C-97CB-8927A137C573}"/>
              </a:ext>
            </a:extLst>
          </p:cNvPr>
          <p:cNvSpPr>
            <a:spLocks noGrp="1"/>
          </p:cNvSpPr>
          <p:nvPr>
            <p:ph type="title"/>
          </p:nvPr>
        </p:nvSpPr>
        <p:spPr/>
        <p:txBody>
          <a:bodyPr/>
          <a:lstStyle/>
          <a:p>
            <a:r>
              <a:rPr lang="en-GB" dirty="0"/>
              <a:t>Creationism</a:t>
            </a:r>
          </a:p>
        </p:txBody>
      </p:sp>
      <p:sp>
        <p:nvSpPr>
          <p:cNvPr id="3" name="Content Placeholder 2">
            <a:extLst>
              <a:ext uri="{FF2B5EF4-FFF2-40B4-BE49-F238E27FC236}">
                <a16:creationId xmlns:a16="http://schemas.microsoft.com/office/drawing/2014/main" id="{A986CC0B-ECF3-49D5-BF65-049757A56B8C}"/>
              </a:ext>
            </a:extLst>
          </p:cNvPr>
          <p:cNvSpPr>
            <a:spLocks noGrp="1"/>
          </p:cNvSpPr>
          <p:nvPr>
            <p:ph idx="1"/>
          </p:nvPr>
        </p:nvSpPr>
        <p:spPr/>
        <p:txBody>
          <a:bodyPr>
            <a:normAutofit/>
          </a:bodyPr>
          <a:lstStyle/>
          <a:p>
            <a:pPr marL="0" indent="0">
              <a:buNone/>
            </a:pPr>
            <a:endParaRPr lang="en-GB" sz="7200" dirty="0"/>
          </a:p>
          <a:p>
            <a:pPr marL="0" indent="0" algn="ctr">
              <a:buNone/>
            </a:pPr>
            <a:r>
              <a:rPr lang="en-GB" sz="7200" dirty="0"/>
              <a:t>Thank You</a:t>
            </a:r>
          </a:p>
        </p:txBody>
      </p:sp>
    </p:spTree>
    <p:extLst>
      <p:ext uri="{BB962C8B-B14F-4D97-AF65-F5344CB8AC3E}">
        <p14:creationId xmlns:p14="http://schemas.microsoft.com/office/powerpoint/2010/main" val="454287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5CFC3-9AE5-457E-9CB1-F7C17E0BF099}"/>
              </a:ext>
            </a:extLst>
          </p:cNvPr>
          <p:cNvSpPr>
            <a:spLocks noGrp="1"/>
          </p:cNvSpPr>
          <p:nvPr>
            <p:ph type="title"/>
          </p:nvPr>
        </p:nvSpPr>
        <p:spPr>
          <a:xfrm>
            <a:off x="646111" y="452718"/>
            <a:ext cx="9630403" cy="1400530"/>
          </a:xfrm>
        </p:spPr>
        <p:txBody>
          <a:bodyPr/>
          <a:lstStyle/>
          <a:p>
            <a:pPr algn="ctr"/>
            <a:r>
              <a:rPr lang="en-GB" sz="4400" dirty="0"/>
              <a:t>1.  Define the scientific model and theory</a:t>
            </a:r>
            <a:br>
              <a:rPr lang="en-GB" sz="4400" dirty="0"/>
            </a:br>
            <a:endParaRPr lang="en-GB" dirty="0"/>
          </a:p>
        </p:txBody>
      </p:sp>
      <p:sp>
        <p:nvSpPr>
          <p:cNvPr id="3" name="Content Placeholder 2">
            <a:extLst>
              <a:ext uri="{FF2B5EF4-FFF2-40B4-BE49-F238E27FC236}">
                <a16:creationId xmlns:a16="http://schemas.microsoft.com/office/drawing/2014/main" id="{0E5E7EE5-C4FA-4DB3-9F2B-A2ADA0E58C7A}"/>
              </a:ext>
            </a:extLst>
          </p:cNvPr>
          <p:cNvSpPr>
            <a:spLocks noGrp="1"/>
          </p:cNvSpPr>
          <p:nvPr>
            <p:ph idx="1"/>
          </p:nvPr>
        </p:nvSpPr>
        <p:spPr/>
        <p:txBody>
          <a:bodyPr/>
          <a:lstStyle/>
          <a:p>
            <a:r>
              <a:rPr lang="en-GB" dirty="0"/>
              <a:t>Definition</a:t>
            </a:r>
          </a:p>
          <a:p>
            <a:r>
              <a:rPr lang="en-GB" dirty="0"/>
              <a:t>In science, the term “model” refers to the schematic description of a system (or set of phenomena) that accounts for its observed and inferred features as well as its origin and history. </a:t>
            </a:r>
          </a:p>
          <a:p>
            <a:pPr marL="0" indent="0">
              <a:buNone/>
            </a:pPr>
            <a:endParaRPr lang="en-GB" dirty="0"/>
          </a:p>
          <a:p>
            <a:r>
              <a:rPr lang="en-GB" dirty="0"/>
              <a:t>It's a scenario that offers reasonable explanations for the entire scope (origin to ending) of a particular system, as well as for its relationship to other natural phenomena.</a:t>
            </a:r>
          </a:p>
        </p:txBody>
      </p:sp>
    </p:spTree>
    <p:extLst>
      <p:ext uri="{BB962C8B-B14F-4D97-AF65-F5344CB8AC3E}">
        <p14:creationId xmlns:p14="http://schemas.microsoft.com/office/powerpoint/2010/main" val="8285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5CFC3-9AE5-457E-9CB1-F7C17E0BF099}"/>
              </a:ext>
            </a:extLst>
          </p:cNvPr>
          <p:cNvSpPr>
            <a:spLocks noGrp="1"/>
          </p:cNvSpPr>
          <p:nvPr>
            <p:ph type="title"/>
          </p:nvPr>
        </p:nvSpPr>
        <p:spPr>
          <a:xfrm>
            <a:off x="646111" y="452718"/>
            <a:ext cx="9630403" cy="1400530"/>
          </a:xfrm>
        </p:spPr>
        <p:txBody>
          <a:bodyPr/>
          <a:lstStyle/>
          <a:p>
            <a:pPr algn="ctr"/>
            <a:r>
              <a:rPr lang="en-GB" sz="4400" dirty="0"/>
              <a:t>1.  Define the scientific model and theory</a:t>
            </a:r>
            <a:br>
              <a:rPr lang="en-GB" sz="4400" dirty="0"/>
            </a:br>
            <a:endParaRPr lang="en-GB" dirty="0"/>
          </a:p>
        </p:txBody>
      </p:sp>
      <p:sp>
        <p:nvSpPr>
          <p:cNvPr id="3" name="Content Placeholder 2">
            <a:extLst>
              <a:ext uri="{FF2B5EF4-FFF2-40B4-BE49-F238E27FC236}">
                <a16:creationId xmlns:a16="http://schemas.microsoft.com/office/drawing/2014/main" id="{0E5E7EE5-C4FA-4DB3-9F2B-A2ADA0E58C7A}"/>
              </a:ext>
            </a:extLst>
          </p:cNvPr>
          <p:cNvSpPr>
            <a:spLocks noGrp="1"/>
          </p:cNvSpPr>
          <p:nvPr>
            <p:ph idx="1"/>
          </p:nvPr>
        </p:nvSpPr>
        <p:spPr/>
        <p:txBody>
          <a:bodyPr/>
          <a:lstStyle/>
          <a:p>
            <a:r>
              <a:rPr lang="en-GB" dirty="0"/>
              <a:t>Using a model approach supplies researchers with enough detail to assist in further study. It offers explanations for how, when, where, and why the phenomena (or system) occurs. </a:t>
            </a:r>
          </a:p>
          <a:p>
            <a:pPr marL="0" indent="0">
              <a:buNone/>
            </a:pPr>
            <a:endParaRPr lang="en-GB" dirty="0"/>
          </a:p>
          <a:p>
            <a:r>
              <a:rPr lang="en-GB" dirty="0"/>
              <a:t>It anticipates, or “predicts,” discoveries that could either verify or falsify the model's explanation(s). </a:t>
            </a:r>
          </a:p>
          <a:p>
            <a:endParaRPr lang="en-GB" dirty="0"/>
          </a:p>
          <a:p>
            <a:r>
              <a:rPr lang="en-GB" dirty="0"/>
              <a:t>The best models also yield specific suggestions for how near-future research may help improve understanding of the systems or phenomena they attempt to explain.</a:t>
            </a:r>
          </a:p>
        </p:txBody>
      </p:sp>
    </p:spTree>
    <p:extLst>
      <p:ext uri="{BB962C8B-B14F-4D97-AF65-F5344CB8AC3E}">
        <p14:creationId xmlns:p14="http://schemas.microsoft.com/office/powerpoint/2010/main" val="377677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27C2B-9850-4973-A798-86162AE227DC}"/>
              </a:ext>
            </a:extLst>
          </p:cNvPr>
          <p:cNvSpPr>
            <a:spLocks noGrp="1"/>
          </p:cNvSpPr>
          <p:nvPr>
            <p:ph type="title"/>
          </p:nvPr>
        </p:nvSpPr>
        <p:spPr/>
        <p:txBody>
          <a:bodyPr/>
          <a:lstStyle/>
          <a:p>
            <a:r>
              <a:rPr lang="en-GB" dirty="0"/>
              <a:t>2. List 3 differences between Creation and evolution </a:t>
            </a:r>
          </a:p>
        </p:txBody>
      </p:sp>
      <p:sp>
        <p:nvSpPr>
          <p:cNvPr id="3" name="Content Placeholder 2">
            <a:extLst>
              <a:ext uri="{FF2B5EF4-FFF2-40B4-BE49-F238E27FC236}">
                <a16:creationId xmlns:a16="http://schemas.microsoft.com/office/drawing/2014/main" id="{928F9915-D285-4CAC-902E-1751CFAE3A03}"/>
              </a:ext>
            </a:extLst>
          </p:cNvPr>
          <p:cNvSpPr>
            <a:spLocks noGrp="1"/>
          </p:cNvSpPr>
          <p:nvPr>
            <p:ph sz="half" idx="1"/>
          </p:nvPr>
        </p:nvSpPr>
        <p:spPr/>
        <p:txBody>
          <a:bodyPr>
            <a:normAutofit fontScale="92500" lnSpcReduction="20000"/>
          </a:bodyPr>
          <a:lstStyle/>
          <a:p>
            <a:pPr marL="0" indent="0">
              <a:buNone/>
            </a:pPr>
            <a:r>
              <a:rPr lang="en-GB" b="1" dirty="0"/>
              <a:t> Creation</a:t>
            </a:r>
          </a:p>
          <a:p>
            <a:pPr marL="0" indent="0">
              <a:buNone/>
            </a:pPr>
            <a:endParaRPr lang="en-GB" b="1" dirty="0"/>
          </a:p>
          <a:p>
            <a:pPr>
              <a:buAutoNum type="arabicPeriod"/>
            </a:pPr>
            <a:r>
              <a:rPr lang="en-GB" dirty="0"/>
              <a:t>God created life and universe </a:t>
            </a:r>
          </a:p>
          <a:p>
            <a:pPr>
              <a:buAutoNum type="arabicPeriod"/>
            </a:pPr>
            <a:endParaRPr lang="en-GB" dirty="0"/>
          </a:p>
          <a:p>
            <a:pPr>
              <a:buAutoNum type="arabicPeriod"/>
            </a:pPr>
            <a:r>
              <a:rPr lang="en-GB" dirty="0"/>
              <a:t>All creation was done in 6 literal days (6 working days)</a:t>
            </a:r>
          </a:p>
          <a:p>
            <a:pPr>
              <a:buAutoNum type="arabicPeriod"/>
            </a:pPr>
            <a:r>
              <a:rPr lang="en-GB" dirty="0"/>
              <a:t>Earth with life is 6 000 years old</a:t>
            </a:r>
          </a:p>
          <a:p>
            <a:pPr>
              <a:buAutoNum type="arabicPeriod"/>
            </a:pPr>
            <a:r>
              <a:rPr lang="en-GB" dirty="0"/>
              <a:t>God created the adult animals and humans (chicken first)</a:t>
            </a:r>
          </a:p>
          <a:p>
            <a:pPr>
              <a:buAutoNum type="arabicPeriod"/>
            </a:pPr>
            <a:r>
              <a:rPr lang="en-GB" dirty="0"/>
              <a:t>God created human kind as the crown of the creation and is depredating as species from generation to generation </a:t>
            </a:r>
          </a:p>
          <a:p>
            <a:pPr>
              <a:buAutoNum type="arabicPeriod"/>
            </a:pPr>
            <a:endParaRPr lang="en-GB" dirty="0"/>
          </a:p>
        </p:txBody>
      </p:sp>
      <p:sp>
        <p:nvSpPr>
          <p:cNvPr id="4" name="Content Placeholder 3">
            <a:extLst>
              <a:ext uri="{FF2B5EF4-FFF2-40B4-BE49-F238E27FC236}">
                <a16:creationId xmlns:a16="http://schemas.microsoft.com/office/drawing/2014/main" id="{C175AF8F-4FD9-44EE-A26D-48D984B679AA}"/>
              </a:ext>
            </a:extLst>
          </p:cNvPr>
          <p:cNvSpPr>
            <a:spLocks noGrp="1"/>
          </p:cNvSpPr>
          <p:nvPr>
            <p:ph sz="half" idx="2"/>
          </p:nvPr>
        </p:nvSpPr>
        <p:spPr>
          <a:xfrm>
            <a:off x="5679660" y="2060575"/>
            <a:ext cx="4663966" cy="4200245"/>
          </a:xfrm>
        </p:spPr>
        <p:txBody>
          <a:bodyPr>
            <a:normAutofit fontScale="92500" lnSpcReduction="20000"/>
          </a:bodyPr>
          <a:lstStyle/>
          <a:p>
            <a:pPr marL="0" indent="0">
              <a:buNone/>
            </a:pPr>
            <a:r>
              <a:rPr lang="en-GB" sz="2000" b="1" dirty="0"/>
              <a:t>Evolution</a:t>
            </a:r>
          </a:p>
          <a:p>
            <a:pPr marL="0" indent="0">
              <a:buNone/>
            </a:pPr>
            <a:endParaRPr lang="en-GB" sz="2000" b="1" dirty="0"/>
          </a:p>
          <a:p>
            <a:pPr marL="457200" indent="-457200">
              <a:buAutoNum type="arabicPeriod"/>
            </a:pPr>
            <a:r>
              <a:rPr lang="en-GB" sz="2000" dirty="0"/>
              <a:t>Life and universe came from nowhere </a:t>
            </a:r>
          </a:p>
          <a:p>
            <a:pPr marL="457200" indent="-457200">
              <a:buAutoNum type="arabicPeriod"/>
            </a:pPr>
            <a:r>
              <a:rPr lang="en-GB" sz="2000" dirty="0"/>
              <a:t>Life appeared in billions of years</a:t>
            </a:r>
          </a:p>
          <a:p>
            <a:pPr marL="457200" indent="-457200">
              <a:buAutoNum type="arabicPeriod"/>
            </a:pPr>
            <a:r>
              <a:rPr lang="en-GB" sz="2000" dirty="0"/>
              <a:t>Earth with life is very old (billions of years) </a:t>
            </a:r>
          </a:p>
          <a:p>
            <a:pPr marL="457200" indent="-457200">
              <a:buAutoNum type="arabicPeriod"/>
            </a:pPr>
            <a:r>
              <a:rPr lang="en-GB" sz="2000" dirty="0"/>
              <a:t>Evolutionist don’t know yet what was first, the chicken or the egg</a:t>
            </a:r>
          </a:p>
          <a:p>
            <a:pPr marL="457200" indent="-457200">
              <a:buAutoNum type="arabicPeriod"/>
            </a:pPr>
            <a:r>
              <a:rPr lang="en-GB" sz="2000" dirty="0"/>
              <a:t>Human kind came from monkeys and is evaluating to a better species from generation to generation</a:t>
            </a:r>
          </a:p>
          <a:p>
            <a:pPr marL="457200" indent="-457200">
              <a:buAutoNum type="arabicPeriod"/>
            </a:pPr>
            <a:endParaRPr lang="en-GB" sz="2000" dirty="0"/>
          </a:p>
        </p:txBody>
      </p:sp>
    </p:spTree>
    <p:extLst>
      <p:ext uri="{BB962C8B-B14F-4D97-AF65-F5344CB8AC3E}">
        <p14:creationId xmlns:p14="http://schemas.microsoft.com/office/powerpoint/2010/main" val="182620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1000"/>
                                        <p:tgtEl>
                                          <p:spTgt spid="4">
                                            <p:txEl>
                                              <p:pRg st="5" end="5"/>
                                            </p:txEl>
                                          </p:spTgt>
                                        </p:tgtEl>
                                      </p:cBhvr>
                                    </p:animEffect>
                                    <p:anim calcmode="lin" valueType="num">
                                      <p:cBhvr>
                                        <p:cTn id="5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Effect transition="in" filter="fade">
                                      <p:cBhvr>
                                        <p:cTn id="63" dur="1000"/>
                                        <p:tgtEl>
                                          <p:spTgt spid="4">
                                            <p:txEl>
                                              <p:pRg st="6" end="6"/>
                                            </p:txEl>
                                          </p:spTgt>
                                        </p:tgtEl>
                                      </p:cBhvr>
                                    </p:animEffect>
                                    <p:anim calcmode="lin" valueType="num">
                                      <p:cBhvr>
                                        <p:cTn id="6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fade">
                                      <p:cBhvr>
                                        <p:cTn id="70" dur="1000"/>
                                        <p:tgtEl>
                                          <p:spTgt spid="3">
                                            <p:txEl>
                                              <p:pRg st="7" end="7"/>
                                            </p:txEl>
                                          </p:spTgt>
                                        </p:tgtEl>
                                      </p:cBhvr>
                                    </p:animEffect>
                                    <p:anim calcmode="lin" valueType="num">
                                      <p:cBhvr>
                                        <p:cTn id="7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F3E02-B20E-4734-98E9-96E2C75914EE}"/>
              </a:ext>
            </a:extLst>
          </p:cNvPr>
          <p:cNvSpPr>
            <a:spLocks noGrp="1"/>
          </p:cNvSpPr>
          <p:nvPr>
            <p:ph type="title"/>
          </p:nvPr>
        </p:nvSpPr>
        <p:spPr>
          <a:xfrm>
            <a:off x="646111" y="452718"/>
            <a:ext cx="9404723" cy="1400530"/>
          </a:xfrm>
        </p:spPr>
        <p:txBody>
          <a:bodyPr/>
          <a:lstStyle/>
          <a:p>
            <a:pPr algn="ctr"/>
            <a:r>
              <a:rPr lang="en-GB" dirty="0"/>
              <a:t>3.  Read and respond to the following:</a:t>
            </a:r>
          </a:p>
        </p:txBody>
      </p:sp>
      <p:sp>
        <p:nvSpPr>
          <p:cNvPr id="4" name="Content Placeholder 3">
            <a:extLst>
              <a:ext uri="{FF2B5EF4-FFF2-40B4-BE49-F238E27FC236}">
                <a16:creationId xmlns:a16="http://schemas.microsoft.com/office/drawing/2014/main" id="{B6CECE2E-B348-446D-A762-C2C5F369764C}"/>
              </a:ext>
            </a:extLst>
          </p:cNvPr>
          <p:cNvSpPr>
            <a:spLocks noGrp="1"/>
          </p:cNvSpPr>
          <p:nvPr>
            <p:ph sz="half" idx="2"/>
          </p:nvPr>
        </p:nvSpPr>
        <p:spPr>
          <a:xfrm>
            <a:off x="646111" y="2205037"/>
            <a:ext cx="9404723" cy="4200245"/>
          </a:xfrm>
        </p:spPr>
        <p:txBody>
          <a:bodyPr/>
          <a:lstStyle/>
          <a:p>
            <a:r>
              <a:rPr lang="en-GB" dirty="0"/>
              <a:t>a.  1 Timothy 6:20, 21. What relation can exist between this passage and the evolutionism?</a:t>
            </a:r>
          </a:p>
          <a:p>
            <a:endParaRPr lang="en-GB" dirty="0"/>
          </a:p>
          <a:p>
            <a:r>
              <a:rPr lang="en-GB" dirty="0"/>
              <a:t>1 Timothy 6:20 - O Timothy! Guard what was committed to your trust, avoiding the profane and [f]idle babblings and contradictions of what is falsely called knowledge</a:t>
            </a:r>
          </a:p>
          <a:p>
            <a:endParaRPr lang="en-GB" dirty="0"/>
          </a:p>
          <a:p>
            <a:r>
              <a:rPr lang="en-GB" dirty="0"/>
              <a:t>1 Timothy 6:21 - by professing it some have strayed concerning the faith.</a:t>
            </a:r>
          </a:p>
        </p:txBody>
      </p:sp>
    </p:spTree>
    <p:extLst>
      <p:ext uri="{BB962C8B-B14F-4D97-AF65-F5344CB8AC3E}">
        <p14:creationId xmlns:p14="http://schemas.microsoft.com/office/powerpoint/2010/main" val="168932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F3E02-B20E-4734-98E9-96E2C75914EE}"/>
              </a:ext>
            </a:extLst>
          </p:cNvPr>
          <p:cNvSpPr>
            <a:spLocks noGrp="1"/>
          </p:cNvSpPr>
          <p:nvPr>
            <p:ph type="title"/>
          </p:nvPr>
        </p:nvSpPr>
        <p:spPr>
          <a:xfrm>
            <a:off x="646111" y="452718"/>
            <a:ext cx="9404723" cy="1400530"/>
          </a:xfrm>
        </p:spPr>
        <p:txBody>
          <a:bodyPr/>
          <a:lstStyle/>
          <a:p>
            <a:pPr algn="ctr"/>
            <a:r>
              <a:rPr lang="en-GB" dirty="0"/>
              <a:t>3.  Read and respond to the following:</a:t>
            </a:r>
          </a:p>
        </p:txBody>
      </p:sp>
      <p:sp>
        <p:nvSpPr>
          <p:cNvPr id="4" name="Content Placeholder 3">
            <a:extLst>
              <a:ext uri="{FF2B5EF4-FFF2-40B4-BE49-F238E27FC236}">
                <a16:creationId xmlns:a16="http://schemas.microsoft.com/office/drawing/2014/main" id="{B6CECE2E-B348-446D-A762-C2C5F369764C}"/>
              </a:ext>
            </a:extLst>
          </p:cNvPr>
          <p:cNvSpPr>
            <a:spLocks noGrp="1"/>
          </p:cNvSpPr>
          <p:nvPr>
            <p:ph sz="half" idx="2"/>
          </p:nvPr>
        </p:nvSpPr>
        <p:spPr>
          <a:xfrm>
            <a:off x="646111" y="2205037"/>
            <a:ext cx="9404723" cy="4200245"/>
          </a:xfrm>
        </p:spPr>
        <p:txBody>
          <a:bodyPr/>
          <a:lstStyle/>
          <a:p>
            <a:r>
              <a:rPr lang="en-GB" dirty="0"/>
              <a:t>a.  1 Timothy 6:20, 21. What relation can exist between this passage and the evolutionism?</a:t>
            </a:r>
          </a:p>
          <a:p>
            <a:endParaRPr lang="en-GB" dirty="0"/>
          </a:p>
          <a:p>
            <a:endParaRPr lang="en-GB" dirty="0"/>
          </a:p>
          <a:p>
            <a:endParaRPr lang="en-GB" dirty="0"/>
          </a:p>
          <a:p>
            <a:r>
              <a:rPr lang="en-GB" dirty="0"/>
              <a:t>The only relation between the two is that people professing it some have strayed concerning the faith.</a:t>
            </a:r>
          </a:p>
        </p:txBody>
      </p:sp>
    </p:spTree>
    <p:extLst>
      <p:ext uri="{BB962C8B-B14F-4D97-AF65-F5344CB8AC3E}">
        <p14:creationId xmlns:p14="http://schemas.microsoft.com/office/powerpoint/2010/main" val="262724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F3E02-B20E-4734-98E9-96E2C75914EE}"/>
              </a:ext>
            </a:extLst>
          </p:cNvPr>
          <p:cNvSpPr>
            <a:spLocks noGrp="1"/>
          </p:cNvSpPr>
          <p:nvPr>
            <p:ph type="title"/>
          </p:nvPr>
        </p:nvSpPr>
        <p:spPr>
          <a:xfrm>
            <a:off x="646111" y="452718"/>
            <a:ext cx="9404723" cy="1400530"/>
          </a:xfrm>
        </p:spPr>
        <p:txBody>
          <a:bodyPr/>
          <a:lstStyle/>
          <a:p>
            <a:pPr algn="ctr"/>
            <a:r>
              <a:rPr lang="en-GB" dirty="0"/>
              <a:t>3.  Read and respond to the following:</a:t>
            </a:r>
          </a:p>
        </p:txBody>
      </p:sp>
      <p:sp>
        <p:nvSpPr>
          <p:cNvPr id="4" name="Content Placeholder 3">
            <a:extLst>
              <a:ext uri="{FF2B5EF4-FFF2-40B4-BE49-F238E27FC236}">
                <a16:creationId xmlns:a16="http://schemas.microsoft.com/office/drawing/2014/main" id="{B6CECE2E-B348-446D-A762-C2C5F369764C}"/>
              </a:ext>
            </a:extLst>
          </p:cNvPr>
          <p:cNvSpPr>
            <a:spLocks noGrp="1"/>
          </p:cNvSpPr>
          <p:nvPr>
            <p:ph sz="half" idx="2"/>
          </p:nvPr>
        </p:nvSpPr>
        <p:spPr>
          <a:xfrm>
            <a:off x="646111" y="2205037"/>
            <a:ext cx="9404723" cy="4200245"/>
          </a:xfrm>
        </p:spPr>
        <p:txBody>
          <a:bodyPr>
            <a:normAutofit lnSpcReduction="10000"/>
          </a:bodyPr>
          <a:lstStyle/>
          <a:p>
            <a:r>
              <a:rPr lang="en-GB" dirty="0"/>
              <a:t>b.  Genesis 1, 2. Can someone disagree with these texts and remain a member of the remnant? Justify the response</a:t>
            </a:r>
          </a:p>
          <a:p>
            <a:endParaRPr lang="en-GB" dirty="0"/>
          </a:p>
          <a:p>
            <a:r>
              <a:rPr lang="en-GB" dirty="0"/>
              <a:t>If you disagree with what God inspired Moses to write about the report of creation, it means you don’t believe God and you can’t remain a member of the remnant. </a:t>
            </a:r>
          </a:p>
          <a:p>
            <a:endParaRPr lang="en-GB" dirty="0"/>
          </a:p>
          <a:p>
            <a:r>
              <a:rPr lang="en-GB" dirty="0"/>
              <a:t>By disagreeing you have no other option then believing the evolution theory for which, from my perspective, you need a lot more faith </a:t>
            </a:r>
          </a:p>
          <a:p>
            <a:endParaRPr lang="en-GB" dirty="0"/>
          </a:p>
          <a:p>
            <a:endParaRPr lang="en-GB" dirty="0"/>
          </a:p>
          <a:p>
            <a:r>
              <a:rPr lang="en-GB" dirty="0"/>
              <a:t>Note: Read and analyse the Biblical Report from Genesis and answer to the above question with your thoughts. </a:t>
            </a:r>
          </a:p>
        </p:txBody>
      </p:sp>
    </p:spTree>
    <p:extLst>
      <p:ext uri="{BB962C8B-B14F-4D97-AF65-F5344CB8AC3E}">
        <p14:creationId xmlns:p14="http://schemas.microsoft.com/office/powerpoint/2010/main" val="213807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1000"/>
                                        <p:tgtEl>
                                          <p:spTgt spid="4">
                                            <p:txEl>
                                              <p:pRg st="7" end="7"/>
                                            </p:txEl>
                                          </p:spTgt>
                                        </p:tgtEl>
                                      </p:cBhvr>
                                    </p:animEffect>
                                    <p:anim calcmode="lin" valueType="num">
                                      <p:cBhvr>
                                        <p:cTn id="2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F3E02-B20E-4734-98E9-96E2C75914EE}"/>
              </a:ext>
            </a:extLst>
          </p:cNvPr>
          <p:cNvSpPr>
            <a:spLocks noGrp="1"/>
          </p:cNvSpPr>
          <p:nvPr>
            <p:ph type="title"/>
          </p:nvPr>
        </p:nvSpPr>
        <p:spPr>
          <a:xfrm>
            <a:off x="646111" y="452718"/>
            <a:ext cx="9404723" cy="1400530"/>
          </a:xfrm>
        </p:spPr>
        <p:txBody>
          <a:bodyPr/>
          <a:lstStyle/>
          <a:p>
            <a:pPr algn="ctr"/>
            <a:r>
              <a:rPr lang="en-GB" sz="3600" dirty="0"/>
              <a:t>4. Quote 5 passages from Patriarchs and Prophets about earth young age</a:t>
            </a:r>
          </a:p>
        </p:txBody>
      </p:sp>
      <p:sp>
        <p:nvSpPr>
          <p:cNvPr id="5" name="Content Placeholder 4">
            <a:extLst>
              <a:ext uri="{FF2B5EF4-FFF2-40B4-BE49-F238E27FC236}">
                <a16:creationId xmlns:a16="http://schemas.microsoft.com/office/drawing/2014/main" id="{81B884FE-6424-4B08-8332-383133FA58FB}"/>
              </a:ext>
            </a:extLst>
          </p:cNvPr>
          <p:cNvSpPr>
            <a:spLocks noGrp="1"/>
          </p:cNvSpPr>
          <p:nvPr>
            <p:ph sz="half" idx="2"/>
          </p:nvPr>
        </p:nvSpPr>
        <p:spPr>
          <a:xfrm>
            <a:off x="729842" y="1694576"/>
            <a:ext cx="9320992" cy="4639112"/>
          </a:xfrm>
        </p:spPr>
        <p:txBody>
          <a:bodyPr/>
          <a:lstStyle/>
          <a:p>
            <a:pPr marL="0" indent="0">
              <a:buNone/>
            </a:pPr>
            <a:endParaRPr lang="en-GB" dirty="0"/>
          </a:p>
          <a:p>
            <a:pPr marL="0" indent="0">
              <a:buNone/>
            </a:pPr>
            <a:r>
              <a:rPr lang="en-GB" dirty="0"/>
              <a:t>Note 1: Read Patriarchs and Prophets and take notes on the passages you find about the young age of the earth</a:t>
            </a:r>
          </a:p>
          <a:p>
            <a:pPr marL="0" indent="0">
              <a:buNone/>
            </a:pPr>
            <a:r>
              <a:rPr lang="en-GB" dirty="0"/>
              <a:t>Example </a:t>
            </a:r>
          </a:p>
          <a:p>
            <a:pPr marL="0" indent="0">
              <a:buNone/>
            </a:pPr>
            <a:endParaRPr lang="en-GB" dirty="0"/>
          </a:p>
          <a:p>
            <a:pPr marL="0" indent="0">
              <a:buNone/>
            </a:pPr>
            <a:r>
              <a:rPr lang="en-GB" dirty="0"/>
              <a:t>“But the assumption that the events of the first week required thousands upon thousands of years, strikes directly at the foundation of the fourth commandment. It represents the Creator as commanding men to observe the week of literal days in commemoration of vast, indefinite periods. This is unlike His method of dealing with His creatures. It makes indefinite and obscure that which He has made very plain. It is infidelity in its most insidious and hence most dangerous form; its real character is so disguised that it is held and taught by many who profess to believe the Bible. PP 111.3”</a:t>
            </a:r>
          </a:p>
        </p:txBody>
      </p:sp>
    </p:spTree>
    <p:extLst>
      <p:ext uri="{BB962C8B-B14F-4D97-AF65-F5344CB8AC3E}">
        <p14:creationId xmlns:p14="http://schemas.microsoft.com/office/powerpoint/2010/main" val="192789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TM02836342[[fn=Ion]]</Template>
  <TotalTime>363</TotalTime>
  <Words>2127</Words>
  <Application>Microsoft Office PowerPoint</Application>
  <PresentationFormat>Widescreen</PresentationFormat>
  <Paragraphs>229</Paragraphs>
  <Slides>29</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Century Gothic</vt:lpstr>
      <vt:lpstr>Roboto</vt:lpstr>
      <vt:lpstr>Wingdings 3</vt:lpstr>
      <vt:lpstr>Ion</vt:lpstr>
      <vt:lpstr>Creationism Basic</vt:lpstr>
      <vt:lpstr>Requirements</vt:lpstr>
      <vt:lpstr>1.  Define the scientific model and theory </vt:lpstr>
      <vt:lpstr>1.  Define the scientific model and theory </vt:lpstr>
      <vt:lpstr>2. List 3 differences between Creation and evolution </vt:lpstr>
      <vt:lpstr>3.  Read and respond to the following:</vt:lpstr>
      <vt:lpstr>3.  Read and respond to the following:</vt:lpstr>
      <vt:lpstr>3.  Read and respond to the following:</vt:lpstr>
      <vt:lpstr>4. Quote 5 passages from Patriarchs and Prophets about earth young age</vt:lpstr>
      <vt:lpstr>4. Quote 5 passages from Patriarchs and Prophets about earth young age</vt:lpstr>
      <vt:lpstr>5. Investigate “The Creation”</vt:lpstr>
      <vt:lpstr>6. Genesis Ch 6 – 9 analysis </vt:lpstr>
      <vt:lpstr>6. Genesis Ch 6 – 9 analysis </vt:lpstr>
      <vt:lpstr>6. Genesis Ch 6 – 9 analysis </vt:lpstr>
      <vt:lpstr>7.  Attend a meeting on creationism</vt:lpstr>
      <vt:lpstr>7.  Attend a meeting on creationism</vt:lpstr>
      <vt:lpstr>7.  Attend a meeting on creationism</vt:lpstr>
      <vt:lpstr>7.  Attend a meeting on creationism</vt:lpstr>
      <vt:lpstr>8. Investigate and demonstrate how to argue in favour of creationism using 3 of: </vt:lpstr>
      <vt:lpstr>8. Investigate and demonstrate how to argue in favour of creationism using 3 of: </vt:lpstr>
      <vt:lpstr>8. Investigate and demonstrate how to argue in favour of creationism using 3 of: </vt:lpstr>
      <vt:lpstr>8. Investigate and demonstrate how to argue in favour of creationism using 3 of: </vt:lpstr>
      <vt:lpstr>8. Investigate and demonstrate how to argue in favour of creationism using 3 of: </vt:lpstr>
      <vt:lpstr>9. Project – “Why be a creationist?” </vt:lpstr>
      <vt:lpstr>10. Organise a debate </vt:lpstr>
      <vt:lpstr>11. Report of the diversity and wonder in God’s creation </vt:lpstr>
      <vt:lpstr>11. Report of the diversity and wonder in God’s creation </vt:lpstr>
      <vt:lpstr>Creationism  - Resources:</vt:lpstr>
      <vt:lpstr>Creationism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Bogdan Stan</dc:creator>
  <cp:lastModifiedBy>Bogdan Stan</cp:lastModifiedBy>
  <cp:revision>33</cp:revision>
  <dcterms:created xsi:type="dcterms:W3CDTF">2021-03-03T18:44:45Z</dcterms:created>
  <dcterms:modified xsi:type="dcterms:W3CDTF">2021-03-06T14:10:18Z</dcterms:modified>
</cp:coreProperties>
</file>