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d2bb3c5a6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bd2bb3c5a6_2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gbd2bb3c5a6_2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d2bb3c5a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bd2bb3c5a6_2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gbd2bb3c5a6_2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d2bb3c5a6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bd2bb3c5a6_2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gbd2bb3c5a6_2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d2bb3c5a6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bd2bb3c5a6_2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gbd2bb3c5a6_2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bd2bb3c5a6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bd2bb3c5a6_2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bd2bb3c5a6_2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d2bb3c5a6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bd2bb3c5a6_2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bd2bb3c5a6_2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d2bb3c5a6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bd2bb3c5a6_2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bd2bb3c5a6_2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d2bb3c5a6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bd2bb3c5a6_2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bd2bb3c5a6_2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d2bb3c5a6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bd2bb3c5a6_2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gbd2bb3c5a6_2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bd2bb3c5a6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bd2bb3c5a6_2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bd2bb3c5a6_2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bd2bb3c5a6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bd2bb3c5a6_2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bd2bb3c5a6_2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bd2bb3c5a6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bd2bb3c5a6_2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bd2bb3c5a6_2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d2bb3c5a6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bd2bb3c5a6_2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gbd2bb3c5a6_2_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bd2bb3c5a6_2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bd2bb3c5a6_2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bd2bb3c5a6_2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bd2bb3c5a6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bd2bb3c5a6_2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gbd2bb3c5a6_2_1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bd2bb3c5a6_2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bd2bb3c5a6_2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bd2bb3c5a6_2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bd2bb3c5a6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bd2bb3c5a6_2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gbd2bb3c5a6_2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bd2bb3c5a6_2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bd2bb3c5a6_2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gbd2bb3c5a6_2_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bd2bb3c5a6_2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bd2bb3c5a6_2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gbd2bb3c5a6_2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bd2bb3c5a6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bd2bb3c5a6_2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gbd2bb3c5a6_2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7c495959f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7c495959f_0_5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7c495959f_0_5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bd2bb3c5a6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bd2bb3c5a6_2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1" name="Google Shape;421;gbd2bb3c5a6_2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bd2bb3c5a6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bd2bb3c5a6_2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gbd2bb3c5a6_2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d2bb3c5a6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bd2bb3c5a6_2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gbd2bb3c5a6_2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bd2bb3c5a6_2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bd2bb3c5a6_2_2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gbd2bb3c5a6_2_2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bd2bb3c5a6_2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bd2bb3c5a6_2_2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gbd2bb3c5a6_2_2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bd2bb3c5a6_2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bd2bb3c5a6_2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bd2bb3c5a6_2_2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bd2bb3c5a6_2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gbd2bb3c5a6_2_3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9" name="Google Shape;469;gbd2bb3c5a6_2_3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bd2bb3c5a6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bd2bb3c5a6_2_3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gbd2bb3c5a6_2_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bd2bb3c5a6_2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bd2bb3c5a6_2_3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6" name="Google Shape;486;gbd2bb3c5a6_2_3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bd2bb3c5a6_2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bd2bb3c5a6_2_3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gbd2bb3c5a6_2_3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0429cf6b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b0429cf6b6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b0429cf6b6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bd2bb3c5a6_2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gbd2bb3c5a6_2_3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bd2bb3c5a6_2_3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bd2bb3c5a6_2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gbd2bb3c5a6_2_3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gbd2bb3c5a6_2_3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bd2bb3c5a6_2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gbd2bb3c5a6_2_3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gbd2bb3c5a6_2_3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bd2bb3c5a6_2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bd2bb3c5a6_2_3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gbd2bb3c5a6_2_3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bd2bb3c5a6_2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gbd2bb3c5a6_2_3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gbd2bb3c5a6_2_3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bd2bb3c5a6_2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bd2bb3c5a6_2_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8" name="Google Shape;548;gbd2bb3c5a6_2_3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ba6584bb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ba6584bb7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gba6584bb7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bd2bb3c5a6_2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bd2bb3c5a6_2_4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6" name="Google Shape;566;gbd2bb3c5a6_2_4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bd2bb3c5a6_2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bd2bb3c5a6_2_4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gbd2bb3c5a6_2_4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2" name="Google Shape;582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50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d2bb3c5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bd2bb3c5a6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bd2bb3c5a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7c495959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b7c495959f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b7c495959f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7c49595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7c495959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b7c495959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b7c495959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b7c495959f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b7c495959f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Opción de diapositiva de título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51213" y="700088"/>
            <a:ext cx="5489575" cy="5457825"/>
          </a:xfrm>
          <a:prstGeom prst="ellipse">
            <a:avLst/>
          </a:prstGeom>
          <a:solidFill>
            <a:schemeClr val="dk1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095806" y="1675328"/>
            <a:ext cx="4000388" cy="133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cme"/>
              <a:buNone/>
              <a:defRPr sz="420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696473" y="3862276"/>
            <a:ext cx="4763716" cy="70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cme"/>
              <a:buNone/>
              <a:defRPr sz="2200" i="1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5703147" y="3346450"/>
            <a:ext cx="785707" cy="192088"/>
            <a:chOff x="5696373" y="3346450"/>
            <a:chExt cx="785707" cy="192088"/>
          </a:xfrm>
        </p:grpSpPr>
        <p:sp>
          <p:nvSpPr>
            <p:cNvPr id="19" name="Google Shape;19;p2"/>
            <p:cNvSpPr/>
            <p:nvPr/>
          </p:nvSpPr>
          <p:spPr>
            <a:xfrm>
              <a:off x="5994135" y="3346450"/>
              <a:ext cx="19103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8088" y="3346450"/>
              <a:ext cx="193992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696373" y="3346450"/>
              <a:ext cx="19484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54649" y="571800"/>
            <a:ext cx="2331375" cy="25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3661" y="3741050"/>
            <a:ext cx="2573352" cy="25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817" y="2607950"/>
            <a:ext cx="2168549" cy="1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lus photo">
  <p:cSld name="Diapositiva de título de página 6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1"/>
          <p:cNvGrpSpPr/>
          <p:nvPr/>
        </p:nvGrpSpPr>
        <p:grpSpPr>
          <a:xfrm>
            <a:off x="364600" y="332300"/>
            <a:ext cx="11593575" cy="6310500"/>
            <a:chOff x="364600" y="332300"/>
            <a:chExt cx="11593575" cy="6310500"/>
          </a:xfrm>
        </p:grpSpPr>
        <p:sp>
          <p:nvSpPr>
            <p:cNvPr id="91" name="Google Shape;91;p11"/>
            <p:cNvSpPr/>
            <p:nvPr/>
          </p:nvSpPr>
          <p:spPr>
            <a:xfrm>
              <a:off x="364600" y="332300"/>
              <a:ext cx="11593500" cy="6310500"/>
            </a:xfrm>
            <a:prstGeom prst="rect">
              <a:avLst/>
            </a:prstGeom>
            <a:solidFill>
              <a:srgbClr val="E7E6E6">
                <a:alpha val="68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3716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>
              <a:off x="6349975" y="332300"/>
              <a:ext cx="5608200" cy="6310500"/>
            </a:xfrm>
            <a:prstGeom prst="rect">
              <a:avLst/>
            </a:prstGeom>
            <a:solidFill>
              <a:srgbClr val="E7E6E6">
                <a:alpha val="68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3716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11"/>
          <p:cNvSpPr txBox="1">
            <a:spLocks noGrp="1"/>
          </p:cNvSpPr>
          <p:nvPr>
            <p:ph type="ctrTitle"/>
          </p:nvPr>
        </p:nvSpPr>
        <p:spPr>
          <a:xfrm>
            <a:off x="508000" y="637100"/>
            <a:ext cx="55539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"/>
              <a:buFont typeface="Acme"/>
              <a:buNone/>
              <a:defRPr>
                <a:solidFill>
                  <a:srgbClr val="434343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body" idx="1"/>
          </p:nvPr>
        </p:nvSpPr>
        <p:spPr>
          <a:xfrm>
            <a:off x="508000" y="1757800"/>
            <a:ext cx="5282400" cy="45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None/>
              <a:defRPr>
                <a:solidFill>
                  <a:srgbClr val="66666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500"/>
              <a:buNone/>
              <a:defRPr sz="2500">
                <a:solidFill>
                  <a:srgbClr val="666666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None/>
              <a:defRPr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ntarell"/>
              <a:buNone/>
              <a:defRPr sz="1600" b="1">
                <a:solidFill>
                  <a:srgbClr val="666666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ntarell"/>
              <a:buNone/>
              <a:defRPr sz="1600" b="1">
                <a:solidFill>
                  <a:srgbClr val="666666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points">
  <p:cSld name="Opción de título de módulo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256400" y="186000"/>
            <a:ext cx="11685900" cy="64539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2"/>
          <p:cNvSpPr/>
          <p:nvPr/>
        </p:nvSpPr>
        <p:spPr>
          <a:xfrm>
            <a:off x="373075" y="684325"/>
            <a:ext cx="5463900" cy="5397600"/>
          </a:xfrm>
          <a:prstGeom prst="ellipse">
            <a:avLst/>
          </a:prstGeom>
          <a:solidFill>
            <a:schemeClr val="dk1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2"/>
          <p:cNvSpPr txBox="1">
            <a:spLocks noGrp="1"/>
          </p:cNvSpPr>
          <p:nvPr>
            <p:ph type="ctrTitle"/>
          </p:nvPr>
        </p:nvSpPr>
        <p:spPr>
          <a:xfrm>
            <a:off x="581891" y="2452256"/>
            <a:ext cx="5084700" cy="19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/>
          <p:nvPr/>
        </p:nvSpPr>
        <p:spPr>
          <a:xfrm>
            <a:off x="6011675" y="188900"/>
            <a:ext cx="5946300" cy="64539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1"/>
          </p:nvPr>
        </p:nvSpPr>
        <p:spPr>
          <a:xfrm>
            <a:off x="6969450" y="1016125"/>
            <a:ext cx="4663800" cy="51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None/>
              <a:defRPr>
                <a:solidFill>
                  <a:srgbClr val="666666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Arial"/>
              <a:buNone/>
              <a:defRPr sz="25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Arial"/>
              <a:buNone/>
              <a:defRPr sz="2800">
                <a:solidFill>
                  <a:srgbClr val="66666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Arial"/>
              <a:buNone/>
              <a:defRPr sz="2800">
                <a:solidFill>
                  <a:srgbClr val="66666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Arial"/>
              <a:buNone/>
              <a:defRPr sz="2800">
                <a:solidFill>
                  <a:srgbClr val="66666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1" name="Google Shape;101;p12"/>
          <p:cNvGrpSpPr/>
          <p:nvPr/>
        </p:nvGrpSpPr>
        <p:grpSpPr>
          <a:xfrm>
            <a:off x="6189663" y="1787525"/>
            <a:ext cx="503237" cy="3267075"/>
            <a:chOff x="6189663" y="1787525"/>
            <a:chExt cx="503237" cy="3267075"/>
          </a:xfrm>
        </p:grpSpPr>
        <p:sp>
          <p:nvSpPr>
            <p:cNvPr id="102" name="Google Shape;102;p12"/>
            <p:cNvSpPr/>
            <p:nvPr/>
          </p:nvSpPr>
          <p:spPr>
            <a:xfrm>
              <a:off x="6189663" y="1787525"/>
              <a:ext cx="503237" cy="481012"/>
            </a:xfrm>
            <a:custGeom>
              <a:avLst/>
              <a:gdLst/>
              <a:ahLst/>
              <a:cxnLst/>
              <a:rect l="l" t="t" r="r" b="b"/>
              <a:pathLst>
                <a:path w="1691" h="1610" extrusionOk="0">
                  <a:moveTo>
                    <a:pt x="1690" y="614"/>
                  </a:moveTo>
                  <a:lnTo>
                    <a:pt x="1044" y="614"/>
                  </a:lnTo>
                  <a:lnTo>
                    <a:pt x="848" y="0"/>
                  </a:lnTo>
                  <a:lnTo>
                    <a:pt x="645" y="611"/>
                  </a:lnTo>
                  <a:lnTo>
                    <a:pt x="0" y="609"/>
                  </a:lnTo>
                  <a:lnTo>
                    <a:pt x="6" y="614"/>
                  </a:lnTo>
                  <a:lnTo>
                    <a:pt x="0" y="614"/>
                  </a:lnTo>
                  <a:lnTo>
                    <a:pt x="522" y="992"/>
                  </a:lnTo>
                  <a:lnTo>
                    <a:pt x="324" y="1607"/>
                  </a:lnTo>
                  <a:lnTo>
                    <a:pt x="846" y="1228"/>
                  </a:lnTo>
                  <a:lnTo>
                    <a:pt x="1364" y="1609"/>
                  </a:lnTo>
                  <a:lnTo>
                    <a:pt x="1167" y="994"/>
                  </a:lnTo>
                  <a:lnTo>
                    <a:pt x="1690" y="614"/>
                  </a:lnTo>
                  <a:close/>
                  <a:moveTo>
                    <a:pt x="1188" y="1367"/>
                  </a:moveTo>
                  <a:lnTo>
                    <a:pt x="844" y="1115"/>
                  </a:lnTo>
                  <a:lnTo>
                    <a:pt x="498" y="1367"/>
                  </a:lnTo>
                  <a:lnTo>
                    <a:pt x="631" y="960"/>
                  </a:lnTo>
                  <a:lnTo>
                    <a:pt x="285" y="708"/>
                  </a:lnTo>
                  <a:lnTo>
                    <a:pt x="289" y="708"/>
                  </a:lnTo>
                  <a:lnTo>
                    <a:pt x="283" y="704"/>
                  </a:lnTo>
                  <a:lnTo>
                    <a:pt x="711" y="706"/>
                  </a:lnTo>
                  <a:lnTo>
                    <a:pt x="846" y="299"/>
                  </a:lnTo>
                  <a:lnTo>
                    <a:pt x="977" y="708"/>
                  </a:lnTo>
                  <a:lnTo>
                    <a:pt x="1407" y="708"/>
                  </a:lnTo>
                  <a:lnTo>
                    <a:pt x="1059" y="962"/>
                  </a:lnTo>
                  <a:lnTo>
                    <a:pt x="1188" y="13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2"/>
            <p:cNvSpPr/>
            <p:nvPr/>
          </p:nvSpPr>
          <p:spPr>
            <a:xfrm>
              <a:off x="6189663" y="2716213"/>
              <a:ext cx="503237" cy="481012"/>
            </a:xfrm>
            <a:custGeom>
              <a:avLst/>
              <a:gdLst/>
              <a:ahLst/>
              <a:cxnLst/>
              <a:rect l="l" t="t" r="r" b="b"/>
              <a:pathLst>
                <a:path w="1691" h="1610" extrusionOk="0">
                  <a:moveTo>
                    <a:pt x="1690" y="614"/>
                  </a:moveTo>
                  <a:lnTo>
                    <a:pt x="1044" y="614"/>
                  </a:lnTo>
                  <a:lnTo>
                    <a:pt x="848" y="0"/>
                  </a:lnTo>
                  <a:lnTo>
                    <a:pt x="645" y="611"/>
                  </a:lnTo>
                  <a:lnTo>
                    <a:pt x="0" y="609"/>
                  </a:lnTo>
                  <a:lnTo>
                    <a:pt x="6" y="614"/>
                  </a:lnTo>
                  <a:lnTo>
                    <a:pt x="0" y="614"/>
                  </a:lnTo>
                  <a:lnTo>
                    <a:pt x="522" y="992"/>
                  </a:lnTo>
                  <a:lnTo>
                    <a:pt x="324" y="1607"/>
                  </a:lnTo>
                  <a:lnTo>
                    <a:pt x="846" y="1228"/>
                  </a:lnTo>
                  <a:lnTo>
                    <a:pt x="1364" y="1609"/>
                  </a:lnTo>
                  <a:lnTo>
                    <a:pt x="1167" y="994"/>
                  </a:lnTo>
                  <a:lnTo>
                    <a:pt x="1690" y="614"/>
                  </a:lnTo>
                  <a:close/>
                  <a:moveTo>
                    <a:pt x="1188" y="1367"/>
                  </a:moveTo>
                  <a:lnTo>
                    <a:pt x="844" y="1115"/>
                  </a:lnTo>
                  <a:lnTo>
                    <a:pt x="498" y="1367"/>
                  </a:lnTo>
                  <a:lnTo>
                    <a:pt x="631" y="960"/>
                  </a:lnTo>
                  <a:lnTo>
                    <a:pt x="285" y="708"/>
                  </a:lnTo>
                  <a:lnTo>
                    <a:pt x="289" y="708"/>
                  </a:lnTo>
                  <a:lnTo>
                    <a:pt x="283" y="704"/>
                  </a:lnTo>
                  <a:lnTo>
                    <a:pt x="711" y="706"/>
                  </a:lnTo>
                  <a:lnTo>
                    <a:pt x="846" y="299"/>
                  </a:lnTo>
                  <a:lnTo>
                    <a:pt x="977" y="708"/>
                  </a:lnTo>
                  <a:lnTo>
                    <a:pt x="1407" y="708"/>
                  </a:lnTo>
                  <a:lnTo>
                    <a:pt x="1059" y="962"/>
                  </a:lnTo>
                  <a:lnTo>
                    <a:pt x="1188" y="13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2"/>
            <p:cNvSpPr/>
            <p:nvPr/>
          </p:nvSpPr>
          <p:spPr>
            <a:xfrm>
              <a:off x="6189663" y="3644900"/>
              <a:ext cx="503237" cy="481012"/>
            </a:xfrm>
            <a:custGeom>
              <a:avLst/>
              <a:gdLst/>
              <a:ahLst/>
              <a:cxnLst/>
              <a:rect l="l" t="t" r="r" b="b"/>
              <a:pathLst>
                <a:path w="1691" h="1610" extrusionOk="0">
                  <a:moveTo>
                    <a:pt x="1690" y="614"/>
                  </a:moveTo>
                  <a:lnTo>
                    <a:pt x="1044" y="614"/>
                  </a:lnTo>
                  <a:lnTo>
                    <a:pt x="848" y="0"/>
                  </a:lnTo>
                  <a:lnTo>
                    <a:pt x="645" y="611"/>
                  </a:lnTo>
                  <a:lnTo>
                    <a:pt x="0" y="609"/>
                  </a:lnTo>
                  <a:lnTo>
                    <a:pt x="6" y="614"/>
                  </a:lnTo>
                  <a:lnTo>
                    <a:pt x="0" y="614"/>
                  </a:lnTo>
                  <a:lnTo>
                    <a:pt x="522" y="992"/>
                  </a:lnTo>
                  <a:lnTo>
                    <a:pt x="324" y="1607"/>
                  </a:lnTo>
                  <a:lnTo>
                    <a:pt x="846" y="1228"/>
                  </a:lnTo>
                  <a:lnTo>
                    <a:pt x="1364" y="1609"/>
                  </a:lnTo>
                  <a:lnTo>
                    <a:pt x="1167" y="994"/>
                  </a:lnTo>
                  <a:lnTo>
                    <a:pt x="1690" y="614"/>
                  </a:lnTo>
                  <a:close/>
                  <a:moveTo>
                    <a:pt x="1188" y="1367"/>
                  </a:moveTo>
                  <a:lnTo>
                    <a:pt x="844" y="1115"/>
                  </a:lnTo>
                  <a:lnTo>
                    <a:pt x="498" y="1367"/>
                  </a:lnTo>
                  <a:lnTo>
                    <a:pt x="631" y="960"/>
                  </a:lnTo>
                  <a:lnTo>
                    <a:pt x="285" y="708"/>
                  </a:lnTo>
                  <a:lnTo>
                    <a:pt x="289" y="708"/>
                  </a:lnTo>
                  <a:lnTo>
                    <a:pt x="283" y="704"/>
                  </a:lnTo>
                  <a:lnTo>
                    <a:pt x="711" y="706"/>
                  </a:lnTo>
                  <a:lnTo>
                    <a:pt x="846" y="299"/>
                  </a:lnTo>
                  <a:lnTo>
                    <a:pt x="977" y="708"/>
                  </a:lnTo>
                  <a:lnTo>
                    <a:pt x="1407" y="708"/>
                  </a:lnTo>
                  <a:lnTo>
                    <a:pt x="1059" y="962"/>
                  </a:lnTo>
                  <a:lnTo>
                    <a:pt x="1188" y="13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2"/>
            <p:cNvSpPr/>
            <p:nvPr/>
          </p:nvSpPr>
          <p:spPr>
            <a:xfrm>
              <a:off x="6189663" y="4573588"/>
              <a:ext cx="503237" cy="481012"/>
            </a:xfrm>
            <a:custGeom>
              <a:avLst/>
              <a:gdLst/>
              <a:ahLst/>
              <a:cxnLst/>
              <a:rect l="l" t="t" r="r" b="b"/>
              <a:pathLst>
                <a:path w="1691" h="1610" extrusionOk="0">
                  <a:moveTo>
                    <a:pt x="1690" y="614"/>
                  </a:moveTo>
                  <a:lnTo>
                    <a:pt x="1044" y="614"/>
                  </a:lnTo>
                  <a:lnTo>
                    <a:pt x="848" y="0"/>
                  </a:lnTo>
                  <a:lnTo>
                    <a:pt x="645" y="611"/>
                  </a:lnTo>
                  <a:lnTo>
                    <a:pt x="0" y="609"/>
                  </a:lnTo>
                  <a:lnTo>
                    <a:pt x="6" y="614"/>
                  </a:lnTo>
                  <a:lnTo>
                    <a:pt x="0" y="614"/>
                  </a:lnTo>
                  <a:lnTo>
                    <a:pt x="522" y="992"/>
                  </a:lnTo>
                  <a:lnTo>
                    <a:pt x="324" y="1607"/>
                  </a:lnTo>
                  <a:lnTo>
                    <a:pt x="846" y="1228"/>
                  </a:lnTo>
                  <a:lnTo>
                    <a:pt x="1364" y="1609"/>
                  </a:lnTo>
                  <a:lnTo>
                    <a:pt x="1167" y="994"/>
                  </a:lnTo>
                  <a:lnTo>
                    <a:pt x="1690" y="614"/>
                  </a:lnTo>
                  <a:close/>
                  <a:moveTo>
                    <a:pt x="1188" y="1367"/>
                  </a:moveTo>
                  <a:lnTo>
                    <a:pt x="844" y="1115"/>
                  </a:lnTo>
                  <a:lnTo>
                    <a:pt x="498" y="1367"/>
                  </a:lnTo>
                  <a:lnTo>
                    <a:pt x="631" y="960"/>
                  </a:lnTo>
                  <a:lnTo>
                    <a:pt x="285" y="708"/>
                  </a:lnTo>
                  <a:lnTo>
                    <a:pt x="289" y="708"/>
                  </a:lnTo>
                  <a:lnTo>
                    <a:pt x="283" y="704"/>
                  </a:lnTo>
                  <a:lnTo>
                    <a:pt x="711" y="706"/>
                  </a:lnTo>
                  <a:lnTo>
                    <a:pt x="846" y="299"/>
                  </a:lnTo>
                  <a:lnTo>
                    <a:pt x="977" y="708"/>
                  </a:lnTo>
                  <a:lnTo>
                    <a:pt x="1407" y="708"/>
                  </a:lnTo>
                  <a:lnTo>
                    <a:pt x="1059" y="962"/>
                  </a:lnTo>
                  <a:lnTo>
                    <a:pt x="1188" y="13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lus photo left  narrow text">
  <p:cSld name="20_Opción de diapositiva de título 1_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8638925" y="332300"/>
            <a:ext cx="33192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8422450" y="380050"/>
            <a:ext cx="35154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35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body" idx="1"/>
          </p:nvPr>
        </p:nvSpPr>
        <p:spPr>
          <a:xfrm>
            <a:off x="8638925" y="1029150"/>
            <a:ext cx="29940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sz="25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  <a:defRPr sz="16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  <a:defRPr sz="16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">
  <p:cSld name="19_Opción de diapositiva de título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 txBox="1">
            <a:spLocks noGrp="1"/>
          </p:cNvSpPr>
          <p:nvPr>
            <p:ph type="ctrTitle"/>
          </p:nvPr>
        </p:nvSpPr>
        <p:spPr>
          <a:xfrm>
            <a:off x="508000" y="332302"/>
            <a:ext cx="11125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"/>
              <a:buFont typeface="Acme"/>
              <a:buNone/>
              <a:defRPr sz="500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1"/>
          </p:nvPr>
        </p:nvSpPr>
        <p:spPr>
          <a:xfrm>
            <a:off x="508000" y="1046600"/>
            <a:ext cx="10992900" cy="53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column">
  <p:cSld name="Diapositiva de título de página 6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ctrTitle"/>
          </p:nvPr>
        </p:nvSpPr>
        <p:spPr>
          <a:xfrm>
            <a:off x="508000" y="332302"/>
            <a:ext cx="11125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"/>
              <a:buFont typeface="Acme"/>
              <a:buNone/>
              <a:defRPr sz="5000">
                <a:latin typeface="Acme"/>
                <a:ea typeface="Acme"/>
                <a:cs typeface="Acme"/>
                <a:sym typeface="Acm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1"/>
          </p:nvPr>
        </p:nvSpPr>
        <p:spPr>
          <a:xfrm>
            <a:off x="508000" y="1046600"/>
            <a:ext cx="5282400" cy="55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5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2"/>
          </p:nvPr>
        </p:nvSpPr>
        <p:spPr>
          <a:xfrm>
            <a:off x="6298450" y="1046525"/>
            <a:ext cx="5282400" cy="55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5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1">
  <p:cSld name="20_Opción de diapositiva de título 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238100" y="287975"/>
            <a:ext cx="68397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>
            <a:spLocks noGrp="1"/>
          </p:cNvSpPr>
          <p:nvPr>
            <p:ph type="ctrTitle"/>
          </p:nvPr>
        </p:nvSpPr>
        <p:spPr>
          <a:xfrm>
            <a:off x="188975" y="259525"/>
            <a:ext cx="68397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3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371700" y="9441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371700" y="28708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2664682" y="28708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2664682" y="9441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4957693" y="9441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4925793" y="28708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371700" y="47580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2664682" y="47580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957664" y="4758025"/>
            <a:ext cx="1997700" cy="1668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7479675" y="501125"/>
            <a:ext cx="4302000" cy="573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191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Char char="•"/>
              <a:defRPr>
                <a:solidFill>
                  <a:srgbClr val="FFFFFF"/>
                </a:solidFill>
              </a:defRPr>
            </a:lvl1pPr>
            <a:lvl2pPr marL="914400" lvl="1" indent="-38735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5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8735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5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Opción de diapositiva de título 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7"/>
          <p:cNvGrpSpPr/>
          <p:nvPr/>
        </p:nvGrpSpPr>
        <p:grpSpPr>
          <a:xfrm>
            <a:off x="5703147" y="3346450"/>
            <a:ext cx="785815" cy="192000"/>
            <a:chOff x="5696373" y="3346450"/>
            <a:chExt cx="785815" cy="192000"/>
          </a:xfrm>
        </p:grpSpPr>
        <p:sp>
          <p:nvSpPr>
            <p:cNvPr id="136" name="Google Shape;136;p17"/>
            <p:cNvSpPr/>
            <p:nvPr/>
          </p:nvSpPr>
          <p:spPr>
            <a:xfrm>
              <a:off x="5994135" y="3346450"/>
              <a:ext cx="191100" cy="192000"/>
            </a:xfrm>
            <a:prstGeom prst="ellipse">
              <a:avLst/>
            </a:prstGeom>
            <a:solidFill>
              <a:srgbClr val="0F8356">
                <a:alpha val="51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6288088" y="3346450"/>
              <a:ext cx="194100" cy="192000"/>
            </a:xfrm>
            <a:prstGeom prst="ellipse">
              <a:avLst/>
            </a:prstGeom>
            <a:solidFill>
              <a:srgbClr val="0F8356">
                <a:alpha val="51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5696373" y="3346450"/>
              <a:ext cx="194700" cy="192000"/>
            </a:xfrm>
            <a:prstGeom prst="ellipse">
              <a:avLst/>
            </a:prstGeom>
            <a:solidFill>
              <a:srgbClr val="0F8356">
                <a:alpha val="51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7"/>
          <p:cNvSpPr txBox="1">
            <a:spLocks noGrp="1"/>
          </p:cNvSpPr>
          <p:nvPr>
            <p:ph type="ctrTitle"/>
          </p:nvPr>
        </p:nvSpPr>
        <p:spPr>
          <a:xfrm>
            <a:off x="4095806" y="1675328"/>
            <a:ext cx="40005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cme"/>
              <a:buNone/>
              <a:defRPr sz="4200">
                <a:latin typeface="Acme"/>
                <a:ea typeface="Acme"/>
                <a:cs typeface="Acme"/>
                <a:sym typeface="Acm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3696473" y="3862276"/>
            <a:ext cx="47637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cme"/>
              <a:buNone/>
              <a:defRPr sz="2200" i="1">
                <a:latin typeface="Acme"/>
                <a:ea typeface="Acme"/>
                <a:cs typeface="Acme"/>
                <a:sym typeface="Acm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6145125" y="332300"/>
            <a:ext cx="58131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cme"/>
              <a:buNone/>
              <a:defRPr sz="6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Char char="•"/>
              <a:defRPr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6567" y="4939675"/>
            <a:ext cx="2168549" cy="1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">
  <p:cSld name="Opción de diapositiva de título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Font typeface="Acme"/>
              <a:buNone/>
              <a:defRPr>
                <a:latin typeface="Acme"/>
                <a:ea typeface="Acme"/>
                <a:cs typeface="Acme"/>
                <a:sym typeface="Acme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508000" y="1647225"/>
            <a:ext cx="10741800" cy="47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500"/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ntarell"/>
              <a:buNone/>
              <a:defRPr sz="1600" b="1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1">
  <p:cSld name="Opción de diapositiva de título 2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145075" y="3657350"/>
            <a:ext cx="7724700" cy="26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 rot="-395606">
            <a:off x="3236386" y="1337712"/>
            <a:ext cx="5719227" cy="5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cme"/>
              <a:buNone/>
              <a:defRPr sz="5400">
                <a:latin typeface="Acme"/>
                <a:ea typeface="Acme"/>
                <a:cs typeface="Acme"/>
                <a:sym typeface="Acme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page">
  <p:cSld name="Opción de diapositiva de título 2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364600" y="332300"/>
            <a:ext cx="115935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488900" y="6036351"/>
            <a:ext cx="25128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481100" y="3073675"/>
            <a:ext cx="2512800" cy="2962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2"/>
          </p:nvPr>
        </p:nvSpPr>
        <p:spPr>
          <a:xfrm>
            <a:off x="492800" y="2496376"/>
            <a:ext cx="25128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485000" y="484700"/>
            <a:ext cx="2512800" cy="20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3"/>
          </p:nvPr>
        </p:nvSpPr>
        <p:spPr>
          <a:xfrm>
            <a:off x="3152424" y="2496375"/>
            <a:ext cx="30843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3142850" y="484700"/>
            <a:ext cx="3084300" cy="20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4"/>
          </p:nvPr>
        </p:nvSpPr>
        <p:spPr>
          <a:xfrm>
            <a:off x="6369325" y="2496375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6361550" y="484700"/>
            <a:ext cx="2505000" cy="20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5"/>
          </p:nvPr>
        </p:nvSpPr>
        <p:spPr>
          <a:xfrm>
            <a:off x="6378901" y="6036350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6371125" y="3073675"/>
            <a:ext cx="2505000" cy="2962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6"/>
          </p:nvPr>
        </p:nvSpPr>
        <p:spPr>
          <a:xfrm>
            <a:off x="3161969" y="5943883"/>
            <a:ext cx="3074700" cy="54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3152425" y="3073675"/>
            <a:ext cx="3074700" cy="2870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7"/>
          </p:nvPr>
        </p:nvSpPr>
        <p:spPr>
          <a:xfrm>
            <a:off x="9018351" y="6036350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9010575" y="3073675"/>
            <a:ext cx="2505000" cy="2962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8"/>
          </p:nvPr>
        </p:nvSpPr>
        <p:spPr>
          <a:xfrm>
            <a:off x="9014700" y="2496375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9006925" y="484700"/>
            <a:ext cx="2505000" cy="20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page 1">
  <p:cSld name="Opción de diapositiva de título 2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232300" y="332300"/>
            <a:ext cx="116388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488900" y="6036351"/>
            <a:ext cx="25128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481100" y="3073675"/>
            <a:ext cx="2512800" cy="296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492800" y="2496376"/>
            <a:ext cx="25128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485000" y="484700"/>
            <a:ext cx="2512800" cy="20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ubTitle" idx="3"/>
          </p:nvPr>
        </p:nvSpPr>
        <p:spPr>
          <a:xfrm>
            <a:off x="3152424" y="2496375"/>
            <a:ext cx="30843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3142850" y="484700"/>
            <a:ext cx="3084300" cy="20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ubTitle" idx="4"/>
          </p:nvPr>
        </p:nvSpPr>
        <p:spPr>
          <a:xfrm>
            <a:off x="6369325" y="2496375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6361550" y="484700"/>
            <a:ext cx="2505000" cy="20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ubTitle" idx="5"/>
          </p:nvPr>
        </p:nvSpPr>
        <p:spPr>
          <a:xfrm>
            <a:off x="6378901" y="6036350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6371125" y="3073675"/>
            <a:ext cx="2505000" cy="296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6"/>
          </p:nvPr>
        </p:nvSpPr>
        <p:spPr>
          <a:xfrm>
            <a:off x="3161969" y="5943883"/>
            <a:ext cx="3074700" cy="54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3152425" y="3073675"/>
            <a:ext cx="3074700" cy="287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subTitle" idx="7"/>
          </p:nvPr>
        </p:nvSpPr>
        <p:spPr>
          <a:xfrm>
            <a:off x="9018351" y="6036350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9010575" y="3073675"/>
            <a:ext cx="2505000" cy="296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ubTitle" idx="8"/>
          </p:nvPr>
        </p:nvSpPr>
        <p:spPr>
          <a:xfrm>
            <a:off x="9014700" y="2496375"/>
            <a:ext cx="2505000" cy="45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9006925" y="484700"/>
            <a:ext cx="2505000" cy="20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lus photo right">
  <p:cSld name="20_Opción de diapositiva de título 1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6145125" y="332300"/>
            <a:ext cx="58131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8"/>
          <p:cNvSpPr txBox="1">
            <a:spLocks noGrp="1"/>
          </p:cNvSpPr>
          <p:nvPr>
            <p:ph type="ctrTitle"/>
          </p:nvPr>
        </p:nvSpPr>
        <p:spPr>
          <a:xfrm>
            <a:off x="6400800" y="380054"/>
            <a:ext cx="55371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35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6454075" y="1029150"/>
            <a:ext cx="51789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lus photo left">
  <p:cSld name="20_Opción de diapositiva de título 1_2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238100" y="273750"/>
            <a:ext cx="5813100" cy="63105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 txBox="1">
            <a:spLocks noGrp="1"/>
          </p:cNvSpPr>
          <p:nvPr>
            <p:ph type="ctrTitle"/>
          </p:nvPr>
        </p:nvSpPr>
        <p:spPr>
          <a:xfrm>
            <a:off x="493775" y="321504"/>
            <a:ext cx="55371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None/>
              <a:defRPr sz="3500">
                <a:solidFill>
                  <a:srgbClr val="666666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body" idx="1"/>
          </p:nvPr>
        </p:nvSpPr>
        <p:spPr>
          <a:xfrm>
            <a:off x="547050" y="970600"/>
            <a:ext cx="51789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None/>
              <a:defRPr>
                <a:solidFill>
                  <a:srgbClr val="666666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500"/>
              <a:buNone/>
              <a:defRPr sz="2500">
                <a:solidFill>
                  <a:srgbClr val="666666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  <a:defRPr sz="16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  <a:defRPr sz="16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  <a:defRPr sz="16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lus photo  narrow text">
  <p:cSld name="Diapositiva de título de página 6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256400" y="186000"/>
            <a:ext cx="11685900" cy="64539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261575" y="193925"/>
            <a:ext cx="5813100" cy="6453900"/>
          </a:xfrm>
          <a:prstGeom prst="rect">
            <a:avLst/>
          </a:prstGeom>
          <a:solidFill>
            <a:srgbClr val="E7E6E6">
              <a:alpha val="685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52896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"/>
              <a:buFont typeface="Acme"/>
              <a:buNone/>
              <a:defRPr>
                <a:solidFill>
                  <a:srgbClr val="666666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508000" y="1647225"/>
            <a:ext cx="5289600" cy="47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None/>
              <a:defRPr>
                <a:solidFill>
                  <a:srgbClr val="66666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500"/>
              <a:buNone/>
              <a:defRPr sz="2500">
                <a:solidFill>
                  <a:srgbClr val="666666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None/>
              <a:defRPr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ntarell"/>
              <a:buNone/>
              <a:defRPr sz="1600" b="1">
                <a:solidFill>
                  <a:srgbClr val="666666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ntarell"/>
              <a:buNone/>
              <a:defRPr sz="1600" b="1">
                <a:solidFill>
                  <a:srgbClr val="666666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95075" y="13962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cme"/>
              <a:buChar char="•"/>
              <a:defRPr sz="3000" b="0" i="0" u="none" strike="noStrike" cap="none">
                <a:solidFill>
                  <a:srgbClr val="666666"/>
                </a:solidFill>
                <a:latin typeface="Acme"/>
                <a:ea typeface="Acme"/>
                <a:cs typeface="Acme"/>
                <a:sym typeface="Acme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Acme"/>
              <a:buChar char="•"/>
              <a:defRPr sz="2500" b="0" i="0" u="none" strike="noStrike" cap="none">
                <a:solidFill>
                  <a:srgbClr val="666666"/>
                </a:solidFill>
                <a:latin typeface="Acme"/>
                <a:ea typeface="Acme"/>
                <a:cs typeface="Acme"/>
                <a:sym typeface="Acme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Acme"/>
              <a:buChar char="•"/>
              <a:defRPr sz="2500" i="0" u="none" strike="noStrike" cap="none">
                <a:solidFill>
                  <a:srgbClr val="666666"/>
                </a:solidFill>
                <a:latin typeface="Acme"/>
                <a:ea typeface="Acme"/>
                <a:cs typeface="Acme"/>
                <a:sym typeface="Acm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cme"/>
              <a:buNone/>
              <a:defRPr sz="4400" b="0" i="0" u="none" strike="noStrike" cap="none">
                <a:solidFill>
                  <a:srgbClr val="666666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User_talk:EcoCha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User:Susulyk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Podzemni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ser:Wsiegmund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commons.wikimedia.org/wiki/User:MP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/index.php?title=User:Hugo_MC&amp;action=edit&amp;redlink=1" TargetMode="External"/><Relationship Id="rId5" Type="http://schemas.openxmlformats.org/officeDocument/2006/relationships/hyperlink" Target="https://www.flickr.com/people/51035743246@N01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19.jpg"/><Relationship Id="rId9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commons.wikimedia.org/wiki/User:Dhatier" TargetMode="Externa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User:Wsiegmund" TargetMode="External"/><Relationship Id="rId5" Type="http://schemas.openxmlformats.org/officeDocument/2006/relationships/hyperlink" Target="https://commons.wikimedia.org/wiki/User:Dcrjsr" TargetMode="External"/><Relationship Id="rId10" Type="http://schemas.openxmlformats.org/officeDocument/2006/relationships/image" Target="../media/image25.jpg"/><Relationship Id="rId4" Type="http://schemas.openxmlformats.org/officeDocument/2006/relationships/hyperlink" Target="https://www.flickr.com/photos/36899742@N00" TargetMode="External"/><Relationship Id="rId9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hyperlink" Target="https://en.wikipedia.org/wiki/User:Wsiegmund" TargetMode="External"/><Relationship Id="rId4" Type="http://schemas.openxmlformats.org/officeDocument/2006/relationships/hyperlink" Target="https://commons.wikimedia.org/wiki/User:MP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ushroomobserver.org/observer/show_user/25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37804979@N0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31563480@N0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vas-naturfotografie.d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Rftblr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hyperlink" Target="https://en.wikipedia.org/wiki/Harlan_Kred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TaigaWorkshee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Cepha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Rhododendrite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Schwer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43322816@N08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User:Margus6&amp;action=edit&amp;redlink=1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User:Tartakizbica&amp;action=edit&amp;redlink=1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hyperlink" Target="http://www.tartakizbica.pl/index.php?page=tarcica-suszona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usfs_nrs/status/1353338010876567556/photo/1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Abrimaa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831lwozXOo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lickr.com/photos/kyleandkelly/159327520/" TargetMode="External"/><Relationship Id="rId4" Type="http://schemas.openxmlformats.org/officeDocument/2006/relationships/hyperlink" Target="https://www.flickr.com/photos/kyleandkelly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TaigaWorksheet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hyperlink" Target="http://bit.ly/TaigaSlidesho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lickr.com/photos/kyleandkelly/159327520/" TargetMode="External"/><Relationship Id="rId4" Type="http://schemas.openxmlformats.org/officeDocument/2006/relationships/hyperlink" Target="https://www.flickr.com/photos/kyleandkell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ctrTitle"/>
          </p:nvPr>
        </p:nvSpPr>
        <p:spPr>
          <a:xfrm>
            <a:off x="4095806" y="1675328"/>
            <a:ext cx="40005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US"/>
              <a:t>Taiga</a:t>
            </a:r>
            <a:endParaRPr sz="3000"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3696473" y="3862276"/>
            <a:ext cx="47637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s-US"/>
              <a:t>Presenter: Jim Thomas</a:t>
            </a:r>
            <a:endParaRPr/>
          </a:p>
        </p:txBody>
      </p:sp>
      <p:grpSp>
        <p:nvGrpSpPr>
          <p:cNvPr id="148" name="Google Shape;148;p18"/>
          <p:cNvGrpSpPr/>
          <p:nvPr/>
        </p:nvGrpSpPr>
        <p:grpSpPr>
          <a:xfrm>
            <a:off x="4153375" y="4870850"/>
            <a:ext cx="3849900" cy="1905975"/>
            <a:chOff x="226200" y="180650"/>
            <a:chExt cx="3849900" cy="1905975"/>
          </a:xfrm>
        </p:grpSpPr>
        <p:sp>
          <p:nvSpPr>
            <p:cNvPr id="149" name="Google Shape;149;p18"/>
            <p:cNvSpPr txBox="1"/>
            <p:nvPr/>
          </p:nvSpPr>
          <p:spPr>
            <a:xfrm>
              <a:off x="226200" y="180650"/>
              <a:ext cx="3849900" cy="70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s-US" sz="2100" b="0" i="0" u="none" strike="noStrike" cap="none">
                  <a:solidFill>
                    <a:srgbClr val="FFFFFF"/>
                  </a:solidFill>
                  <a:latin typeface="Acme"/>
                  <a:ea typeface="Acme"/>
                  <a:cs typeface="Acme"/>
                  <a:sym typeface="Acme"/>
                </a:rPr>
                <a:t>Wiki.pathfindersonline.org</a:t>
              </a:r>
              <a:endParaRPr sz="2100" b="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endParaRPr>
            </a:p>
          </p:txBody>
        </p:sp>
        <p:pic>
          <p:nvPicPr>
            <p:cNvPr id="150" name="Google Shape;150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79088" y="633725"/>
              <a:ext cx="979475" cy="1452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5" y="388225"/>
            <a:ext cx="11521750" cy="57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4294967295"/>
          </p:nvPr>
        </p:nvSpPr>
        <p:spPr>
          <a:xfrm>
            <a:off x="5134625" y="3421050"/>
            <a:ext cx="6360900" cy="225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 sz="2400">
                <a:solidFill>
                  <a:srgbClr val="FFFFFF"/>
                </a:solidFill>
              </a:rPr>
              <a:t>What two countries contain most of the taiga?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-US" sz="2400">
                <a:solidFill>
                  <a:srgbClr val="FFFFFF"/>
                </a:solidFill>
              </a:rPr>
              <a:t>Canada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-US" sz="2400">
                <a:solidFill>
                  <a:srgbClr val="FFFFFF"/>
                </a:solidFill>
              </a:rPr>
              <a:t>Russia (Siberia)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-US" sz="2400">
                <a:solidFill>
                  <a:srgbClr val="FFFFFF"/>
                </a:solidFill>
              </a:rPr>
              <a:t>(but also, Scotland(!!!) Scandinavia and the USA)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2235200" y="6120275"/>
            <a:ext cx="873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000">
                <a:latin typeface="Acme"/>
                <a:ea typeface="Acme"/>
                <a:cs typeface="Acme"/>
                <a:sym typeface="Acme"/>
              </a:rPr>
              <a:t>Image credit: </a:t>
            </a:r>
            <a:r>
              <a:rPr lang="es-US" sz="2000" u="sng">
                <a:solidFill>
                  <a:schemeClr val="hlink"/>
                </a:solidFill>
                <a:hlinkClick r:id="rId4"/>
              </a:rPr>
              <a:t>Mark Baldwin-Smith</a:t>
            </a:r>
            <a:r>
              <a:rPr lang="es-US" sz="2000"/>
              <a:t> </a:t>
            </a:r>
            <a:endParaRPr sz="20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#4</a:t>
            </a: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4294967295"/>
          </p:nvPr>
        </p:nvSpPr>
        <p:spPr>
          <a:xfrm>
            <a:off x="4040675" y="1980950"/>
            <a:ext cx="7724700" cy="421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biome is found north and south of the taiga?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275" y="309350"/>
            <a:ext cx="8709039" cy="58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>
            <a:spLocks noGrp="1"/>
          </p:cNvSpPr>
          <p:nvPr>
            <p:ph type="subTitle" idx="4294967295"/>
          </p:nvPr>
        </p:nvSpPr>
        <p:spPr>
          <a:xfrm>
            <a:off x="5816625" y="5319875"/>
            <a:ext cx="4970700" cy="80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North of the Taiga is the Tundra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1082725" y="6057600"/>
            <a:ext cx="8734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000">
                <a:latin typeface="Acme"/>
                <a:ea typeface="Acme"/>
                <a:cs typeface="Acme"/>
                <a:sym typeface="Acme"/>
              </a:rPr>
              <a:t>Image credit: </a:t>
            </a:r>
            <a:r>
              <a:rPr lang="es-US" sz="2000"/>
              <a:t>Ansgar Walk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51" name="Google Shape;2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950" y="395025"/>
            <a:ext cx="7633674" cy="572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0"/>
          <p:cNvSpPr txBox="1">
            <a:spLocks noGrp="1"/>
          </p:cNvSpPr>
          <p:nvPr>
            <p:ph type="subTitle" idx="4294967295"/>
          </p:nvPr>
        </p:nvSpPr>
        <p:spPr>
          <a:xfrm>
            <a:off x="5816625" y="5170450"/>
            <a:ext cx="4933200" cy="94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South of the Taiga is the Temperate Deciduous Forest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1082725" y="6057600"/>
            <a:ext cx="8734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credit: </a:t>
            </a:r>
            <a:r>
              <a:rPr lang="es-US" sz="1600" u="sng">
                <a:solidFill>
                  <a:schemeClr val="hlink"/>
                </a:solidFill>
                <a:hlinkClick r:id="rId4"/>
              </a:rPr>
              <a:t>Susulyka</a:t>
            </a:r>
            <a:r>
              <a:rPr lang="es-US" sz="1600"/>
              <a:t> -</a:t>
            </a:r>
            <a:r>
              <a:rPr lang="es-US" sz="2000"/>
              <a:t>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#5</a:t>
            </a:r>
            <a:endParaRPr/>
          </a:p>
        </p:txBody>
      </p:sp>
      <p:sp>
        <p:nvSpPr>
          <p:cNvPr id="260" name="Google Shape;260;p31"/>
          <p:cNvSpPr txBox="1">
            <a:spLocks noGrp="1"/>
          </p:cNvSpPr>
          <p:nvPr>
            <p:ph type="subTitle" idx="4294967295"/>
          </p:nvPr>
        </p:nvSpPr>
        <p:spPr>
          <a:xfrm>
            <a:off x="4040675" y="1980950"/>
            <a:ext cx="7724700" cy="421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biome is often found in low-lying pockets within the taiga?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62" name="Google Shape;2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69" name="Google Shape;269;p32"/>
          <p:cNvSpPr txBox="1">
            <a:spLocks noGrp="1"/>
          </p:cNvSpPr>
          <p:nvPr>
            <p:ph type="subTitle" idx="4294967295"/>
          </p:nvPr>
        </p:nvSpPr>
        <p:spPr>
          <a:xfrm>
            <a:off x="5816625" y="5319875"/>
            <a:ext cx="4970700" cy="80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 sz="2400">
                <a:solidFill>
                  <a:srgbClr val="FFFFFF"/>
                </a:solidFill>
              </a:rPr>
              <a:t>Bogs and Fens are common in low-lying areas of the Taiga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1082725" y="6057600"/>
            <a:ext cx="8734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Michal Klajban</a:t>
            </a:r>
            <a:r>
              <a:rPr lang="es-US" sz="1600"/>
              <a:t> </a:t>
            </a:r>
            <a:r>
              <a:rPr lang="es-US" sz="2000"/>
              <a:t>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775" y="615425"/>
            <a:ext cx="7568527" cy="470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#6</a:t>
            </a:r>
            <a:endParaRPr/>
          </a:p>
        </p:txBody>
      </p:sp>
      <p:sp>
        <p:nvSpPr>
          <p:cNvPr id="278" name="Google Shape;278;p33"/>
          <p:cNvSpPr txBox="1">
            <a:spLocks noGrp="1"/>
          </p:cNvSpPr>
          <p:nvPr>
            <p:ph type="subTitle" idx="4294967295"/>
          </p:nvPr>
        </p:nvSpPr>
        <p:spPr>
          <a:xfrm>
            <a:off x="4040675" y="1980950"/>
            <a:ext cx="7724700" cy="421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is permafrost and where can it be found?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#6</a:t>
            </a:r>
            <a:endParaRPr/>
          </a:p>
        </p:txBody>
      </p:sp>
      <p:sp>
        <p:nvSpPr>
          <p:cNvPr id="287" name="Google Shape;287;p34"/>
          <p:cNvSpPr txBox="1">
            <a:spLocks noGrp="1"/>
          </p:cNvSpPr>
          <p:nvPr>
            <p:ph type="subTitle" idx="4294967295"/>
          </p:nvPr>
        </p:nvSpPr>
        <p:spPr>
          <a:xfrm>
            <a:off x="4040675" y="1409300"/>
            <a:ext cx="7724700" cy="478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Permafrost is a condition where the ground remains frozen year-round.  Even though the upper layers may thaw, it remains frozen down deeper.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The Inuit take advantage of this to refrigerate their food.  It’s like a root cellar on steroids.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89" name="Google Shape;28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0" y="857050"/>
            <a:ext cx="3443616" cy="51439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4"/>
          <p:cNvSpPr txBox="1"/>
          <p:nvPr/>
        </p:nvSpPr>
        <p:spPr>
          <a:xfrm>
            <a:off x="794575" y="6132575"/>
            <a:ext cx="87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>
                <a:latin typeface="Acme"/>
                <a:ea typeface="Acme"/>
                <a:cs typeface="Acme"/>
                <a:sym typeface="Acme"/>
              </a:rPr>
              <a:t>Image credit: By Boris Radosavljevic - https://www.flickr.com/photos/139918543@N06/24460126809/, CC BY 2.0, https://commons.wikimedia.org/w/index.php?curid=80427888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#7</a:t>
            </a:r>
            <a:endParaRPr/>
          </a:p>
        </p:txBody>
      </p:sp>
      <p:sp>
        <p:nvSpPr>
          <p:cNvPr id="297" name="Google Shape;297;p35"/>
          <p:cNvSpPr txBox="1">
            <a:spLocks noGrp="1"/>
          </p:cNvSpPr>
          <p:nvPr>
            <p:ph type="subTitle" idx="4294967295"/>
          </p:nvPr>
        </p:nvSpPr>
        <p:spPr>
          <a:xfrm>
            <a:off x="4040675" y="1980950"/>
            <a:ext cx="7724700" cy="421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trees are commonly found in the taiga? Be able to identify them.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98" name="Google Shape;298;p35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24" y="276918"/>
            <a:ext cx="2146625" cy="321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0300" y="1112146"/>
            <a:ext cx="3622200" cy="483110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 txBox="1">
            <a:spLocks noGrp="1"/>
          </p:cNvSpPr>
          <p:nvPr>
            <p:ph type="subTitle" idx="4294967295"/>
          </p:nvPr>
        </p:nvSpPr>
        <p:spPr>
          <a:xfrm>
            <a:off x="6557925" y="454725"/>
            <a:ext cx="5321700" cy="25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Common trees in the Taiga:</a:t>
            </a:r>
            <a:endParaRPr>
              <a:solidFill>
                <a:srgbClr val="FFFFFF"/>
              </a:solidFill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s-US">
                <a:solidFill>
                  <a:srgbClr val="FFFFFF"/>
                </a:solidFill>
              </a:rPr>
              <a:t>Pines</a:t>
            </a:r>
            <a:endParaRPr>
              <a:solidFill>
                <a:srgbClr val="FFFFFF"/>
              </a:solidFill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s-US">
                <a:solidFill>
                  <a:srgbClr val="FFFFFF"/>
                </a:solidFill>
              </a:rPr>
              <a:t>Spruces</a:t>
            </a:r>
            <a:endParaRPr>
              <a:solidFill>
                <a:srgbClr val="FFFFFF"/>
              </a:solidFill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s-US">
                <a:solidFill>
                  <a:srgbClr val="FFFFFF"/>
                </a:solidFill>
              </a:rPr>
              <a:t>Larch (aka Tamarack)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8" name="Google Shape;308;p36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09" name="Google Shape;309;p36"/>
          <p:cNvSpPr txBox="1"/>
          <p:nvPr/>
        </p:nvSpPr>
        <p:spPr>
          <a:xfrm>
            <a:off x="3903250" y="6183000"/>
            <a:ext cx="8734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5"/>
              </a:rPr>
              <a:t>Dawn Endico</a:t>
            </a:r>
            <a:r>
              <a:rPr lang="es-US" sz="1900">
                <a:latin typeface="Acme"/>
                <a:ea typeface="Acme"/>
                <a:cs typeface="Acme"/>
                <a:sym typeface="Acme"/>
              </a:rPr>
              <a:t>, </a:t>
            </a:r>
            <a:r>
              <a:rPr lang="es-US" sz="1700" u="sng">
                <a:solidFill>
                  <a:schemeClr val="hlink"/>
                </a:solidFill>
                <a:hlinkClick r:id="rId6"/>
              </a:rPr>
              <a:t>Hugo MC</a:t>
            </a:r>
            <a:r>
              <a:rPr lang="es-US" sz="2500">
                <a:latin typeface="Acme"/>
                <a:ea typeface="Acme"/>
                <a:cs typeface="Acme"/>
                <a:sym typeface="Acme"/>
              </a:rPr>
              <a:t>, </a:t>
            </a:r>
            <a:r>
              <a:rPr lang="es-US" sz="1600" u="sng">
                <a:solidFill>
                  <a:schemeClr val="hlink"/>
                </a:solidFill>
                <a:hlinkClick r:id="rId7"/>
              </a:rPr>
              <a:t>MPF</a:t>
            </a:r>
            <a:r>
              <a:rPr lang="es-US" sz="1600"/>
              <a:t> , </a:t>
            </a:r>
            <a:r>
              <a:rPr lang="es-US" sz="1600" u="sng">
                <a:solidFill>
                  <a:schemeClr val="hlink"/>
                </a:solidFill>
                <a:hlinkClick r:id="rId8"/>
              </a:rPr>
              <a:t>Walter Siegmund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  <p:grpSp>
        <p:nvGrpSpPr>
          <p:cNvPr id="310" name="Google Shape;310;p36"/>
          <p:cNvGrpSpPr/>
          <p:nvPr/>
        </p:nvGrpSpPr>
        <p:grpSpPr>
          <a:xfrm>
            <a:off x="7757088" y="3125975"/>
            <a:ext cx="4017329" cy="3006600"/>
            <a:chOff x="940950" y="718350"/>
            <a:chExt cx="4017329" cy="3006600"/>
          </a:xfrm>
        </p:grpSpPr>
        <p:pic>
          <p:nvPicPr>
            <p:cNvPr id="311" name="Google Shape;311;p3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40950" y="718350"/>
              <a:ext cx="4017329" cy="300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36"/>
            <p:cNvSpPr txBox="1"/>
            <p:nvPr/>
          </p:nvSpPr>
          <p:spPr>
            <a:xfrm>
              <a:off x="940950" y="2465700"/>
              <a:ext cx="1713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US" sz="2400">
                  <a:latin typeface="Acme"/>
                  <a:ea typeface="Acme"/>
                  <a:cs typeface="Acme"/>
                  <a:sym typeface="Acme"/>
                </a:rPr>
                <a:t>Jack Pine</a:t>
              </a:r>
              <a:endParaRPr sz="2400">
                <a:latin typeface="Acme"/>
                <a:ea typeface="Acme"/>
                <a:cs typeface="Acme"/>
                <a:sym typeface="Acme"/>
              </a:endParaRPr>
            </a:p>
          </p:txBody>
        </p:sp>
      </p:grpSp>
      <p:sp>
        <p:nvSpPr>
          <p:cNvPr id="313" name="Google Shape;313;p36"/>
          <p:cNvSpPr txBox="1"/>
          <p:nvPr/>
        </p:nvSpPr>
        <p:spPr>
          <a:xfrm>
            <a:off x="703625" y="3496875"/>
            <a:ext cx="186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000">
                <a:solidFill>
                  <a:srgbClr val="FFFF00"/>
                </a:solidFill>
                <a:latin typeface="Acme"/>
                <a:ea typeface="Acme"/>
                <a:cs typeface="Acme"/>
                <a:sym typeface="Acme"/>
              </a:rPr>
              <a:t>White Spruce</a:t>
            </a:r>
            <a:endParaRPr sz="2000"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14" name="Google Shape;314;p36"/>
          <p:cNvSpPr txBox="1"/>
          <p:nvPr/>
        </p:nvSpPr>
        <p:spPr>
          <a:xfrm>
            <a:off x="838657" y="2874900"/>
            <a:ext cx="1403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Larch</a:t>
            </a:r>
            <a:endParaRPr sz="3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15" name="Google Shape;315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9437" y="3496875"/>
            <a:ext cx="1973475" cy="263325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>
            <a:off x="3572675" y="49981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White Spruce</a:t>
            </a:r>
            <a:endParaRPr sz="3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505650" y="40078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s-US" sz="4000"/>
              <a:t>Area Coordinator</a:t>
            </a: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s-US" sz="4000"/>
              <a:t>Jim Thomas</a:t>
            </a:r>
            <a:endParaRPr sz="4000"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1"/>
          </p:nvPr>
        </p:nvSpPr>
        <p:spPr>
          <a:xfrm>
            <a:off x="323675" y="2605658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/>
              <a:t>Creator and Maintainer of the NAD Pathfinder Wiki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/>
              <a:t>Wiki.pathfindersonline.org</a:t>
            </a:r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US"/>
              <a:t>2</a:t>
            </a:fld>
            <a:endParaRPr/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/>
          </a:blip>
          <a:srcRect t="16184"/>
          <a:stretch/>
        </p:blipFill>
        <p:spPr>
          <a:xfrm>
            <a:off x="6641100" y="878475"/>
            <a:ext cx="4777674" cy="533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>
            <a:spLocks noGrp="1"/>
          </p:cNvSpPr>
          <p:nvPr>
            <p:ph type="subTitle" idx="4294967295"/>
          </p:nvPr>
        </p:nvSpPr>
        <p:spPr>
          <a:xfrm>
            <a:off x="4782775" y="333325"/>
            <a:ext cx="7409100" cy="187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Less common, but not </a:t>
            </a:r>
            <a:r>
              <a:rPr lang="es-US" i="1">
                <a:solidFill>
                  <a:srgbClr val="FFFFFF"/>
                </a:solidFill>
              </a:rPr>
              <a:t>uncommon</a:t>
            </a:r>
            <a:r>
              <a:rPr lang="es-US">
                <a:solidFill>
                  <a:srgbClr val="FFFFFF"/>
                </a:solidFill>
              </a:rPr>
              <a:t>:</a:t>
            </a:r>
            <a:endParaRPr>
              <a:solidFill>
                <a:srgbClr val="FFFFFF"/>
              </a:solidFill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s-US">
                <a:solidFill>
                  <a:srgbClr val="FFFFFF"/>
                </a:solidFill>
              </a:rPr>
              <a:t>Birch, alder, beech, aspens/poplars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794575" y="6132575"/>
            <a:ext cx="873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>
                <a:latin typeface="Acme"/>
                <a:ea typeface="Acme"/>
                <a:cs typeface="Acme"/>
                <a:sym typeface="Acme"/>
              </a:rPr>
              <a:t>Image credit: </a:t>
            </a:r>
            <a:r>
              <a:rPr lang="es-US" sz="1500" u="sng">
                <a:solidFill>
                  <a:schemeClr val="hlink"/>
                </a:solidFill>
                <a:hlinkClick r:id="rId3"/>
              </a:rPr>
              <a:t>Dhatier</a:t>
            </a:r>
            <a:r>
              <a:rPr lang="es-US" sz="1800">
                <a:latin typeface="Acme"/>
                <a:ea typeface="Acme"/>
                <a:cs typeface="Acme"/>
                <a:sym typeface="Acme"/>
              </a:rPr>
              <a:t>, </a:t>
            </a:r>
            <a:r>
              <a:rPr lang="es-US" sz="1600" u="sng">
                <a:solidFill>
                  <a:schemeClr val="hlink"/>
                </a:solidFill>
                <a:hlinkClick r:id="rId4"/>
              </a:rPr>
              <a:t>Noël Zia Lee</a:t>
            </a:r>
            <a:r>
              <a:rPr lang="es-US" sz="2300">
                <a:latin typeface="Acme"/>
                <a:ea typeface="Acme"/>
                <a:cs typeface="Acme"/>
                <a:sym typeface="Acme"/>
              </a:rPr>
              <a:t>, </a:t>
            </a:r>
            <a:r>
              <a:rPr lang="es-US" sz="1600" u="sng">
                <a:solidFill>
                  <a:schemeClr val="hlink"/>
                </a:solidFill>
                <a:hlinkClick r:id="rId5"/>
              </a:rPr>
              <a:t>Dcrjsr</a:t>
            </a:r>
            <a:r>
              <a:rPr lang="es-US" sz="1600"/>
              <a:t> , </a:t>
            </a:r>
            <a:r>
              <a:rPr lang="es-US" sz="1600" u="sng">
                <a:solidFill>
                  <a:schemeClr val="hlink"/>
                </a:solidFill>
                <a:hlinkClick r:id="rId6"/>
              </a:rPr>
              <a:t>Walter Siegmund</a:t>
            </a:r>
            <a:r>
              <a:rPr lang="es-US" sz="1600"/>
              <a:t> </a:t>
            </a:r>
            <a:endParaRPr sz="33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575" y="333325"/>
            <a:ext cx="3917676" cy="2938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1477000" y="479175"/>
            <a:ext cx="1326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Paper Birch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4825" y="3543100"/>
            <a:ext cx="3452626" cy="25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7"/>
          <p:cNvSpPr txBox="1"/>
          <p:nvPr/>
        </p:nvSpPr>
        <p:spPr>
          <a:xfrm>
            <a:off x="991725" y="4012450"/>
            <a:ext cx="1326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Alder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28" name="Google Shape;32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45563" y="3521075"/>
            <a:ext cx="3100874" cy="23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7"/>
          <p:cNvSpPr txBox="1"/>
          <p:nvPr/>
        </p:nvSpPr>
        <p:spPr>
          <a:xfrm>
            <a:off x="4782775" y="3769825"/>
            <a:ext cx="169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Beech</a:t>
            </a:r>
            <a:endParaRPr sz="3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30" name="Google Shape;330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4550" y="3405200"/>
            <a:ext cx="3149322" cy="23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7"/>
          <p:cNvSpPr txBox="1"/>
          <p:nvPr/>
        </p:nvSpPr>
        <p:spPr>
          <a:xfrm>
            <a:off x="8014550" y="4731075"/>
            <a:ext cx="2338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Quaking </a:t>
            </a:r>
            <a:endParaRPr sz="3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Aspen</a:t>
            </a:r>
            <a:endParaRPr sz="3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#8</a:t>
            </a:r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27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Which coniferous tree in the taiga loses its needles in the fall and grows new ones in the spring?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39" name="Google Shape;339;p38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51" y="201106"/>
            <a:ext cx="3936225" cy="59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9"/>
          <p:cNvSpPr txBox="1">
            <a:spLocks noGrp="1"/>
          </p:cNvSpPr>
          <p:nvPr>
            <p:ph type="subTitle" idx="4294967295"/>
          </p:nvPr>
        </p:nvSpPr>
        <p:spPr>
          <a:xfrm>
            <a:off x="6557925" y="454725"/>
            <a:ext cx="5321700" cy="25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The Larch (aka Tamarack) loses its leaves in autumn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8" name="Google Shape;348;p39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49" name="Google Shape;349;p39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4"/>
              </a:rPr>
              <a:t>MPF</a:t>
            </a:r>
            <a:r>
              <a:rPr lang="es-US" sz="1600"/>
              <a:t> , </a:t>
            </a:r>
            <a:r>
              <a:rPr lang="es-US" sz="1600" u="sng">
                <a:solidFill>
                  <a:schemeClr val="hlink"/>
                </a:solidFill>
                <a:hlinkClick r:id="rId5"/>
              </a:rPr>
              <a:t>Walter Siegmund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902388" y="5142800"/>
            <a:ext cx="1859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solidFill>
                  <a:srgbClr val="FFFF00"/>
                </a:solidFill>
                <a:latin typeface="Acme"/>
                <a:ea typeface="Acme"/>
                <a:cs typeface="Acme"/>
                <a:sym typeface="Acme"/>
              </a:rPr>
              <a:t>Larch</a:t>
            </a:r>
            <a:endParaRPr sz="3000"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51" name="Google Shape;35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9862" y="3253238"/>
            <a:ext cx="1973475" cy="263325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9"/>
          <p:cNvSpPr txBox="1"/>
          <p:nvPr/>
        </p:nvSpPr>
        <p:spPr>
          <a:xfrm>
            <a:off x="3572675" y="4998125"/>
            <a:ext cx="8734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#9</a:t>
            </a:r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27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non-flowering plants are common in the taiga? Be able to identify them.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0" name="Google Shape;360;p40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subTitle" idx="4294967295"/>
          </p:nvPr>
        </p:nvSpPr>
        <p:spPr>
          <a:xfrm>
            <a:off x="6557925" y="454725"/>
            <a:ext cx="5321700" cy="25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Common non-flowering plants: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Moss, Lichen, and Ferns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8" name="Google Shape;368;p41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69" name="Google Shape;369;p41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Jason Hollinger</a:t>
            </a:r>
            <a:r>
              <a:rPr lang="es-US" sz="1600"/>
              <a:t> ,</a:t>
            </a:r>
            <a:r>
              <a:rPr lang="es-US" sz="1100"/>
              <a:t> </a:t>
            </a:r>
            <a:r>
              <a:rPr lang="es-US" sz="1600"/>
              <a:t>Shawn Taylor,  James Lindsey 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600" y="454725"/>
            <a:ext cx="5321699" cy="3991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1"/>
          <p:cNvSpPr txBox="1"/>
          <p:nvPr/>
        </p:nvSpPr>
        <p:spPr>
          <a:xfrm>
            <a:off x="794600" y="4446000"/>
            <a:ext cx="2638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Reindeer Lichen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72" name="Google Shape;37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9700" y="3076031"/>
            <a:ext cx="3509925" cy="233629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1"/>
          <p:cNvSpPr txBox="1"/>
          <p:nvPr/>
        </p:nvSpPr>
        <p:spPr>
          <a:xfrm>
            <a:off x="8498000" y="5520625"/>
            <a:ext cx="242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Peat Moss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74" name="Google Shape;37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6911" y="3260298"/>
            <a:ext cx="4192611" cy="279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1"/>
          <p:cNvSpPr txBox="1"/>
          <p:nvPr/>
        </p:nvSpPr>
        <p:spPr>
          <a:xfrm>
            <a:off x="1764400" y="5520625"/>
            <a:ext cx="179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Lady Fern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#10</a:t>
            </a:r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27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animals are commonly found in the taiga? Be able to identify them.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83" name="Google Shape;383;p42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84" name="Google Shape;3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/>
          <p:nvPr/>
        </p:nvSpPr>
        <p:spPr>
          <a:xfrm>
            <a:off x="3903250" y="6183000"/>
            <a:ext cx="873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800" u="sng">
                <a:solidFill>
                  <a:schemeClr val="hlink"/>
                </a:solidFill>
                <a:hlinkClick r:id="rId3"/>
              </a:rPr>
              <a:t>Tony Hisgett</a:t>
            </a:r>
            <a:r>
              <a:rPr lang="es-US" sz="1800"/>
              <a:t> from Birmingham, UK</a:t>
            </a:r>
            <a:endParaRPr sz="18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91" name="Google Shape;39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5150" y="379850"/>
            <a:ext cx="7023660" cy="587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3"/>
          <p:cNvSpPr txBox="1"/>
          <p:nvPr/>
        </p:nvSpPr>
        <p:spPr>
          <a:xfrm>
            <a:off x="718775" y="1100925"/>
            <a:ext cx="8734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400">
                <a:latin typeface="Acme"/>
                <a:ea typeface="Acme"/>
                <a:cs typeface="Acme"/>
                <a:sym typeface="Acme"/>
              </a:rPr>
              <a:t>Moose</a:t>
            </a:r>
            <a:endParaRPr sz="24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4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Steve</a:t>
            </a:r>
            <a:r>
              <a:rPr lang="es-US" sz="1600"/>
              <a:t> from washington, dc, usa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99" name="Google Shape;399;p44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Beaver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00" name="Google Shape;40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0475" y="761100"/>
            <a:ext cx="5464425" cy="54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https://evas-naturfotografie.de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407" name="Google Shape;407;p45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Red Squirrel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250" y="664975"/>
            <a:ext cx="7370734" cy="552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Robert F. Tobler</a:t>
            </a:r>
            <a:r>
              <a:rPr lang="es-US" sz="1600">
                <a:latin typeface="Acme"/>
                <a:ea typeface="Acme"/>
                <a:cs typeface="Acme"/>
                <a:sym typeface="Acme"/>
              </a:rPr>
              <a:t>, </a:t>
            </a:r>
            <a:r>
              <a:rPr lang="es-US" sz="1600" u="sng">
                <a:solidFill>
                  <a:schemeClr val="hlink"/>
                </a:solidFill>
                <a:hlinkClick r:id="rId4"/>
              </a:rPr>
              <a:t>w:Harlan Kredit</a:t>
            </a:r>
            <a:r>
              <a:rPr lang="es-US" sz="1600"/>
              <a:t> - NPS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415" name="Google Shape;415;p46"/>
          <p:cNvSpPr txBox="1"/>
          <p:nvPr/>
        </p:nvSpPr>
        <p:spPr>
          <a:xfrm>
            <a:off x="718775" y="1100925"/>
            <a:ext cx="8734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Brown Bears</a:t>
            </a:r>
            <a:endParaRPr sz="30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Black Bears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16" name="Google Shape;41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125" y="2176725"/>
            <a:ext cx="5138504" cy="385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6029" y="2176725"/>
            <a:ext cx="5766390" cy="385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Did You Download &amp; Print?</a:t>
            </a:r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US" u="sng">
                <a:solidFill>
                  <a:schemeClr val="hlink"/>
                </a:solidFill>
                <a:hlinkClick r:id="rId3"/>
              </a:rPr>
              <a:t>http://bit.ly/TaigaWorksheet 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US"/>
              <a:t>3 pages</a:t>
            </a:r>
            <a:endParaRPr/>
          </a:p>
        </p:txBody>
      </p:sp>
      <p:pic>
        <p:nvPicPr>
          <p:cNvPr id="166" name="Google Shape;166;p20"/>
          <p:cNvPicPr preferRelativeResize="0"/>
          <p:nvPr/>
        </p:nvPicPr>
        <p:blipFill rotWithShape="1">
          <a:blip r:embed="rId4">
            <a:alphaModFix/>
          </a:blip>
          <a:srcRect l="24913" t="17482" r="26568" b="18126"/>
          <a:stretch/>
        </p:blipFill>
        <p:spPr>
          <a:xfrm>
            <a:off x="7221825" y="555300"/>
            <a:ext cx="4105888" cy="306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5">
            <a:alphaModFix/>
          </a:blip>
          <a:srcRect l="26028" t="18830" r="25229" b="20070"/>
          <a:stretch/>
        </p:blipFill>
        <p:spPr>
          <a:xfrm>
            <a:off x="6407900" y="3369460"/>
            <a:ext cx="2857176" cy="201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6">
            <a:alphaModFix/>
          </a:blip>
          <a:srcRect l="27046" t="19530" r="27496" b="20246"/>
          <a:stretch/>
        </p:blipFill>
        <p:spPr>
          <a:xfrm>
            <a:off x="8642283" y="4209500"/>
            <a:ext cx="2857168" cy="212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/>
              <a:t>Dean Biggins (U.S. Fish and Wildlife Service) - US FWS</a:t>
            </a:r>
            <a:endParaRPr sz="1600"/>
          </a:p>
        </p:txBody>
      </p:sp>
      <p:sp>
        <p:nvSpPr>
          <p:cNvPr id="424" name="Google Shape;424;p47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Caribou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25" name="Google Shape;4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300" y="654925"/>
            <a:ext cx="8433760" cy="552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Snowshoe Hare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32" name="Google Shape;43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425" y="609450"/>
            <a:ext cx="3705025" cy="54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#11</a:t>
            </a:r>
            <a:endParaRPr/>
          </a:p>
        </p:txBody>
      </p:sp>
      <p:sp>
        <p:nvSpPr>
          <p:cNvPr id="439" name="Google Shape;439;p49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27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birds are common in the Taiga? Be able to identify them.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40" name="Google Shape;440;p49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41" name="Google Shape;4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Cephas</a:t>
            </a:r>
            <a:r>
              <a:rPr lang="es-US" sz="1600"/>
              <a:t> </a:t>
            </a:r>
            <a:endParaRPr sz="1600"/>
          </a:p>
        </p:txBody>
      </p:sp>
      <p:sp>
        <p:nvSpPr>
          <p:cNvPr id="448" name="Google Shape;448;p50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Canada Jay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49" name="Google Shape;44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5225" y="685300"/>
            <a:ext cx="7950826" cy="529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1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Rhododendrites</a:t>
            </a:r>
            <a:endParaRPr sz="1600"/>
          </a:p>
        </p:txBody>
      </p:sp>
      <p:sp>
        <p:nvSpPr>
          <p:cNvPr id="456" name="Google Shape;456;p51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Chickadee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57" name="Google Shape;45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7200" y="503300"/>
            <a:ext cx="6586573" cy="554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2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August Schwerdfeger</a:t>
            </a:r>
            <a:endParaRPr sz="1600"/>
          </a:p>
        </p:txBody>
      </p:sp>
      <p:sp>
        <p:nvSpPr>
          <p:cNvPr id="464" name="Google Shape;464;p52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Common Loon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65" name="Google Shape;46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75" y="624625"/>
            <a:ext cx="8108948" cy="540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3"/>
          <p:cNvSpPr txBox="1"/>
          <p:nvPr/>
        </p:nvSpPr>
        <p:spPr>
          <a:xfrm>
            <a:off x="3903250" y="6183000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U. S. Fish and Wildlife Service - Northeast Region</a:t>
            </a:r>
            <a:r>
              <a:rPr lang="es-US" sz="1600"/>
              <a:t> </a:t>
            </a:r>
            <a:endParaRPr sz="1600"/>
          </a:p>
        </p:txBody>
      </p:sp>
      <p:sp>
        <p:nvSpPr>
          <p:cNvPr id="472" name="Google Shape;472;p53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Spruce Grouse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73" name="Google Shape;47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6225" y="611888"/>
            <a:ext cx="7512300" cy="56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4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#12</a:t>
            </a:r>
            <a:endParaRPr/>
          </a:p>
        </p:txBody>
      </p:sp>
      <p:sp>
        <p:nvSpPr>
          <p:cNvPr id="480" name="Google Shape;480;p54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27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How does fire affect the taiga?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81" name="Google Shape;481;p54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82" name="Google Shape;48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5"/>
          <p:cNvSpPr txBox="1">
            <a:spLocks noGrp="1"/>
          </p:cNvSpPr>
          <p:nvPr>
            <p:ph type="ctrTitle"/>
          </p:nvPr>
        </p:nvSpPr>
        <p:spPr>
          <a:xfrm>
            <a:off x="497850" y="2872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#12</a:t>
            </a:r>
            <a:endParaRPr/>
          </a:p>
        </p:txBody>
      </p:sp>
      <p:sp>
        <p:nvSpPr>
          <p:cNvPr id="489" name="Google Shape;489;p55"/>
          <p:cNvSpPr txBox="1">
            <a:spLocks noGrp="1"/>
          </p:cNvSpPr>
          <p:nvPr>
            <p:ph type="subTitle" idx="4294967295"/>
          </p:nvPr>
        </p:nvSpPr>
        <p:spPr>
          <a:xfrm>
            <a:off x="4237825" y="1179525"/>
            <a:ext cx="7724700" cy="478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 sz="2900">
                <a:solidFill>
                  <a:srgbClr val="FFFFFF"/>
                </a:solidFill>
              </a:rPr>
              <a:t>Fire is required for some taiga plants to reproduce.</a:t>
            </a: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 sz="2900">
                <a:solidFill>
                  <a:srgbClr val="FFFFFF"/>
                </a:solidFill>
              </a:rPr>
              <a:t>This is a cone from the Jack Pine - it is tightly closed and will not open unless it goes through a fire.</a:t>
            </a: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 sz="2900">
                <a:solidFill>
                  <a:srgbClr val="FFFFFF"/>
                </a:solidFill>
              </a:rPr>
              <a:t>Fires naturally occur on a 70-90 year cycle in the taiga.</a:t>
            </a: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 sz="2900">
                <a:solidFill>
                  <a:srgbClr val="FFFFFF"/>
                </a:solidFill>
              </a:rPr>
              <a:t>Fires clear out “blowdown”</a:t>
            </a:r>
            <a:endParaRPr sz="2900">
              <a:solidFill>
                <a:srgbClr val="FFFFFF"/>
              </a:solidFill>
            </a:endParaRPr>
          </a:p>
        </p:txBody>
      </p:sp>
      <p:sp>
        <p:nvSpPr>
          <p:cNvPr id="490" name="Google Shape;490;p55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491" name="Google Shape;491;p55"/>
          <p:cNvSpPr txBox="1"/>
          <p:nvPr/>
        </p:nvSpPr>
        <p:spPr>
          <a:xfrm>
            <a:off x="794575" y="6132575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credit: By Boris Radosavljevic,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Margus6</a:t>
            </a:r>
            <a:r>
              <a:rPr lang="es-US" sz="1600"/>
              <a:t> 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492" name="Google Shape;49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675" y="1179526"/>
            <a:ext cx="3371742" cy="25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675" y="3708324"/>
            <a:ext cx="3371750" cy="2231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6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#13</a:t>
            </a:r>
            <a:endParaRPr/>
          </a:p>
        </p:txBody>
      </p:sp>
      <p:sp>
        <p:nvSpPr>
          <p:cNvPr id="500" name="Google Shape;500;p56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16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   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two important resources are provided to us by the taiga?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01" name="Google Shape;501;p56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02" name="Google Shape;50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</a:t>
            </a:r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4294967295"/>
          </p:nvPr>
        </p:nvSpPr>
        <p:spPr>
          <a:xfrm>
            <a:off x="4040675" y="1980950"/>
            <a:ext cx="7724700" cy="26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>
                <a:solidFill>
                  <a:srgbClr val="FFFFFF"/>
                </a:solidFill>
              </a:rPr>
              <a:t>What are the characteristics of a taiga?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7"/>
          <p:cNvSpPr txBox="1"/>
          <p:nvPr/>
        </p:nvSpPr>
        <p:spPr>
          <a:xfrm>
            <a:off x="2129025" y="6167825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Tartakizbica</a:t>
            </a:r>
            <a:r>
              <a:rPr lang="es-US" sz="1600"/>
              <a:t> -</a:t>
            </a:r>
            <a:r>
              <a:rPr lang="es-US" sz="1600">
                <a:uFill>
                  <a:noFill/>
                </a:uFill>
                <a:hlinkClick r:id="rId4"/>
              </a:rPr>
              <a:t> </a:t>
            </a:r>
            <a:r>
              <a:rPr lang="es-US" sz="1600" u="sng">
                <a:solidFill>
                  <a:schemeClr val="hlink"/>
                </a:solidFill>
                <a:hlinkClick r:id="rId4"/>
              </a:rPr>
              <a:t>http://www.tartakizbica.pl/index.php?page=tarcica-suszona</a:t>
            </a:r>
            <a:endParaRPr sz="1600"/>
          </a:p>
        </p:txBody>
      </p:sp>
      <p:sp>
        <p:nvSpPr>
          <p:cNvPr id="509" name="Google Shape;509;p57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Timber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10" name="Google Shape;51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1950" y="427475"/>
            <a:ext cx="7526751" cy="563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8"/>
          <p:cNvSpPr txBox="1"/>
          <p:nvPr/>
        </p:nvSpPr>
        <p:spPr>
          <a:xfrm>
            <a:off x="354850" y="6167825"/>
            <a:ext cx="1161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</a:t>
            </a:r>
            <a:r>
              <a:rPr lang="es-US" sz="1600"/>
              <a:t>US Forest Service Northern Research -</a:t>
            </a:r>
            <a:r>
              <a:rPr lang="es-US" sz="1600">
                <a:uFill>
                  <a:noFill/>
                </a:uFill>
                <a:hlinkClick r:id="rId3"/>
              </a:rPr>
              <a:t> 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https://twitter.com/usfs_nrs/status/1353338010876567556/photo/1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17" name="Google Shape;517;p58"/>
          <p:cNvSpPr txBox="1"/>
          <p:nvPr/>
        </p:nvSpPr>
        <p:spPr>
          <a:xfrm>
            <a:off x="718775" y="1100925"/>
            <a:ext cx="87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Recreation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18" name="Google Shape;51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600" y="336500"/>
            <a:ext cx="4327100" cy="576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9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#14</a:t>
            </a:r>
            <a:endParaRPr/>
          </a:p>
        </p:txBody>
      </p:sp>
      <p:sp>
        <p:nvSpPr>
          <p:cNvPr id="525" name="Google Shape;525;p59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27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Learn about one invasive species that affect the taiga.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26" name="Google Shape;526;p59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27" name="Google Shape;52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0"/>
          <p:cNvSpPr txBox="1"/>
          <p:nvPr/>
        </p:nvSpPr>
        <p:spPr>
          <a:xfrm>
            <a:off x="4585650" y="6006425"/>
            <a:ext cx="4109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credits:</a:t>
            </a:r>
            <a:r>
              <a:rPr lang="es-US" sz="1600" u="sng">
                <a:solidFill>
                  <a:schemeClr val="hlink"/>
                </a:solidFill>
                <a:hlinkClick r:id="rId3"/>
              </a:rPr>
              <a:t>Marek Argent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534" name="Google Shape;53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175" y="624650"/>
            <a:ext cx="8072649" cy="538177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0"/>
          <p:cNvSpPr txBox="1"/>
          <p:nvPr/>
        </p:nvSpPr>
        <p:spPr>
          <a:xfrm>
            <a:off x="718775" y="1100925"/>
            <a:ext cx="26538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 i="1">
                <a:latin typeface="Acme"/>
                <a:ea typeface="Acme"/>
                <a:cs typeface="Acme"/>
                <a:sym typeface="Acme"/>
              </a:rPr>
              <a:t>Cronartium ribicola</a:t>
            </a:r>
            <a:r>
              <a:rPr lang="es-US" sz="3000">
                <a:latin typeface="Acme"/>
                <a:ea typeface="Acme"/>
                <a:cs typeface="Acme"/>
                <a:sym typeface="Acme"/>
              </a:rPr>
              <a:t>  on a white pine branch causing </a:t>
            </a:r>
            <a:endParaRPr sz="30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000">
                <a:latin typeface="Acme"/>
                <a:ea typeface="Acme"/>
                <a:cs typeface="Acme"/>
                <a:sym typeface="Acme"/>
              </a:rPr>
              <a:t>White Pine Blister Rust</a:t>
            </a:r>
            <a:endParaRPr sz="30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1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#15</a:t>
            </a:r>
            <a:endParaRPr/>
          </a:p>
        </p:txBody>
      </p:sp>
      <p:sp>
        <p:nvSpPr>
          <p:cNvPr id="542" name="Google Shape;542;p61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27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Prepare an object lesson about a plant or animal or bird that lives in the taiga. Tell this lesson at a club worship. Be sure to include a bible text in this presentation.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3" name="Google Shape;543;p61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44" name="Google Shape;5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2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#16</a:t>
            </a:r>
            <a:endParaRPr/>
          </a:p>
        </p:txBody>
      </p:sp>
      <p:sp>
        <p:nvSpPr>
          <p:cNvPr id="551" name="Google Shape;551;p62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490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Do at least two of the following activities: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a. Visit an exhibit or conservatory of coniferous tree species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b. Make a collection of at least 5 types of coniferous tree leaves.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c. Visit a zoo where there are animals typical of the taiga biome.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d. Watch a DVD or video about the taiga or plants or animals that live in the taiga.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                                                                                             (page 2 →)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2" name="Google Shape;552;p62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53" name="Google Shape;55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3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#16</a:t>
            </a:r>
            <a:endParaRPr/>
          </a:p>
        </p:txBody>
      </p:sp>
      <p:sp>
        <p:nvSpPr>
          <p:cNvPr id="560" name="Google Shape;560;p63"/>
          <p:cNvSpPr txBox="1">
            <a:spLocks noGrp="1"/>
          </p:cNvSpPr>
          <p:nvPr>
            <p:ph type="subTitle" idx="4294967295"/>
          </p:nvPr>
        </p:nvSpPr>
        <p:spPr>
          <a:xfrm>
            <a:off x="3979600" y="1409300"/>
            <a:ext cx="7724700" cy="490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 sz="2900">
                <a:solidFill>
                  <a:srgbClr val="FFFFFF"/>
                </a:solidFill>
              </a:rPr>
              <a:t>(continued)</a:t>
            </a: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 sz="2900">
                <a:solidFill>
                  <a:srgbClr val="FFFFFF"/>
                </a:solidFill>
              </a:rPr>
              <a:t>e. Draw or paint a picture of something you had fun learning about while studying the taiga.</a:t>
            </a: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 sz="2900">
                <a:solidFill>
                  <a:srgbClr val="FFFFFF"/>
                </a:solidFill>
              </a:rPr>
              <a:t>f. As a group, make a short video about a real life taiga conservation project. Explain why this specific habitat should be saved.</a:t>
            </a: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 sz="2900">
                <a:solidFill>
                  <a:srgbClr val="FFFFFF"/>
                </a:solidFill>
              </a:rPr>
              <a:t>g. Visit a lumber store and learn to identify by their grain texture at least 3 species of trees that grow in the taiga.</a:t>
            </a:r>
            <a:endParaRPr sz="2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 sz="2900">
                <a:solidFill>
                  <a:srgbClr val="FFFFFF"/>
                </a:solidFill>
              </a:rPr>
              <a:t>h. Visit the Taiga and take pictures of some of the plants and animals.</a:t>
            </a:r>
            <a:endParaRPr sz="2900">
              <a:solidFill>
                <a:srgbClr val="FFFFFF"/>
              </a:solidFill>
            </a:endParaRPr>
          </a:p>
        </p:txBody>
      </p:sp>
      <p:sp>
        <p:nvSpPr>
          <p:cNvPr id="561" name="Google Shape;561;p63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62" name="Google Shape;56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4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69" name="Google Shape;569;p64" descr="Arctic Survival: Ray Mears&#10;Season 1&#10;Episode 2&#10;Part 1&#10;The arctic is a beautiful region of our planet, a area in which we must understand the mechanisms of staying warm. Ray demonstrates skills whilst visiting the Swedish Army Survival Instructors Course in Lapland." title="Arctic Survival Ray Mears S1E2 Part 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8775" y="453575"/>
            <a:ext cx="7934450" cy="595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5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#16</a:t>
            </a:r>
            <a:endParaRPr/>
          </a:p>
        </p:txBody>
      </p:sp>
      <p:sp>
        <p:nvSpPr>
          <p:cNvPr id="576" name="Google Shape;576;p65"/>
          <p:cNvSpPr txBox="1">
            <a:spLocks noGrp="1"/>
          </p:cNvSpPr>
          <p:nvPr>
            <p:ph type="subTitle" idx="4294967295"/>
          </p:nvPr>
        </p:nvSpPr>
        <p:spPr>
          <a:xfrm>
            <a:off x="3555000" y="1220050"/>
            <a:ext cx="7724700" cy="521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  <a:highlight>
                  <a:srgbClr val="DD7E6B"/>
                </a:highlight>
              </a:rPr>
              <a:t>Recommended COVID-19 options:</a:t>
            </a:r>
            <a:endParaRPr>
              <a:solidFill>
                <a:srgbClr val="FFFFFF"/>
              </a:solidFill>
              <a:highlight>
                <a:srgbClr val="DD7E6B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DD7E6B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  <a:highlight>
                  <a:srgbClr val="DD7E6B"/>
                </a:highlight>
              </a:rPr>
              <a:t>b. Make a collection of at least 5 types of coniferous tree leaves.</a:t>
            </a:r>
            <a:endParaRPr>
              <a:solidFill>
                <a:srgbClr val="FFFFFF"/>
              </a:solidFill>
              <a:highlight>
                <a:srgbClr val="DD7E6B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  <a:highlight>
                  <a:srgbClr val="DD7E6B"/>
                </a:highlight>
              </a:rPr>
              <a:t>e. Draw or paint a picture of something you had fun learning about while studying the taiga.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77" name="Google Shape;577;p65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578" name="Google Shape;5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6"/>
          <p:cNvSpPr txBox="1">
            <a:spLocks noGrp="1"/>
          </p:cNvSpPr>
          <p:nvPr>
            <p:ph type="ctrTitle"/>
          </p:nvPr>
        </p:nvSpPr>
        <p:spPr>
          <a:xfrm>
            <a:off x="4095806" y="1675328"/>
            <a:ext cx="40005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US"/>
              <a:t>Now Complete the “Doing” Requirements</a:t>
            </a:r>
            <a:endParaRPr/>
          </a:p>
        </p:txBody>
      </p:sp>
      <p:sp>
        <p:nvSpPr>
          <p:cNvPr id="585" name="Google Shape;585;p66"/>
          <p:cNvSpPr txBox="1">
            <a:spLocks noGrp="1"/>
          </p:cNvSpPr>
          <p:nvPr>
            <p:ph type="subTitle" idx="1"/>
          </p:nvPr>
        </p:nvSpPr>
        <p:spPr>
          <a:xfrm>
            <a:off x="3696475" y="3862274"/>
            <a:ext cx="4763700" cy="11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US" sz="4200" i="0"/>
              <a:t>Go for the Advanced honor challenge!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ctrTitle"/>
          </p:nvPr>
        </p:nvSpPr>
        <p:spPr>
          <a:xfrm>
            <a:off x="6400800" y="380054"/>
            <a:ext cx="55371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s-US">
                <a:solidFill>
                  <a:srgbClr val="000000"/>
                </a:solidFill>
              </a:rPr>
              <a:t>Definition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6454075" y="1029150"/>
            <a:ext cx="51789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s-US">
                <a:solidFill>
                  <a:srgbClr val="434343"/>
                </a:solidFill>
              </a:rPr>
              <a:t>Taiga is a sub-arctic biome found in the northern parts of the world.  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s-US">
                <a:solidFill>
                  <a:srgbClr val="434343"/>
                </a:solidFill>
              </a:rPr>
              <a:t>There is no taiga in the southern hemisphere.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>
              <a:solidFill>
                <a:srgbClr val="434343"/>
              </a:solidFill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25" y="949276"/>
            <a:ext cx="5815977" cy="43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127375" y="5468225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credit: </a:t>
            </a:r>
            <a:r>
              <a:rPr lang="es-US" sz="1600" u="sng">
                <a:solidFill>
                  <a:schemeClr val="hlink"/>
                </a:solidFill>
                <a:hlinkClick r:id="rId4"/>
              </a:rPr>
              <a:t>kyleandkelly from Alaska</a:t>
            </a:r>
            <a:r>
              <a:rPr lang="es-US" sz="1600"/>
              <a:t> -</a:t>
            </a:r>
            <a:r>
              <a:rPr lang="es-US" sz="1600">
                <a:uFill>
                  <a:noFill/>
                </a:uFill>
                <a:hlinkClick r:id="rId5"/>
              </a:rPr>
              <a:t> </a:t>
            </a:r>
            <a:r>
              <a:rPr lang="es-US" sz="1600" u="sng">
                <a:solidFill>
                  <a:schemeClr val="hlink"/>
                </a:solidFill>
                <a:hlinkClick r:id="rId5"/>
              </a:rPr>
              <a:t>Flickr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7"/>
          <p:cNvSpPr txBox="1">
            <a:spLocks noGrp="1"/>
          </p:cNvSpPr>
          <p:nvPr>
            <p:ph type="ctrTitle"/>
          </p:nvPr>
        </p:nvSpPr>
        <p:spPr>
          <a:xfrm>
            <a:off x="4095806" y="1675328"/>
            <a:ext cx="40005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US" sz="2400"/>
              <a:t>Worksheet for this honor </a:t>
            </a:r>
            <a:r>
              <a:rPr lang="es-US" sz="2400" u="sng">
                <a:solidFill>
                  <a:schemeClr val="hlink"/>
                </a:solidFill>
                <a:hlinkClick r:id="rId3"/>
              </a:rPr>
              <a:t>http://bit.ly/TaigaWorksheet </a:t>
            </a:r>
            <a:endParaRPr sz="2400"/>
          </a:p>
        </p:txBody>
      </p:sp>
      <p:sp>
        <p:nvSpPr>
          <p:cNvPr id="592" name="Google Shape;592;p67"/>
          <p:cNvSpPr txBox="1">
            <a:spLocks noGrp="1"/>
          </p:cNvSpPr>
          <p:nvPr>
            <p:ph type="subTitle" idx="1"/>
          </p:nvPr>
        </p:nvSpPr>
        <p:spPr>
          <a:xfrm>
            <a:off x="3696473" y="3862276"/>
            <a:ext cx="47637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s-US"/>
              <a:t>This slideshow download: </a:t>
            </a:r>
            <a:br>
              <a:rPr lang="es-US"/>
            </a:br>
            <a:r>
              <a:rPr lang="es-US" u="sng">
                <a:solidFill>
                  <a:schemeClr val="hlink"/>
                </a:solidFill>
                <a:hlinkClick r:id="rId4"/>
              </a:rPr>
              <a:t>http://bit.ly/TaigaSlideshow </a:t>
            </a:r>
            <a:endParaRPr/>
          </a:p>
        </p:txBody>
      </p:sp>
      <p:pic>
        <p:nvPicPr>
          <p:cNvPr id="593" name="Google Shape;593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800" y="3505750"/>
            <a:ext cx="2404900" cy="2623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67"/>
          <p:cNvGrpSpPr/>
          <p:nvPr/>
        </p:nvGrpSpPr>
        <p:grpSpPr>
          <a:xfrm>
            <a:off x="4153375" y="4870850"/>
            <a:ext cx="3849900" cy="1905975"/>
            <a:chOff x="226200" y="180650"/>
            <a:chExt cx="3849900" cy="1905975"/>
          </a:xfrm>
        </p:grpSpPr>
        <p:sp>
          <p:nvSpPr>
            <p:cNvPr id="595" name="Google Shape;595;p67"/>
            <p:cNvSpPr txBox="1"/>
            <p:nvPr/>
          </p:nvSpPr>
          <p:spPr>
            <a:xfrm>
              <a:off x="226200" y="180650"/>
              <a:ext cx="3849900" cy="70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s-US" sz="2100" b="0" i="0" u="none" strike="noStrike" cap="none">
                  <a:solidFill>
                    <a:srgbClr val="FFFFFF"/>
                  </a:solidFill>
                  <a:latin typeface="Acme"/>
                  <a:ea typeface="Acme"/>
                  <a:cs typeface="Acme"/>
                  <a:sym typeface="Acme"/>
                </a:rPr>
                <a:t>Wiki.pathfindersonline.org</a:t>
              </a:r>
              <a:endParaRPr sz="2100" b="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endParaRPr>
            </a:p>
          </p:txBody>
        </p:sp>
        <p:pic>
          <p:nvPicPr>
            <p:cNvPr id="596" name="Google Shape;596;p6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79088" y="633725"/>
              <a:ext cx="979475" cy="1452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ctrTitle"/>
          </p:nvPr>
        </p:nvSpPr>
        <p:spPr>
          <a:xfrm>
            <a:off x="6400800" y="380054"/>
            <a:ext cx="55371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s-US">
                <a:solidFill>
                  <a:srgbClr val="434343"/>
                </a:solidFill>
              </a:rPr>
              <a:t>Characteristics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1"/>
          </p:nvPr>
        </p:nvSpPr>
        <p:spPr>
          <a:xfrm>
            <a:off x="6454075" y="1029150"/>
            <a:ext cx="51789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</a:pPr>
            <a:r>
              <a:rPr lang="es-US">
                <a:solidFill>
                  <a:srgbClr val="434343"/>
                </a:solidFill>
              </a:rPr>
              <a:t>It is dominated by cone-bearing trees and cold-hardy fauna.</a:t>
            </a:r>
            <a:endParaRPr>
              <a:solidFill>
                <a:srgbClr val="43434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</a:pPr>
            <a:r>
              <a:rPr lang="es-US">
                <a:solidFill>
                  <a:srgbClr val="434343"/>
                </a:solidFill>
              </a:rPr>
              <a:t>The taiga gets extremely cold in the winter.</a:t>
            </a:r>
            <a:endParaRPr>
              <a:solidFill>
                <a:srgbClr val="43434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</a:pPr>
            <a:r>
              <a:rPr lang="es-US">
                <a:solidFill>
                  <a:srgbClr val="434343"/>
                </a:solidFill>
              </a:rPr>
              <a:t>Largest terrestrial biome on Earth, covering 29% of the landmass.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25" y="949276"/>
            <a:ext cx="5815977" cy="43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521650" y="5862475"/>
            <a:ext cx="87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>
                <a:latin typeface="Acme"/>
                <a:ea typeface="Acme"/>
                <a:cs typeface="Acme"/>
                <a:sym typeface="Acme"/>
              </a:rPr>
              <a:t>Image credit: </a:t>
            </a:r>
            <a:r>
              <a:rPr lang="es-US" sz="1600" u="sng">
                <a:solidFill>
                  <a:schemeClr val="hlink"/>
                </a:solidFill>
                <a:hlinkClick r:id="rId4"/>
              </a:rPr>
              <a:t>kyleandkelly from Alaska</a:t>
            </a:r>
            <a:r>
              <a:rPr lang="es-US" sz="1600"/>
              <a:t> -</a:t>
            </a:r>
            <a:r>
              <a:rPr lang="es-US" sz="1600">
                <a:uFill>
                  <a:noFill/>
                </a:uFill>
                <a:hlinkClick r:id="rId5"/>
              </a:rPr>
              <a:t> </a:t>
            </a:r>
            <a:r>
              <a:rPr lang="es-US" sz="1600" u="sng">
                <a:solidFill>
                  <a:schemeClr val="hlink"/>
                </a:solidFill>
                <a:hlinkClick r:id="rId5"/>
              </a:rPr>
              <a:t>Flickr</a:t>
            </a:r>
            <a:endParaRPr sz="16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#2</a:t>
            </a:r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4294967295"/>
          </p:nvPr>
        </p:nvSpPr>
        <p:spPr>
          <a:xfrm>
            <a:off x="4040675" y="1980950"/>
            <a:ext cx="7724700" cy="26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US">
                <a:solidFill>
                  <a:srgbClr val="FFFFFF"/>
                </a:solidFill>
              </a:rPr>
              <a:t>What other names are used for the taiga biome?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 rotWithShape="1">
          <a:blip r:embed="rId3">
            <a:alphaModFix/>
          </a:blip>
          <a:srcRect t="4240" b="-4240"/>
          <a:stretch/>
        </p:blipFill>
        <p:spPr>
          <a:xfrm>
            <a:off x="825420" y="1486875"/>
            <a:ext cx="2280624" cy="356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A rose is a rose is a rose.</a:t>
            </a:r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body" idx="1"/>
          </p:nvPr>
        </p:nvSpPr>
        <p:spPr>
          <a:xfrm>
            <a:off x="508000" y="1647225"/>
            <a:ext cx="10741800" cy="470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US"/>
              <a:t>Taiga is also known as:</a:t>
            </a:r>
            <a:endParaRPr/>
          </a:p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s-US"/>
              <a:t>Boreal Forest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s-US"/>
              <a:t>Snow Forest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s-US"/>
              <a:t>North Woods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ctrTitle"/>
          </p:nvPr>
        </p:nvSpPr>
        <p:spPr>
          <a:xfrm>
            <a:off x="508000" y="408500"/>
            <a:ext cx="111963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US"/>
              <a:t>Requirement #3</a:t>
            </a:r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4294967295"/>
          </p:nvPr>
        </p:nvSpPr>
        <p:spPr>
          <a:xfrm>
            <a:off x="4040675" y="1993450"/>
            <a:ext cx="7724700" cy="270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>
                <a:solidFill>
                  <a:srgbClr val="FFFFFF"/>
                </a:solidFill>
              </a:rPr>
              <a:t>What two countries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US">
                <a:solidFill>
                  <a:srgbClr val="FFFFFF"/>
                </a:solidFill>
              </a:rPr>
              <a:t>contain most of the taiga?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7873325" y="2956725"/>
            <a:ext cx="36222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925" y="2956725"/>
            <a:ext cx="21431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7">
      <a:dk1>
        <a:srgbClr val="19232F"/>
      </a:dk1>
      <a:lt1>
        <a:srgbClr val="FFFFFF"/>
      </a:lt1>
      <a:dk2>
        <a:srgbClr val="FF733B"/>
      </a:dk2>
      <a:lt2>
        <a:srgbClr val="E7E6E6"/>
      </a:lt2>
      <a:accent1>
        <a:srgbClr val="FF733B"/>
      </a:accent1>
      <a:accent2>
        <a:srgbClr val="FEB048"/>
      </a:accent2>
      <a:accent3>
        <a:srgbClr val="19232F"/>
      </a:accent3>
      <a:accent4>
        <a:srgbClr val="36A7F7"/>
      </a:accent4>
      <a:accent5>
        <a:srgbClr val="2CCB70"/>
      </a:accent5>
      <a:accent6>
        <a:srgbClr val="FF2F5F"/>
      </a:accent6>
      <a:hlink>
        <a:srgbClr val="FFFF00"/>
      </a:hlink>
      <a:folHlink>
        <a:srgbClr val="36A7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1199</Words>
  <Application>Microsoft Office PowerPoint</Application>
  <PresentationFormat>Widescreen</PresentationFormat>
  <Paragraphs>217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Acme</vt:lpstr>
      <vt:lpstr>Arial</vt:lpstr>
      <vt:lpstr>Calibri</vt:lpstr>
      <vt:lpstr>Cantarell</vt:lpstr>
      <vt:lpstr>Tema de Office</vt:lpstr>
      <vt:lpstr>Taiga</vt:lpstr>
      <vt:lpstr>Area Coordinator Jim Thomas</vt:lpstr>
      <vt:lpstr>Did You Download &amp; Print?</vt:lpstr>
      <vt:lpstr>Requirement #1</vt:lpstr>
      <vt:lpstr>Definition</vt:lpstr>
      <vt:lpstr>Characteristics</vt:lpstr>
      <vt:lpstr>Requirement #2</vt:lpstr>
      <vt:lpstr>A rose is a rose is a rose.</vt:lpstr>
      <vt:lpstr>Requirement #3</vt:lpstr>
      <vt:lpstr>PowerPoint Presentation</vt:lpstr>
      <vt:lpstr>Requirement #4</vt:lpstr>
      <vt:lpstr>PowerPoint Presentation</vt:lpstr>
      <vt:lpstr>PowerPoint Presentation</vt:lpstr>
      <vt:lpstr>Requirement #5</vt:lpstr>
      <vt:lpstr>PowerPoint Presentation</vt:lpstr>
      <vt:lpstr>Requirement #6</vt:lpstr>
      <vt:lpstr>Requirement #6</vt:lpstr>
      <vt:lpstr>Requirement #7</vt:lpstr>
      <vt:lpstr>PowerPoint Presentation</vt:lpstr>
      <vt:lpstr>PowerPoint Presentation</vt:lpstr>
      <vt:lpstr>Requirement #8</vt:lpstr>
      <vt:lpstr>PowerPoint Presentation</vt:lpstr>
      <vt:lpstr>Requirement #9</vt:lpstr>
      <vt:lpstr>PowerPoint Presentation</vt:lpstr>
      <vt:lpstr>Requirement #10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Requirement #11</vt:lpstr>
      <vt:lpstr>PowerPoint Presentation</vt:lpstr>
      <vt:lpstr>PowerPoint Presentation</vt:lpstr>
      <vt:lpstr>PowerPoint Presentation</vt:lpstr>
      <vt:lpstr>PowerPoint Presentation</vt:lpstr>
      <vt:lpstr>Requirement #12</vt:lpstr>
      <vt:lpstr>Requirement #12</vt:lpstr>
      <vt:lpstr>Requirement #13</vt:lpstr>
      <vt:lpstr>PowerPoint Presentation</vt:lpstr>
      <vt:lpstr>PowerPoint Presentation</vt:lpstr>
      <vt:lpstr>Requirement #14</vt:lpstr>
      <vt:lpstr>PowerPoint Presentation</vt:lpstr>
      <vt:lpstr>Requirement #15</vt:lpstr>
      <vt:lpstr>Requirement #16</vt:lpstr>
      <vt:lpstr>Requirement #16</vt:lpstr>
      <vt:lpstr>PowerPoint Presentation</vt:lpstr>
      <vt:lpstr>Requirement #16</vt:lpstr>
      <vt:lpstr>Now Complete the “Doing” Requirements</vt:lpstr>
      <vt:lpstr>Worksheet for this honor http://bit.ly/TaigaWorksheet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Taiga</dc:title>
  <dc:creator>Natalie Davison</dc:creator>
  <cp:lastModifiedBy>Natalie Davison</cp:lastModifiedBy>
  <cp:revision>1</cp:revision>
  <dcterms:modified xsi:type="dcterms:W3CDTF">2021-02-18T00:19:21Z</dcterms:modified>
</cp:coreProperties>
</file>