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9" r:id="rId4"/>
    <p:sldId id="291" r:id="rId5"/>
    <p:sldId id="292" r:id="rId6"/>
    <p:sldId id="293" r:id="rId7"/>
    <p:sldId id="296" r:id="rId8"/>
    <p:sldId id="297" r:id="rId9"/>
    <p:sldId id="298" r:id="rId10"/>
    <p:sldId id="302" r:id="rId11"/>
    <p:sldId id="276" r:id="rId12"/>
    <p:sldId id="274" r:id="rId13"/>
    <p:sldId id="278" r:id="rId14"/>
    <p:sldId id="275" r:id="rId15"/>
    <p:sldId id="258" r:id="rId16"/>
    <p:sldId id="259" r:id="rId17"/>
    <p:sldId id="263" r:id="rId18"/>
    <p:sldId id="260" r:id="rId19"/>
    <p:sldId id="280" r:id="rId20"/>
    <p:sldId id="301" r:id="rId21"/>
    <p:sldId id="299" r:id="rId22"/>
    <p:sldId id="281" r:id="rId23"/>
    <p:sldId id="303" r:id="rId24"/>
    <p:sldId id="265" r:id="rId25"/>
    <p:sldId id="261" r:id="rId26"/>
    <p:sldId id="264" r:id="rId27"/>
    <p:sldId id="262" r:id="rId28"/>
    <p:sldId id="266" r:id="rId29"/>
    <p:sldId id="257" r:id="rId30"/>
    <p:sldId id="267" r:id="rId31"/>
    <p:sldId id="269" r:id="rId32"/>
    <p:sldId id="268" r:id="rId33"/>
    <p:sldId id="270" r:id="rId34"/>
    <p:sldId id="282" r:id="rId35"/>
    <p:sldId id="285" r:id="rId36"/>
    <p:sldId id="287" r:id="rId37"/>
    <p:sldId id="290" r:id="rId38"/>
    <p:sldId id="283" r:id="rId39"/>
    <p:sldId id="305" r:id="rId40"/>
    <p:sldId id="306" r:id="rId41"/>
    <p:sldId id="288" r:id="rId42"/>
    <p:sldId id="308" r:id="rId43"/>
    <p:sldId id="309" r:id="rId44"/>
    <p:sldId id="310" r:id="rId45"/>
    <p:sldId id="311" r:id="rId46"/>
    <p:sldId id="312" r:id="rId47"/>
    <p:sldId id="272" r:id="rId48"/>
    <p:sldId id="31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7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7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CA6B-E9ED-4C7A-A386-D3FFAE4B5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FCFDD7-34FA-4153-80C2-7DF8ABC7F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BF938-48E3-485F-9ED8-BB81A39C3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8654-19EA-4E82-A28D-86909E6E8B6C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7D51D-215B-4A99-BC8C-60AB673AC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D65D0-A030-43B8-B5D7-CFA2B46E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ACF-508E-4329-B76A-5BBD9BD63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232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71627-3F77-46D4-9009-8EBB1B005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E72C1C-5009-4840-926B-FFDBD63B4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25569-FD42-40D2-BC48-183E94A5B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8654-19EA-4E82-A28D-86909E6E8B6C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EFA46-2392-4C35-8CA8-A2DB85498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1BF36-4DEE-488B-B635-8DF7ABBDC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ACF-508E-4329-B76A-5BBD9BD63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40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F1E6CF-7345-44E4-81D5-39D437FA7F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93C9A-AE71-4BFC-94AA-B39236215D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EA693-2413-44BE-B40F-2320FAFB4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8654-19EA-4E82-A28D-86909E6E8B6C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E4886-4640-4244-950F-F3D127F14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1588F-94C4-48D7-A46C-5F7745CA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ACF-508E-4329-B76A-5BBD9BD63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445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09B86-064C-421E-A077-A86A70C8F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09399-36EB-42A5-BF11-083694642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B1F84-5228-4F9F-BDD2-B42078A5B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8654-19EA-4E82-A28D-86909E6E8B6C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F176F-6D66-4542-B236-39EAA8D4A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83705-B70D-4B37-89AC-94A87027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ACF-508E-4329-B76A-5BBD9BD63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93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7996-B820-4AF0-8CDB-2B3C621F4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F86A6-69F4-48CB-88CE-C2DB9FCE3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299E2-36B4-4A55-8DD4-6BA87EB3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8654-19EA-4E82-A28D-86909E6E8B6C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E171D-4562-4CD5-A035-FD6F2DEE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D8E95-0CE3-400C-A9CE-675735AE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ACF-508E-4329-B76A-5BBD9BD63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72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3DBAD-51CD-4FF2-85D0-4C5E41C7D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2131A-5A95-4C1B-9997-06F6542AD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66C96-4D47-4173-ACA5-6D4B0BD4C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A8162-A7FD-4F13-9427-3FB3781F8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8654-19EA-4E82-A28D-86909E6E8B6C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5ECBA-4D42-4285-A210-AA51E14D5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B1BB5-3154-45CA-B810-0BBBC37D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ACF-508E-4329-B76A-5BBD9BD63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272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25CA2-FD22-46F0-97DC-43A41CA58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821C3-72B1-4E2F-9FBC-E536AAA35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A76E1-7631-4FC1-804D-AA431B48C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024247-A42E-40AF-AA1F-A93A8C8F1E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8438BF-4374-40B6-BACE-D0664FBFF3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59C819-BA51-4DFA-A18B-D06ED7139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8654-19EA-4E82-A28D-86909E6E8B6C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27469-E9C2-470D-826C-D7E4DE68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7D04C0-F7C3-4CAE-A76D-9E76D81BF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ACF-508E-4329-B76A-5BBD9BD63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771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814C-06FC-489F-93C6-4155B0E66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3521F2-3E39-4368-B761-ED55B643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8654-19EA-4E82-A28D-86909E6E8B6C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DB92D0-60D4-49A3-925E-41533C788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1FF1B-5F8F-4F19-8537-39A0601E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ACF-508E-4329-B76A-5BBD9BD63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0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B05544-E92A-4C39-A413-7887738C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8654-19EA-4E82-A28D-86909E6E8B6C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F5AE0-247B-4058-923F-C8A08FCBC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61210-486C-4915-A940-EAA3171A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ACF-508E-4329-B76A-5BBD9BD63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90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3A91E-F40F-4437-B171-20298ED6F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8CD7B-6F12-40ED-81B2-090B70746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AB7338-8A2A-40F3-90AC-8888FDA54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92E5E-48C6-430F-A727-83ADBF3F8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8654-19EA-4E82-A28D-86909E6E8B6C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E0AF80-DDBB-4372-94AE-506CDF3C3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2D200-1F50-41BE-8B6D-F7181955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ACF-508E-4329-B76A-5BBD9BD63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74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3D649-80FA-4714-B9E7-88624D30A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D79A9A-7EC2-41DC-AAB8-1A932EFC6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A55979-CAD9-4F54-BFF8-4D560B09A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D269F-D623-4FB0-9C69-0B94A44A4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D8654-19EA-4E82-A28D-86909E6E8B6C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B712DC-4544-4A1E-B83C-30CD0D8C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111AC-46BE-4746-828D-9DE76019C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DACF-508E-4329-B76A-5BBD9BD63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586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E3BE37-E1CD-441F-951D-1CF3DAC3F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8F4CB-E917-4E4A-B4FD-407888497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B2D18-A472-42E9-8D98-BF5145878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D8654-19EA-4E82-A28D-86909E6E8B6C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BE845-C041-4512-9DEE-546B3F565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C81FD-9005-43B6-9757-4DD488301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7DACF-508E-4329-B76A-5BBD9BD638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12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evelynfitzgerald/6706495807/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ngimg.com/download/3588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theforest.gamepedia.com/Feather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hyperlink" Target="https://pixabay.com/en/wheat-grain-agriculture-seed-crop-381848/" TargetMode="External"/><Relationship Id="rId7" Type="http://schemas.openxmlformats.org/officeDocument/2006/relationships/hyperlink" Target="https://pxhere.com/en/photo/937855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hyperlink" Target="https://en.wikipedia.org/wiki/Sunflower_seed" TargetMode="External"/><Relationship Id="rId4" Type="http://schemas.openxmlformats.org/officeDocument/2006/relationships/image" Target="../media/image36.jpeg"/><Relationship Id="rId9" Type="http://schemas.openxmlformats.org/officeDocument/2006/relationships/hyperlink" Target="https://creativecommons.org/licenses/by-sa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" TargetMode="Externa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erose.com/hiking-with-kids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Kohala_Mountain_Road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graph.org.uk/photo/1885392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4.png"/><Relationship Id="rId18" Type="http://schemas.microsoft.com/office/2007/relationships/hdphoto" Target="../media/hdphoto5.wdp"/><Relationship Id="rId3" Type="http://schemas.openxmlformats.org/officeDocument/2006/relationships/image" Target="../media/image47.svg"/><Relationship Id="rId7" Type="http://schemas.openxmlformats.org/officeDocument/2006/relationships/image" Target="../media/image51.png"/><Relationship Id="rId12" Type="http://schemas.microsoft.com/office/2007/relationships/hdphoto" Target="../media/hdphoto3.wdp"/><Relationship Id="rId17" Type="http://schemas.openxmlformats.org/officeDocument/2006/relationships/image" Target="../media/image57.png"/><Relationship Id="rId2" Type="http://schemas.openxmlformats.org/officeDocument/2006/relationships/image" Target="../media/image46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3.png"/><Relationship Id="rId5" Type="http://schemas.openxmlformats.org/officeDocument/2006/relationships/image" Target="../media/image49.svg"/><Relationship Id="rId15" Type="http://schemas.openxmlformats.org/officeDocument/2006/relationships/image" Target="../media/image55.png"/><Relationship Id="rId10" Type="http://schemas.microsoft.com/office/2007/relationships/hdphoto" Target="../media/hdphoto2.wdp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6.wdp"/><Relationship Id="rId7" Type="http://schemas.openxmlformats.org/officeDocument/2006/relationships/hyperlink" Target="http://www.publicdomainpictures.net/view-image.php?image=55505&amp;picture=walking-boots-on-white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hyperlink" Target="https://pxhere.com/en/photo/563312" TargetMode="External"/><Relationship Id="rId5" Type="http://schemas.openxmlformats.org/officeDocument/2006/relationships/image" Target="../media/image59.png"/><Relationship Id="rId10" Type="http://schemas.openxmlformats.org/officeDocument/2006/relationships/image" Target="../media/image62.jpeg"/><Relationship Id="rId4" Type="http://schemas.openxmlformats.org/officeDocument/2006/relationships/hyperlink" Target="https://pxhere.com/en/photo/854538" TargetMode="External"/><Relationship Id="rId9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68.png"/><Relationship Id="rId3" Type="http://schemas.openxmlformats.org/officeDocument/2006/relationships/hyperlink" Target="http://birds.about.com/od/smallbirds/tp/Facts-About-Budgies.htm" TargetMode="External"/><Relationship Id="rId7" Type="http://schemas.openxmlformats.org/officeDocument/2006/relationships/hyperlink" Target="http://pngimg.com/download/20101" TargetMode="External"/><Relationship Id="rId12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pxhere.com/en/photo/170808" TargetMode="External"/><Relationship Id="rId10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65.jpeg"/><Relationship Id="rId9" Type="http://schemas.openxmlformats.org/officeDocument/2006/relationships/hyperlink" Target="https://matthewwills.com/2013/07/12/british-birds-2/" TargetMode="External"/><Relationship Id="rId1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eattle_Japanese_Garden" TargetMode="Externa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pitemnein-epitomic.blogspot.com/2011/08/healing-and-power-of-prayer.html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kids.kiddle.co/Hiking" TargetMode="External"/><Relationship Id="rId3" Type="http://schemas.openxmlformats.org/officeDocument/2006/relationships/hyperlink" Target="https://www.simplyhike.co.uk/blogs/blog/a-guide-to-footpath-signs-in-england-and-wales" TargetMode="External"/><Relationship Id="rId7" Type="http://schemas.openxmlformats.org/officeDocument/2006/relationships/hyperlink" Target="https://www.youtube.com/watch?v=uF-RQSRwnl4" TargetMode="External"/><Relationship Id="rId2" Type="http://schemas.openxmlformats.org/officeDocument/2006/relationships/hyperlink" Target="https://www.woodlandtrust.org.uk/trees-woods-and-wildlife/british-trees/tree-id-app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ei.com/learn/expert-advice/ten-essentials.html" TargetMode="External"/><Relationship Id="rId5" Type="http://schemas.openxmlformats.org/officeDocument/2006/relationships/hyperlink" Target="https://www.familyminded.com/s/get-outside-15-ways-to-explore-nature-with-your-kids-e622466b20464664" TargetMode="External"/><Relationship Id="rId4" Type="http://schemas.openxmlformats.org/officeDocument/2006/relationships/hyperlink" Target="https://www.naeyc.org/our-work/families/ideas-exploring-outdoors" TargetMode="External"/><Relationship Id="rId9" Type="http://schemas.openxmlformats.org/officeDocument/2006/relationships/hyperlink" Target="https://trekaddict.co.uk/blog/the-best-apps-for-hiking-in-2020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" TargetMode="Externa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6203BF6-8175-47C3-855F-313BA30451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4" r="3" b="4853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47E400-E613-4F29-A641-D5B5390A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r="2" b="2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79F635-86B6-4EC7-A502-8B4CBEBFE41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3" b="12123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792734-0B4B-4BC3-989A-D539F92BE2EF}"/>
              </a:ext>
            </a:extLst>
          </p:cNvPr>
          <p:cNvSpPr txBox="1"/>
          <p:nvPr/>
        </p:nvSpPr>
        <p:spPr>
          <a:xfrm>
            <a:off x="1871221" y="2276573"/>
            <a:ext cx="4642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atin typeface="Love Ya Like A Sister" panose="02000503000000020004" pitchFamily="2" charset="0"/>
              </a:rPr>
              <a:t>Outdoor </a:t>
            </a:r>
          </a:p>
          <a:p>
            <a:r>
              <a:rPr lang="en-GB" sz="6000" b="1" dirty="0">
                <a:latin typeface="Love Ya Like A Sister" panose="02000503000000020004" pitchFamily="2" charset="0"/>
              </a:rPr>
              <a:t>Explorer</a:t>
            </a:r>
          </a:p>
        </p:txBody>
      </p:sp>
    </p:spTree>
    <p:extLst>
      <p:ext uri="{BB962C8B-B14F-4D97-AF65-F5344CB8AC3E}">
        <p14:creationId xmlns:p14="http://schemas.microsoft.com/office/powerpoint/2010/main" val="150662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78814-1FF7-4449-BC18-678954710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14" y="548640"/>
            <a:ext cx="4108894" cy="543153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4000" b="1" dirty="0">
                <a:latin typeface="Love Ya Like A Sister" panose="02000503000000020004" pitchFamily="2" charset="0"/>
              </a:rPr>
              <a:t>What are some ways to explore nature ?</a:t>
            </a:r>
          </a:p>
        </p:txBody>
      </p:sp>
      <p:sp>
        <p:nvSpPr>
          <p:cNvPr id="54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727A8-BABF-49B6-9A87-8FD95E7E2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749" y="162733"/>
            <a:ext cx="7506006" cy="6373922"/>
          </a:xfrm>
        </p:spPr>
        <p:txBody>
          <a:bodyPr anchor="ctr">
            <a:normAutofit/>
          </a:bodyPr>
          <a:lstStyle/>
          <a:p>
            <a:pPr lvl="0">
              <a:lnSpc>
                <a:spcPct val="120000"/>
              </a:lnSpc>
              <a:spcBef>
                <a:spcPts val="1200"/>
              </a:spcBef>
            </a:pP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Hike </a:t>
            </a:r>
            <a:endParaRPr lang="en-GB" sz="2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1200"/>
              </a:spcBef>
            </a:pP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Kayaking, canoeing</a:t>
            </a:r>
            <a:endParaRPr lang="hr-HR" sz="2400" dirty="0"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1200"/>
              </a:spcBef>
            </a:pPr>
            <a:r>
              <a:rPr lang="hr-HR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o to the beach</a:t>
            </a:r>
            <a:endParaRPr lang="en-GB" sz="2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  <a:spcBef>
                <a:spcPts val="1200"/>
              </a:spcBef>
            </a:pP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Bird-watching  </a:t>
            </a:r>
          </a:p>
          <a:p>
            <a:pPr lvl="0">
              <a:lnSpc>
                <a:spcPct val="120000"/>
              </a:lnSpc>
              <a:spcBef>
                <a:spcPts val="1200"/>
              </a:spcBef>
            </a:pP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Foraging: collect edible fruits, plants, or mushrooms </a:t>
            </a:r>
            <a:endParaRPr lang="hr-HR" sz="2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0000"/>
              </a:lnSpc>
              <a:spcBef>
                <a:spcPts val="1200"/>
              </a:spcBef>
            </a:pP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Jump into a pile of leaves</a:t>
            </a:r>
            <a:endParaRPr lang="hr-HR" sz="2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hr-HR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Nature scavenger hunt</a:t>
            </a:r>
            <a:endParaRPr lang="en-GB" sz="2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435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78814-1FF7-4449-BC18-678954710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33" y="548640"/>
            <a:ext cx="4209075" cy="543153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4000" b="1" dirty="0">
                <a:latin typeface="Love Ya Like A Sister" panose="02000503000000020004" pitchFamily="2" charset="0"/>
              </a:rPr>
              <a:t>What are some ways to explore nature ?</a:t>
            </a:r>
          </a:p>
        </p:txBody>
      </p:sp>
      <p:sp>
        <p:nvSpPr>
          <p:cNvPr id="54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727A8-BABF-49B6-9A87-8FD95E7E2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2086" y="663819"/>
            <a:ext cx="7646866" cy="6194181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Camp out in your garden or close to home </a:t>
            </a:r>
            <a:endParaRPr lang="hr-HR" sz="2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Create rock art</a:t>
            </a:r>
            <a:endParaRPr lang="en-GB" sz="2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Make a bird feeder</a:t>
            </a:r>
            <a:endParaRPr lang="en-GB" sz="2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Take a picnic</a:t>
            </a:r>
            <a:endParaRPr lang="en-GB" sz="2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Collect parts of nature (e.g. stones, feathers, shells, leaves, acorns</a:t>
            </a:r>
            <a:r>
              <a:rPr lang="hr-HR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hr-HR" sz="2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Take photos</a:t>
            </a:r>
            <a:endParaRPr lang="en-GB" sz="2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0000"/>
              </a:lnSpc>
              <a:buNone/>
            </a:pPr>
            <a:endParaRPr lang="en-GB" sz="2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228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6FAC2-3B3C-4EFA-9A0E-6204545DD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4051" y="1867546"/>
            <a:ext cx="4087306" cy="362987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>
                <a:latin typeface="Love Ya Like A Sister" panose="02000503000000020004" pitchFamily="2" charset="0"/>
              </a:rPr>
              <a:t>W</a:t>
            </a:r>
            <a:r>
              <a:rPr lang="en-US" sz="3600" b="1" dirty="0">
                <a:effectLst/>
                <a:latin typeface="Love Ya Like A Sister" panose="02000503000000020004" pitchFamily="2" charset="0"/>
              </a:rPr>
              <a:t>hat is your </a:t>
            </a:r>
            <a:r>
              <a:rPr lang="en-GB" sz="3600" b="1" dirty="0">
                <a:effectLst/>
                <a:latin typeface="Love Ya Like A Sister" panose="02000503000000020004" pitchFamily="2" charset="0"/>
              </a:rPr>
              <a:t>favourite</a:t>
            </a:r>
            <a:r>
              <a:rPr lang="en-US" sz="3600" b="1" dirty="0">
                <a:effectLst/>
                <a:latin typeface="Love Ya Like A Sister" panose="02000503000000020004" pitchFamily="2" charset="0"/>
              </a:rPr>
              <a:t> way to explore nature ?</a:t>
            </a:r>
            <a:br>
              <a:rPr lang="en-US" sz="3600" b="1" dirty="0">
                <a:effectLst/>
                <a:latin typeface="Love Ya Like A Sister" panose="02000503000000020004" pitchFamily="2" charset="0"/>
              </a:rPr>
            </a:br>
            <a:endParaRPr lang="en-US" sz="3600" b="1" dirty="0">
              <a:latin typeface="Love Ya Like A Sister" panose="02000503000000020004" pitchFamily="2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CD1F22-4D33-46EB-95DC-B87A6D2D2E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09" r="1488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880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4F26D-BED6-4980-BA68-7FC56CE9C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4" r="28682" b="2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953833E-8491-41DD-B1D9-077E4D3E5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9220" y="1141964"/>
            <a:ext cx="6721991" cy="4054038"/>
          </a:xfrm>
        </p:spPr>
        <p:txBody>
          <a:bodyPr anchor="t">
            <a:normAutofit fontScale="92500" lnSpcReduction="20000"/>
          </a:bodyPr>
          <a:lstStyle/>
          <a:p>
            <a:pPr indent="0">
              <a:lnSpc>
                <a:spcPct val="120000"/>
              </a:lnSpc>
              <a:buNone/>
            </a:pPr>
            <a:r>
              <a:rPr lang="en-GB" sz="3200" b="1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Where can you hike?</a:t>
            </a:r>
          </a:p>
          <a:p>
            <a:pPr indent="0">
              <a:lnSpc>
                <a:spcPct val="120000"/>
              </a:lnSpc>
              <a:buNone/>
            </a:pPr>
            <a:endParaRPr lang="en-GB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GB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Forest, mountain, seaside,</a:t>
            </a:r>
            <a:r>
              <a:rPr lang="hr-HR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river or lake</a:t>
            </a:r>
          </a:p>
          <a:p>
            <a:pPr marL="342900" lvl="0" indent="-342900">
              <a:lnSpc>
                <a:spcPct val="120000"/>
              </a:lnSpc>
              <a:buFont typeface="Calibri" panose="020F0502020204030204" pitchFamily="34" charset="0"/>
              <a:buChar char="-"/>
            </a:pPr>
            <a:endParaRPr lang="en-GB" sz="3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GB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Local park</a:t>
            </a:r>
          </a:p>
          <a:p>
            <a:pPr marL="342900" lvl="0" indent="-342900">
              <a:lnSpc>
                <a:spcPct val="120000"/>
              </a:lnSpc>
              <a:buFont typeface="Calibri" panose="020F0502020204030204" pitchFamily="34" charset="0"/>
              <a:buChar char="-"/>
            </a:pPr>
            <a:endParaRPr lang="en-GB" sz="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0000"/>
              </a:lnSpc>
              <a:buFont typeface="Calibri" panose="020F0502020204030204" pitchFamily="34" charset="0"/>
              <a:buChar char="-"/>
            </a:pPr>
            <a:r>
              <a:rPr lang="en-GB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Anywhere in nature (countryside)</a:t>
            </a:r>
            <a:endParaRPr lang="en-GB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37914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9DC88-766E-4C88-BDEE-9C9853868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en-GB" sz="4800" dirty="0">
                <a:latin typeface="Love Ya Like A Sister" panose="02000503000000020004" pitchFamily="2" charset="0"/>
              </a:rPr>
              <a:t>Video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F5171-C397-4551-80DE-50CA262CD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endParaRPr lang="en-GB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31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78814-1FF7-4449-BC18-678954710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49" y="109182"/>
            <a:ext cx="10905066" cy="889321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B050"/>
                </a:solidFill>
                <a:latin typeface="Love Ya Like A Sister" panose="02000503000000020004" pitchFamily="2" charset="0"/>
              </a:rPr>
              <a:t>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727A8-BABF-49B6-9A87-8FD95E7E2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29" y="886424"/>
            <a:ext cx="11473809" cy="5791333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1.  Take a nature walk and collect: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a.     A leaf and tell what tree or plant it comes from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b.     A feather and discover what bird it is from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c.     A rock and learn what type it is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d.     A seed and identify the plant it comes from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2.     Learn and recite the following golden rules for hiking: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a.     Never cut trees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b.     Never pull up live plants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c.     Do not remove any type of markers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d.     Stay off “No Trespassing” property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e.     Ask permission before walking on private property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f.      Don’t litter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GB" sz="1400" dirty="0"/>
          </a:p>
        </p:txBody>
      </p:sp>
      <p:sp>
        <p:nvSpPr>
          <p:cNvPr id="44" name="Rectangle 3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3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3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3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463188B-3021-47FA-B9A7-4594CD3A52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85" y="5794407"/>
            <a:ext cx="912690" cy="91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03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727A8-BABF-49B6-9A87-8FD95E7E2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6" y="238923"/>
            <a:ext cx="12031743" cy="6562516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3.     Tell what side of the road to walk on and explain why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endParaRPr lang="en-GB" sz="16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4.     Hike 1/2 mile (1 km) to a picnic area, carry your own lunch, and eat lunch at that area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endParaRPr lang="en-GB" sz="16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5.     Take two walks of at least one mile each. One may be with the club and one with your family. Do the following as you walk together: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a.     Find nature items for ABC’s such as: </a:t>
            </a:r>
          </a:p>
          <a:p>
            <a:pPr marL="314325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spc="40" dirty="0"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 = Acorn; B = Butterfly; C = Caterpillar, etc.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b.     Talk about what you see and tell on what day each was created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endParaRPr lang="en-GB" sz="16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6.     Learn and recite the following five safety rules for walking: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a.     Always walk with at least one partner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b.     Carry water when going for a walk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c.     Wear comfortable walking shoes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d.     Wear proper clothing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14325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e.     Watch where you walk so you won’t become lost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27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1CEFE-FADB-4D1B-A45B-019C1181C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24" y="3863394"/>
            <a:ext cx="7666345" cy="1354014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GB" sz="4800" b="1" dirty="0">
                <a:solidFill>
                  <a:srgbClr val="FFFFFF"/>
                </a:solidFill>
                <a:latin typeface="Love Ya Like A Sister" panose="02000503000000020004" pitchFamily="2" charset="0"/>
              </a:rPr>
              <a:t>Requirement 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6203BF6-8175-47C3-855F-313BA30451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95" y="3863394"/>
            <a:ext cx="2867881" cy="2423359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79F635-86B6-4EC7-A502-8B4CBEBFE41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4349" y="620353"/>
            <a:ext cx="2899242" cy="2126110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7079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69">
            <a:extLst>
              <a:ext uri="{FF2B5EF4-FFF2-40B4-BE49-F238E27FC236}">
                <a16:creationId xmlns:a16="http://schemas.microsoft.com/office/drawing/2014/main" id="{799A8B4F-0FED-46C0-9186-5A8E116D8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DA6861EE-7660-46C9-80BD-173B8F745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38A69B74-22E3-47CC-823F-18BE7930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36" y="2960687"/>
            <a:ext cx="2668748" cy="266874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727A8-BABF-49B6-9A87-8FD95E7E2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22" y="412651"/>
            <a:ext cx="7306870" cy="6132180"/>
          </a:xfrm>
        </p:spPr>
        <p:txBody>
          <a:bodyPr anchor="ctr">
            <a:noAutofit/>
          </a:bodyPr>
          <a:lstStyle/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sz="2400" b="1" spc="4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en-GB" sz="2400" b="1" spc="4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Take a nature walk and collect:</a:t>
            </a: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endParaRPr lang="en-GB" sz="2000" b="1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2925" indent="-228600" fontAlgn="base">
              <a:lnSpc>
                <a:spcPct val="120000"/>
              </a:lnSpc>
              <a:spcBef>
                <a:spcPts val="600"/>
              </a:spcBef>
            </a:pPr>
            <a:r>
              <a:rPr lang="en-GB" sz="2000" b="1" spc="4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 leaf and tell what tree or plant it comes from</a:t>
            </a:r>
          </a:p>
          <a:p>
            <a:pPr marL="314325" indent="0" fontAlgn="base">
              <a:lnSpc>
                <a:spcPct val="120000"/>
              </a:lnSpc>
              <a:spcBef>
                <a:spcPts val="600"/>
              </a:spcBef>
              <a:buNone/>
            </a:pPr>
            <a:endParaRPr lang="en-GB" sz="2000" b="1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2925" indent="-228600" fontAlgn="base">
              <a:lnSpc>
                <a:spcPct val="120000"/>
              </a:lnSpc>
              <a:spcBef>
                <a:spcPts val="600"/>
              </a:spcBef>
            </a:pPr>
            <a:r>
              <a:rPr lang="en-GB" sz="2000" b="1" spc="4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 feather and discover what bird it is from</a:t>
            </a:r>
          </a:p>
          <a:p>
            <a:pPr marL="314325" indent="0" fontAlgn="base">
              <a:lnSpc>
                <a:spcPct val="120000"/>
              </a:lnSpc>
              <a:spcBef>
                <a:spcPts val="600"/>
              </a:spcBef>
              <a:buNone/>
            </a:pPr>
            <a:endParaRPr lang="en-GB" sz="2000" b="1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2925" indent="-228600" fontAlgn="base">
              <a:lnSpc>
                <a:spcPct val="120000"/>
              </a:lnSpc>
              <a:spcBef>
                <a:spcPts val="600"/>
              </a:spcBef>
            </a:pPr>
            <a:r>
              <a:rPr lang="en-GB" sz="2000" b="1" spc="4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 rock and learn what type it is</a:t>
            </a:r>
          </a:p>
          <a:p>
            <a:pPr marL="314325" indent="0" fontAlgn="base">
              <a:lnSpc>
                <a:spcPct val="120000"/>
              </a:lnSpc>
              <a:spcBef>
                <a:spcPts val="600"/>
              </a:spcBef>
              <a:buNone/>
            </a:pPr>
            <a:endParaRPr lang="en-GB" sz="2000" b="1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2925" indent="-228600" fontAlgn="base">
              <a:lnSpc>
                <a:spcPct val="120000"/>
              </a:lnSpc>
              <a:spcBef>
                <a:spcPts val="600"/>
              </a:spcBef>
            </a:pPr>
            <a:r>
              <a:rPr lang="en-GB" sz="2000" b="1" spc="4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 seed and identify the plant it comes from</a:t>
            </a:r>
            <a:endParaRPr lang="en-GB" sz="2000" b="1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1800" b="1" spc="4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800" b="1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Freeform 71">
            <a:extLst>
              <a:ext uri="{FF2B5EF4-FFF2-40B4-BE49-F238E27FC236}">
                <a16:creationId xmlns:a16="http://schemas.microsoft.com/office/drawing/2014/main" id="{1778637B-5DB8-4A75-B2E6-FC2B1BB9A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014" y="2"/>
            <a:ext cx="4034987" cy="3428147"/>
          </a:xfrm>
          <a:custGeom>
            <a:avLst/>
            <a:gdLst>
              <a:gd name="connsiteX0" fmla="*/ 350825 w 4034987"/>
              <a:gd name="connsiteY0" fmla="*/ 0 h 3428147"/>
              <a:gd name="connsiteX1" fmla="*/ 4034987 w 4034987"/>
              <a:gd name="connsiteY1" fmla="*/ 0 h 3428147"/>
              <a:gd name="connsiteX2" fmla="*/ 4034987 w 4034987"/>
              <a:gd name="connsiteY2" fmla="*/ 2505205 h 3428147"/>
              <a:gd name="connsiteX3" fmla="*/ 3951822 w 4034987"/>
              <a:gd name="connsiteY3" fmla="*/ 2616420 h 3428147"/>
              <a:gd name="connsiteX4" fmla="*/ 2230590 w 4034987"/>
              <a:gd name="connsiteY4" fmla="*/ 3428147 h 3428147"/>
              <a:gd name="connsiteX5" fmla="*/ 0 w 4034987"/>
              <a:gd name="connsiteY5" fmla="*/ 1197557 h 3428147"/>
              <a:gd name="connsiteX6" fmla="*/ 269220 w 4034987"/>
              <a:gd name="connsiteY6" fmla="*/ 134326 h 342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987" h="3428147">
                <a:moveTo>
                  <a:pt x="350825" y="0"/>
                </a:moveTo>
                <a:lnTo>
                  <a:pt x="4034987" y="0"/>
                </a:lnTo>
                <a:lnTo>
                  <a:pt x="4034987" y="2505205"/>
                </a:lnTo>
                <a:lnTo>
                  <a:pt x="3951822" y="2616420"/>
                </a:lnTo>
                <a:cubicBezTo>
                  <a:pt x="3542699" y="3112162"/>
                  <a:pt x="2923546" y="3428147"/>
                  <a:pt x="2230590" y="3428147"/>
                </a:cubicBezTo>
                <a:cubicBezTo>
                  <a:pt x="998669" y="3428147"/>
                  <a:pt x="0" y="2429478"/>
                  <a:pt x="0" y="1197557"/>
                </a:cubicBezTo>
                <a:cubicBezTo>
                  <a:pt x="0" y="812582"/>
                  <a:pt x="97526" y="450385"/>
                  <a:pt x="269220" y="13432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A picture containing pen, writing implement, stationary, dark&#10;&#10;Description automatically generated">
            <a:extLst>
              <a:ext uri="{FF2B5EF4-FFF2-40B4-BE49-F238E27FC236}">
                <a16:creationId xmlns:a16="http://schemas.microsoft.com/office/drawing/2014/main" id="{FA639827-34C5-4E36-8182-C3ECB883D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47972" y="210817"/>
            <a:ext cx="2429582" cy="2429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BE3500-4EA8-42FE-8B9C-501896D3A1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179" b="1179"/>
          <a:stretch/>
        </p:blipFill>
        <p:spPr>
          <a:xfrm>
            <a:off x="6874288" y="3478741"/>
            <a:ext cx="1086208" cy="1606964"/>
          </a:xfrm>
          <a:prstGeom prst="rect">
            <a:avLst/>
          </a:prstGeom>
        </p:spPr>
      </p:pic>
      <p:sp>
        <p:nvSpPr>
          <p:cNvPr id="78" name="Freeform 75">
            <a:extLst>
              <a:ext uri="{FF2B5EF4-FFF2-40B4-BE49-F238E27FC236}">
                <a16:creationId xmlns:a16="http://schemas.microsoft.com/office/drawing/2014/main" id="{0035A30C-45F3-4EFB-B2E8-6E2A11843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9131" y="4258570"/>
            <a:ext cx="3132869" cy="2599430"/>
          </a:xfrm>
          <a:custGeom>
            <a:avLst/>
            <a:gdLst>
              <a:gd name="connsiteX0" fmla="*/ 1612418 w 3061881"/>
              <a:gd name="connsiteY0" fmla="*/ 0 h 2540529"/>
              <a:gd name="connsiteX1" fmla="*/ 3030226 w 3061881"/>
              <a:gd name="connsiteY1" fmla="*/ 843844 h 2540529"/>
              <a:gd name="connsiteX2" fmla="*/ 3061881 w 3061881"/>
              <a:gd name="connsiteY2" fmla="*/ 909556 h 2540529"/>
              <a:gd name="connsiteX3" fmla="*/ 3061881 w 3061881"/>
              <a:gd name="connsiteY3" fmla="*/ 2315281 h 2540529"/>
              <a:gd name="connsiteX4" fmla="*/ 3030226 w 3061881"/>
              <a:gd name="connsiteY4" fmla="*/ 2380992 h 2540529"/>
              <a:gd name="connsiteX5" fmla="*/ 2949460 w 3061881"/>
              <a:gd name="connsiteY5" fmla="*/ 2513937 h 2540529"/>
              <a:gd name="connsiteX6" fmla="*/ 2929575 w 3061881"/>
              <a:gd name="connsiteY6" fmla="*/ 2540529 h 2540529"/>
              <a:gd name="connsiteX7" fmla="*/ 295261 w 3061881"/>
              <a:gd name="connsiteY7" fmla="*/ 2540529 h 2540529"/>
              <a:gd name="connsiteX8" fmla="*/ 275376 w 3061881"/>
              <a:gd name="connsiteY8" fmla="*/ 2513937 h 2540529"/>
              <a:gd name="connsiteX9" fmla="*/ 0 w 3061881"/>
              <a:gd name="connsiteY9" fmla="*/ 1612418 h 2540529"/>
              <a:gd name="connsiteX10" fmla="*/ 1612418 w 3061881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1881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1881" y="909556"/>
                </a:lnTo>
                <a:lnTo>
                  <a:pt x="3061881" y="2315281"/>
                </a:lnTo>
                <a:lnTo>
                  <a:pt x="3030226" y="2380992"/>
                </a:lnTo>
                <a:cubicBezTo>
                  <a:pt x="3005404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 descr="A picture containing plant&#10;&#10;Description automatically generated">
            <a:extLst>
              <a:ext uri="{FF2B5EF4-FFF2-40B4-BE49-F238E27FC236}">
                <a16:creationId xmlns:a16="http://schemas.microsoft.com/office/drawing/2014/main" id="{3805DE4E-FD4F-4753-A6BA-34B40DA9A8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641982" y="5010263"/>
            <a:ext cx="2215288" cy="166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12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727A8-BABF-49B6-9A87-8FD95E7E2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534" y="775605"/>
            <a:ext cx="5721484" cy="2054681"/>
          </a:xfrm>
        </p:spPr>
        <p:txBody>
          <a:bodyPr>
            <a:normAutofit/>
          </a:bodyPr>
          <a:lstStyle/>
          <a:p>
            <a:pPr marL="314325" indent="0" fontAlgn="base">
              <a:lnSpc>
                <a:spcPct val="120000"/>
              </a:lnSpc>
              <a:buNone/>
            </a:pPr>
            <a:r>
              <a:rPr lang="en-GB" sz="3200" b="1" dirty="0">
                <a:latin typeface="Love Ya Like A Sister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you know which </a:t>
            </a:r>
            <a:r>
              <a:rPr lang="en-GB" sz="32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tree these leaves come from ?</a:t>
            </a:r>
          </a:p>
        </p:txBody>
      </p:sp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9014AD4D-E10C-465B-83AF-AE8BB2D486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6" t="1" r="41006" b="68260"/>
          <a:stretch/>
        </p:blipFill>
        <p:spPr>
          <a:xfrm>
            <a:off x="833070" y="617536"/>
            <a:ext cx="1776779" cy="2525713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F9ADC2-4E3D-4C0B-A215-A9DB82758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08"/>
          <a:stretch/>
        </p:blipFill>
        <p:spPr>
          <a:xfrm>
            <a:off x="8142961" y="3395887"/>
            <a:ext cx="2709525" cy="23762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36D21A-3D64-4DB1-B46F-774078CE8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033"/>
          <a:stretch/>
        </p:blipFill>
        <p:spPr>
          <a:xfrm>
            <a:off x="3125467" y="3350977"/>
            <a:ext cx="1941833" cy="26527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E9F252-BA41-4F39-9E6D-B03FA84F3C11}"/>
              </a:ext>
            </a:extLst>
          </p:cNvPr>
          <p:cNvSpPr txBox="1"/>
          <p:nvPr/>
        </p:nvSpPr>
        <p:spPr>
          <a:xfrm>
            <a:off x="400050" y="124777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latin typeface="Love Ya Like A Sister" panose="02000503000000020004" pitchFamily="2" charset="0"/>
              </a:rPr>
              <a:t>1.</a:t>
            </a:r>
            <a:endParaRPr lang="en-GB" sz="2400" b="1" dirty="0">
              <a:latin typeface="Love Ya Like A Sister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3A609A-5346-4BF8-AF80-9687CDC6B7DB}"/>
              </a:ext>
            </a:extLst>
          </p:cNvPr>
          <p:cNvSpPr txBox="1"/>
          <p:nvPr/>
        </p:nvSpPr>
        <p:spPr>
          <a:xfrm>
            <a:off x="4096383" y="3484520"/>
            <a:ext cx="482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latin typeface="Love Ya Like A Sister" panose="02000503000000020004" pitchFamily="2" charset="0"/>
              </a:rPr>
              <a:t>2.</a:t>
            </a:r>
            <a:endParaRPr lang="en-GB" sz="2400" b="1" dirty="0">
              <a:latin typeface="Love Ya Like A Sister" panose="0200050300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C9AF4A-0564-4EF1-9F94-2D148098EA47}"/>
              </a:ext>
            </a:extLst>
          </p:cNvPr>
          <p:cNvSpPr txBox="1"/>
          <p:nvPr/>
        </p:nvSpPr>
        <p:spPr>
          <a:xfrm>
            <a:off x="8952531" y="3195831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latin typeface="Love Ya Like A Sister" panose="02000503000000020004" pitchFamily="2" charset="0"/>
              </a:rPr>
              <a:t>3.</a:t>
            </a:r>
            <a:endParaRPr lang="en-GB" sz="2400" b="1" dirty="0">
              <a:latin typeface="Love Ya Like A Sister" panose="02000503000000020004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8425C40-9C50-4C1A-85A0-0CB8416F1D75}"/>
              </a:ext>
            </a:extLst>
          </p:cNvPr>
          <p:cNvSpPr/>
          <p:nvPr/>
        </p:nvSpPr>
        <p:spPr>
          <a:xfrm>
            <a:off x="981020" y="2640660"/>
            <a:ext cx="1262743" cy="55517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81DC98C-9DBC-4108-8D5E-6073DAD16684}"/>
              </a:ext>
            </a:extLst>
          </p:cNvPr>
          <p:cNvSpPr/>
          <p:nvPr/>
        </p:nvSpPr>
        <p:spPr>
          <a:xfrm>
            <a:off x="3380096" y="5626092"/>
            <a:ext cx="1262743" cy="55517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AD468D5-A97B-4D65-AE28-C87AD372801A}"/>
              </a:ext>
            </a:extLst>
          </p:cNvPr>
          <p:cNvSpPr/>
          <p:nvPr/>
        </p:nvSpPr>
        <p:spPr>
          <a:xfrm>
            <a:off x="8879998" y="5348506"/>
            <a:ext cx="1475078" cy="55517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02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4E7C0F-7652-4772-995A-0218B3E1B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371190"/>
            <a:ext cx="4293482" cy="1584226"/>
          </a:xfrm>
        </p:spPr>
        <p:txBody>
          <a:bodyPr anchor="b">
            <a:normAutofit/>
          </a:bodyPr>
          <a:lstStyle/>
          <a:p>
            <a:r>
              <a:rPr lang="en-GB" sz="36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Adventurers</a:t>
            </a:r>
            <a:br>
              <a:rPr lang="en-GB" sz="36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3600" dirty="0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BD2BFF02-DF78-4F07-B176-52514E131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62174" y="1653645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DB06EAB-7D8C-403A-86C5-B5FD79A1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865" y="634058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DE5F4DE4-FFC8-414F-8A23-293CC567E8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"/>
          <a:stretch/>
        </p:blipFill>
        <p:spPr>
          <a:xfrm>
            <a:off x="5600879" y="1108946"/>
            <a:ext cx="1038640" cy="18464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373C5-6D7C-472C-8B2D-B27483FBF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97" y="3957856"/>
            <a:ext cx="7435632" cy="2847481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GB" sz="20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…..Love God, love people, love nature</a:t>
            </a:r>
            <a:endParaRPr lang="en-GB" sz="2000" dirty="0"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en-GB" sz="20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GB" sz="20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…..take care of each other – older/stronger ones take care of younger/weaker ones</a:t>
            </a:r>
            <a:endParaRPr lang="en-GB" sz="2000" dirty="0"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Calibri" panose="020F0502020204030204" pitchFamily="34" charset="0"/>
              <a:buChar char="-"/>
            </a:pPr>
            <a:endParaRPr lang="en-GB" sz="20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GB" sz="20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……..</a:t>
            </a:r>
            <a:r>
              <a:rPr lang="hr-HR" sz="20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loving</a:t>
            </a:r>
            <a:r>
              <a:rPr lang="en-GB" sz="20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nature. This is something crucial. </a:t>
            </a:r>
            <a:endParaRPr lang="en-GB" sz="2000" dirty="0">
              <a:solidFill>
                <a:srgbClr val="FF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GB" sz="2000" dirty="0"/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B68003F-6A41-4CBE-837E-9030AE669A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r="9817" b="-3"/>
          <a:stretch/>
        </p:blipFill>
        <p:spPr>
          <a:xfrm>
            <a:off x="8755548" y="2032181"/>
            <a:ext cx="1169938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17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727A8-BABF-49B6-9A87-8FD95E7E2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9053" y="873662"/>
            <a:ext cx="5721484" cy="2168850"/>
          </a:xfrm>
        </p:spPr>
        <p:txBody>
          <a:bodyPr>
            <a:normAutofit/>
          </a:bodyPr>
          <a:lstStyle/>
          <a:p>
            <a:pPr marL="314325" indent="0" fontAlgn="base">
              <a:lnSpc>
                <a:spcPct val="120000"/>
              </a:lnSpc>
              <a:buNone/>
            </a:pPr>
            <a:r>
              <a:rPr lang="en-GB" sz="3200" b="1" dirty="0">
                <a:latin typeface="Love Ya Like A Sister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you know which </a:t>
            </a:r>
            <a:r>
              <a:rPr lang="en-GB" sz="32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tree these leaves come from ?</a:t>
            </a:r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3F55205E-A93B-43CE-A4B7-D1C9DE0964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1" t="32530" r="32882" b="36553"/>
          <a:stretch/>
        </p:blipFill>
        <p:spPr>
          <a:xfrm>
            <a:off x="2993233" y="3530070"/>
            <a:ext cx="2536709" cy="286682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3" name="Picture 32" descr="Background pattern&#10;&#10;Description automatically generated">
            <a:extLst>
              <a:ext uri="{FF2B5EF4-FFF2-40B4-BE49-F238E27FC236}">
                <a16:creationId xmlns:a16="http://schemas.microsoft.com/office/drawing/2014/main" id="{6C15A8EE-B0D9-4D14-A890-D98ED6AE13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" t="32530" r="67263" b="36553"/>
          <a:stretch/>
        </p:blipFill>
        <p:spPr>
          <a:xfrm>
            <a:off x="581019" y="544287"/>
            <a:ext cx="2227495" cy="284760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85BFA2-58E4-4AD2-AF5E-9042B29C2025}"/>
              </a:ext>
            </a:extLst>
          </p:cNvPr>
          <p:cNvSpPr/>
          <p:nvPr/>
        </p:nvSpPr>
        <p:spPr>
          <a:xfrm>
            <a:off x="762001" y="2677037"/>
            <a:ext cx="1262743" cy="55517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5C0FA44-3711-459D-894E-9E0A8EB954E2}"/>
              </a:ext>
            </a:extLst>
          </p:cNvPr>
          <p:cNvSpPr/>
          <p:nvPr/>
        </p:nvSpPr>
        <p:spPr>
          <a:xfrm>
            <a:off x="3630215" y="5720735"/>
            <a:ext cx="1262743" cy="5445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414CD88-6906-4B8B-B0E7-BDF7DB005516}"/>
              </a:ext>
            </a:extLst>
          </p:cNvPr>
          <p:cNvSpPr txBox="1"/>
          <p:nvPr/>
        </p:nvSpPr>
        <p:spPr>
          <a:xfrm>
            <a:off x="8935572" y="2954622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latin typeface="Love Ya Like A Sister" panose="02000503000000020004" pitchFamily="2" charset="0"/>
              </a:rPr>
              <a:t>6.</a:t>
            </a:r>
            <a:endParaRPr lang="en-GB" sz="2400" b="1" dirty="0">
              <a:latin typeface="Love Ya Like A Sister" panose="02000503000000020004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420631-A038-4C03-9292-C8ADD2195244}"/>
              </a:ext>
            </a:extLst>
          </p:cNvPr>
          <p:cNvSpPr txBox="1"/>
          <p:nvPr/>
        </p:nvSpPr>
        <p:spPr>
          <a:xfrm>
            <a:off x="581019" y="344232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latin typeface="Love Ya Like A Sister" panose="02000503000000020004" pitchFamily="2" charset="0"/>
              </a:rPr>
              <a:t>4.</a:t>
            </a:r>
            <a:endParaRPr lang="en-GB" sz="2400" b="1" dirty="0">
              <a:latin typeface="Love Ya Like A Sister" panose="02000503000000020004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D41A1D-AE13-4318-9711-7423DF508414}"/>
              </a:ext>
            </a:extLst>
          </p:cNvPr>
          <p:cNvSpPr txBox="1"/>
          <p:nvPr/>
        </p:nvSpPr>
        <p:spPr>
          <a:xfrm>
            <a:off x="3956138" y="3298960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latin typeface="Love Ya Like A Sister" panose="02000503000000020004" pitchFamily="2" charset="0"/>
              </a:rPr>
              <a:t>5.</a:t>
            </a:r>
            <a:endParaRPr lang="en-GB" sz="2400" b="1" dirty="0">
              <a:latin typeface="Love Ya Like A Sister" panose="02000503000000020004" pitchFamily="2" charset="0"/>
            </a:endParaRP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3D3FC3A9-29BA-4E6B-8E69-4C4EF9FB5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5" t="62847" r="5" b="4"/>
          <a:stretch/>
        </p:blipFill>
        <p:spPr>
          <a:xfrm>
            <a:off x="8191214" y="3384732"/>
            <a:ext cx="3470216" cy="30573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6CC37A-4367-4CA9-A2EA-E947E7F979D9}"/>
              </a:ext>
            </a:extLst>
          </p:cNvPr>
          <p:cNvSpPr/>
          <p:nvPr/>
        </p:nvSpPr>
        <p:spPr>
          <a:xfrm>
            <a:off x="9619165" y="6019257"/>
            <a:ext cx="1262743" cy="55517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70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914257E-1E2A-4AC7-89EC-1FB65C9C0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ove Ya Like A Sister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3E1C8F1-97F5-489C-8308-958F0965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  <a:latin typeface="Love Ya Like A Sister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1772A-386D-44F9-8EF0-47D741415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27" y="370115"/>
            <a:ext cx="11994173" cy="105827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i="0" kern="1200" dirty="0">
                <a:solidFill>
                  <a:schemeClr val="tx1"/>
                </a:solidFill>
                <a:effectLst/>
                <a:latin typeface="Love Ya Like A Sister"/>
              </a:rPr>
              <a:t>Identify trees with Woodland Trust Tree ID app</a:t>
            </a:r>
            <a:endParaRPr lang="en-US" sz="2800" b="1" kern="1200" dirty="0">
              <a:solidFill>
                <a:schemeClr val="tx1"/>
              </a:solidFill>
              <a:latin typeface="Love Ya Like A Sister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FBC30FC-2C8D-463A-ABA7-B8ABE1113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6" t="14552" r="44616" b="60128"/>
          <a:stretch/>
        </p:blipFill>
        <p:spPr>
          <a:xfrm>
            <a:off x="74605" y="1451225"/>
            <a:ext cx="2848758" cy="1179518"/>
          </a:xfrm>
          <a:prstGeom prst="rect">
            <a:avLst/>
          </a:prstGeom>
        </p:spPr>
      </p:pic>
      <p:pic>
        <p:nvPicPr>
          <p:cNvPr id="6" name="Identify Trees with our Tree ID App - Woodland Trust">
            <a:hlinkClick r:id="" action="ppaction://media"/>
            <a:extLst>
              <a:ext uri="{FF2B5EF4-FFF2-40B4-BE49-F238E27FC236}">
                <a16:creationId xmlns:a16="http://schemas.microsoft.com/office/drawing/2014/main" id="{60670245-FE43-4929-9906-FB3C88680F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1842" y="1438027"/>
            <a:ext cx="8604346" cy="483994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EB62645-D4DA-4E99-8344-B1536F63D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ove Ya Like A Sister"/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306084F-FF48-49AA-B7EA-0ADEA9700E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25107" r="41315" b="40382"/>
          <a:stretch/>
        </p:blipFill>
        <p:spPr>
          <a:xfrm>
            <a:off x="152335" y="2896104"/>
            <a:ext cx="2661615" cy="11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3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147CB6-32BD-40C0-A82B-AA8ABC5EB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57" r="15957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5" name="Picture 4" descr="A picture containing invertebrate, mollusk, mussel&#10;&#10;Description automatically generated">
            <a:extLst>
              <a:ext uri="{FF2B5EF4-FFF2-40B4-BE49-F238E27FC236}">
                <a16:creationId xmlns:a16="http://schemas.microsoft.com/office/drawing/2014/main" id="{B4C778BB-F16B-42E0-9DBB-0BC79AC974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4872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10" name="Picture 9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D0AB7377-42FF-4CA0-86C2-18F63739B2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7685" r="7461" b="-3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8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727A8-BABF-49B6-9A87-8FD95E7E2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2411" y="5438633"/>
            <a:ext cx="7476085" cy="672152"/>
          </a:xfrm>
        </p:spPr>
        <p:txBody>
          <a:bodyPr>
            <a:normAutofit/>
          </a:bodyPr>
          <a:lstStyle/>
          <a:p>
            <a:pPr marL="314325" indent="0" fontAlgn="base">
              <a:buNone/>
            </a:pPr>
            <a:r>
              <a:rPr lang="en-GB" sz="3600" b="1" dirty="0">
                <a:solidFill>
                  <a:schemeClr val="bg1">
                    <a:alpha val="80000"/>
                  </a:schemeClr>
                </a:solidFill>
                <a:latin typeface="Love Ya Like A Sister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about th</a:t>
            </a:r>
            <a:r>
              <a:rPr lang="en-GB" sz="3600" b="1" spc="40" dirty="0">
                <a:solidFill>
                  <a:schemeClr val="bg1">
                    <a:alpha val="80000"/>
                  </a:schemeClr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ese seeds?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A4FAB8-5667-469E-9541-0CB59A2DF47A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5" tooltip="https://en.wikipedia.org/wiki/Sunflower_se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9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D60C1B-3E74-46FD-86DC-D8ED48559CA4}"/>
              </a:ext>
            </a:extLst>
          </p:cNvPr>
          <p:cNvSpPr txBox="1"/>
          <p:nvPr/>
        </p:nvSpPr>
        <p:spPr>
          <a:xfrm>
            <a:off x="386402" y="4428934"/>
            <a:ext cx="399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Love Ya Like A Sister" panose="02000503000000020004" pitchFamily="2" charset="0"/>
              </a:rPr>
              <a:t>1.</a:t>
            </a:r>
            <a:endParaRPr lang="en-GB" sz="2000" b="1" dirty="0">
              <a:solidFill>
                <a:schemeClr val="bg1"/>
              </a:solidFill>
              <a:latin typeface="Love Ya Like A Sister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BD785A-1C64-428D-B8EB-0CCB4C391D83}"/>
              </a:ext>
            </a:extLst>
          </p:cNvPr>
          <p:cNvSpPr txBox="1"/>
          <p:nvPr/>
        </p:nvSpPr>
        <p:spPr>
          <a:xfrm>
            <a:off x="4958403" y="457956"/>
            <a:ext cx="434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latin typeface="Love Ya Like A Sister" panose="02000503000000020004" pitchFamily="2" charset="0"/>
              </a:rPr>
              <a:t>2.</a:t>
            </a:r>
            <a:endParaRPr lang="en-GB" sz="2000" b="1" dirty="0">
              <a:latin typeface="Love Ya Like A Sister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71A10E-0441-4EE0-9085-730DAA99B720}"/>
              </a:ext>
            </a:extLst>
          </p:cNvPr>
          <p:cNvSpPr txBox="1"/>
          <p:nvPr/>
        </p:nvSpPr>
        <p:spPr>
          <a:xfrm>
            <a:off x="11461531" y="4400730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  <a:latin typeface="Love Ya Like A Sister" panose="02000503000000020004" pitchFamily="2" charset="0"/>
              </a:rPr>
              <a:t>3.</a:t>
            </a:r>
            <a:endParaRPr lang="en-GB" sz="2400" b="1" dirty="0">
              <a:solidFill>
                <a:schemeClr val="bg1"/>
              </a:solidFill>
              <a:latin typeface="Love Ya Like A Sister" panose="0200050300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4BFBB9-6130-4A4B-B572-E874B7285AF8}"/>
              </a:ext>
            </a:extLst>
          </p:cNvPr>
          <p:cNvSpPr txBox="1"/>
          <p:nvPr/>
        </p:nvSpPr>
        <p:spPr>
          <a:xfrm>
            <a:off x="928048" y="4400731"/>
            <a:ext cx="1901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  <a:latin typeface="Love Ya Like A Sister" panose="02000503000000020004" pitchFamily="2" charset="0"/>
              </a:rPr>
              <a:t>Wheat seed</a:t>
            </a:r>
            <a:endParaRPr lang="en-GB" sz="2000" dirty="0">
              <a:solidFill>
                <a:schemeClr val="bg1"/>
              </a:solidFill>
              <a:latin typeface="Love Ya Like A Sister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89B05B-7924-4D18-9AEB-1573CB76083A}"/>
              </a:ext>
            </a:extLst>
          </p:cNvPr>
          <p:cNvSpPr txBox="1"/>
          <p:nvPr/>
        </p:nvSpPr>
        <p:spPr>
          <a:xfrm>
            <a:off x="4703928" y="4398286"/>
            <a:ext cx="2601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  <a:latin typeface="Love Ya Like A Sister" panose="02000503000000020004" pitchFamily="2" charset="0"/>
              </a:rPr>
              <a:t>Sunflower seed</a:t>
            </a:r>
            <a:endParaRPr lang="en-GB" sz="2000" dirty="0">
              <a:solidFill>
                <a:schemeClr val="bg1"/>
              </a:solidFill>
              <a:latin typeface="Love Ya Like A Sister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E282B1-D5D9-4B77-B0B7-31A430A1236C}"/>
              </a:ext>
            </a:extLst>
          </p:cNvPr>
          <p:cNvSpPr txBox="1"/>
          <p:nvPr/>
        </p:nvSpPr>
        <p:spPr>
          <a:xfrm>
            <a:off x="8349922" y="4395254"/>
            <a:ext cx="2589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  <a:latin typeface="Love Ya Like A Sister" panose="02000503000000020004" pitchFamily="2" charset="0"/>
              </a:rPr>
              <a:t>Dandelion seed</a:t>
            </a:r>
            <a:endParaRPr lang="en-GB" sz="2000" dirty="0">
              <a:solidFill>
                <a:schemeClr val="bg1"/>
              </a:solidFill>
              <a:latin typeface="Love Ya Like A Sis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0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D5B31-E627-4850-8C33-6A68D05D0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dirty="0">
                <a:latin typeface="Love Ya Like A Sister" panose="02000503000000020004" pitchFamily="2" charset="0"/>
              </a:rPr>
              <a:t>What about </a:t>
            </a:r>
            <a:r>
              <a:rPr lang="en-US" sz="4000" dirty="0" err="1">
                <a:latin typeface="Love Ya Like A Sister" panose="02000503000000020004" pitchFamily="2" charset="0"/>
              </a:rPr>
              <a:t>th</a:t>
            </a:r>
            <a:r>
              <a:rPr lang="hr-HR" sz="4000" dirty="0">
                <a:latin typeface="Love Ya Like A Sister" panose="02000503000000020004" pitchFamily="2" charset="0"/>
              </a:rPr>
              <a:t>ese</a:t>
            </a:r>
            <a:r>
              <a:rPr lang="en-US" sz="4000" dirty="0">
                <a:latin typeface="Love Ya Like A Sister" panose="02000503000000020004" pitchFamily="2" charset="0"/>
              </a:rPr>
              <a:t> feathers?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615BD6-68F1-496A-8D27-54DD834B36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6" y="1186191"/>
            <a:ext cx="3529109" cy="2355680"/>
          </a:xfrm>
          <a:prstGeom prst="rect">
            <a:avLst/>
          </a:prstGeom>
        </p:spPr>
      </p:pic>
      <p:pic>
        <p:nvPicPr>
          <p:cNvPr id="7" name="Picture 6" descr="A picture containing tree, person, outdoor, parrot&#10;&#10;Description automatically generated">
            <a:extLst>
              <a:ext uri="{FF2B5EF4-FFF2-40B4-BE49-F238E27FC236}">
                <a16:creationId xmlns:a16="http://schemas.microsoft.com/office/drawing/2014/main" id="{1838A0A5-D467-44D3-8E75-B622772959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34" y="476573"/>
            <a:ext cx="3019932" cy="3774916"/>
          </a:xfrm>
          <a:prstGeom prst="rect">
            <a:avLst/>
          </a:prstGeom>
        </p:spPr>
      </p:pic>
      <p:pic>
        <p:nvPicPr>
          <p:cNvPr id="9" name="Picture 8" descr="A close up of a moth&#10;&#10;Description automatically generated with low confidence">
            <a:extLst>
              <a:ext uri="{FF2B5EF4-FFF2-40B4-BE49-F238E27FC236}">
                <a16:creationId xmlns:a16="http://schemas.microsoft.com/office/drawing/2014/main" id="{0ABEFCB3-199B-4AE5-B27D-1030EE76DD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177894"/>
            <a:ext cx="3553968" cy="237227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0850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8D88E09-F822-4876-90E5-3963AAC7D846}"/>
              </a:ext>
            </a:extLst>
          </p:cNvPr>
          <p:cNvSpPr txBox="1"/>
          <p:nvPr/>
        </p:nvSpPr>
        <p:spPr>
          <a:xfrm>
            <a:off x="394760" y="564662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latin typeface="Love Ya Like A Sister" panose="02000503000000020004" pitchFamily="2" charset="0"/>
              </a:rPr>
              <a:t>1.</a:t>
            </a:r>
            <a:endParaRPr lang="en-GB" sz="2400" b="1" dirty="0">
              <a:latin typeface="Love Ya Like A Sister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F4CE2D-57B4-4FC3-ABCA-5E3D90B795FD}"/>
              </a:ext>
            </a:extLst>
          </p:cNvPr>
          <p:cNvSpPr txBox="1"/>
          <p:nvPr/>
        </p:nvSpPr>
        <p:spPr>
          <a:xfrm>
            <a:off x="4737022" y="3778371"/>
            <a:ext cx="482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  <a:latin typeface="Love Ya Like A Sister" panose="02000503000000020004" pitchFamily="2" charset="0"/>
              </a:rPr>
              <a:t>2.</a:t>
            </a:r>
            <a:endParaRPr lang="en-GB" sz="2400" b="1" dirty="0">
              <a:solidFill>
                <a:schemeClr val="bg1"/>
              </a:solidFill>
              <a:latin typeface="Love Ya Like A Sister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15EC2D-B8B3-4AEC-8B7C-855106662AC4}"/>
              </a:ext>
            </a:extLst>
          </p:cNvPr>
          <p:cNvSpPr txBox="1"/>
          <p:nvPr/>
        </p:nvSpPr>
        <p:spPr>
          <a:xfrm>
            <a:off x="8975252" y="87362"/>
            <a:ext cx="6097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effectLst/>
                <a:latin typeface="proxima-nova"/>
              </a:rPr>
              <a:t>Photo</a:t>
            </a:r>
            <a:r>
              <a:rPr lang="hr-HR" sz="1200" b="0" i="0" dirty="0">
                <a:effectLst/>
                <a:latin typeface="proxima-nova"/>
              </a:rPr>
              <a:t>s</a:t>
            </a:r>
            <a:r>
              <a:rPr lang="en-GB" sz="1200" b="0" i="0" dirty="0">
                <a:effectLst/>
                <a:latin typeface="proxima-nova"/>
              </a:rPr>
              <a:t> by </a:t>
            </a:r>
            <a:r>
              <a:rPr lang="en-GB" sz="1200" u="sng" dirty="0">
                <a:latin typeface="proxima-nov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hr-HR" sz="1200" u="sng" dirty="0">
                <a:latin typeface="proxima-nova"/>
              </a:rPr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860453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1CEFE-FADB-4D1B-A45B-019C1181C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24" y="3863394"/>
            <a:ext cx="6948801" cy="1354014"/>
          </a:xfrm>
        </p:spPr>
        <p:txBody>
          <a:bodyPr>
            <a:normAutofit/>
          </a:bodyPr>
          <a:lstStyle/>
          <a:p>
            <a:pPr algn="l"/>
            <a:r>
              <a:rPr lang="en-GB" sz="4800" b="1" dirty="0">
                <a:solidFill>
                  <a:srgbClr val="FFFFFF"/>
                </a:solidFill>
                <a:latin typeface="Love Ya Like A Sister" panose="02000503000000020004" pitchFamily="2" charset="0"/>
              </a:rPr>
              <a:t>Requirement 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6203BF6-8175-47C3-855F-313BA30451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95" y="3863394"/>
            <a:ext cx="2867881" cy="2423359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79F635-86B6-4EC7-A502-8B4CBEBFE41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4349" y="620353"/>
            <a:ext cx="2899242" cy="2126110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726466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BAFB78-4200-41BF-86BA-04BF431C31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206" r="3079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727A8-BABF-49B6-9A87-8FD95E7E2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9" y="320502"/>
            <a:ext cx="7016806" cy="6537488"/>
          </a:xfrm>
        </p:spPr>
        <p:txBody>
          <a:bodyPr anchor="ctr">
            <a:normAutofit/>
          </a:bodyPr>
          <a:lstStyle/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hr-HR" b="1" spc="4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en-GB" b="1" spc="4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Learn and recite the following </a:t>
            </a:r>
            <a:r>
              <a:rPr lang="en-GB" b="1" spc="4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golden</a:t>
            </a:r>
            <a:r>
              <a:rPr lang="hr-HR" b="1" spc="4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b="1" spc="4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rules </a:t>
            </a:r>
            <a:r>
              <a:rPr lang="en-GB" b="1" spc="4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for hiking:</a:t>
            </a:r>
          </a:p>
          <a:p>
            <a:pPr marL="542925" indent="-228600" fontAlgn="base">
              <a:lnSpc>
                <a:spcPct val="120000"/>
              </a:lnSpc>
              <a:spcBef>
                <a:spcPts val="600"/>
              </a:spcBef>
            </a:pPr>
            <a:r>
              <a:rPr lang="en-GB" sz="2400" b="1" spc="4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Never cut trees</a:t>
            </a:r>
          </a:p>
          <a:p>
            <a:pPr marL="542925" indent="-228600" fontAlgn="base">
              <a:lnSpc>
                <a:spcPct val="120000"/>
              </a:lnSpc>
              <a:spcBef>
                <a:spcPts val="600"/>
              </a:spcBef>
            </a:pPr>
            <a:r>
              <a:rPr lang="en-GB" sz="2400" b="1" spc="4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Never pull up live plants</a:t>
            </a:r>
          </a:p>
          <a:p>
            <a:pPr marL="542925" indent="-228600" fontAlgn="base">
              <a:lnSpc>
                <a:spcPct val="120000"/>
              </a:lnSpc>
              <a:spcBef>
                <a:spcPts val="600"/>
              </a:spcBef>
            </a:pPr>
            <a:r>
              <a:rPr lang="en-GB" sz="2400" b="1" spc="4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Don’t remove any type of markers</a:t>
            </a:r>
          </a:p>
          <a:p>
            <a:pPr marL="542925" indent="-228600" fontAlgn="base">
              <a:lnSpc>
                <a:spcPct val="120000"/>
              </a:lnSpc>
              <a:spcBef>
                <a:spcPts val="600"/>
              </a:spcBef>
            </a:pPr>
            <a:r>
              <a:rPr lang="en-GB" sz="2400" b="1" spc="4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Stay off “No Trespassing” property</a:t>
            </a:r>
            <a:r>
              <a:rPr lang="hr-HR" sz="2400" b="1" spc="4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542925" indent="-228600" fontAlgn="base">
              <a:lnSpc>
                <a:spcPct val="120000"/>
              </a:lnSpc>
              <a:spcBef>
                <a:spcPts val="600"/>
              </a:spcBef>
            </a:pPr>
            <a:r>
              <a:rPr lang="en-GB" sz="2400" b="1" spc="4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Ask permission before walking on private property</a:t>
            </a:r>
            <a:r>
              <a:rPr lang="hr-HR" sz="2400" b="1" spc="4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542925" indent="-228600" fontAlgn="base">
              <a:lnSpc>
                <a:spcPct val="120000"/>
              </a:lnSpc>
              <a:spcBef>
                <a:spcPts val="600"/>
              </a:spcBef>
            </a:pPr>
            <a:r>
              <a:rPr lang="en-GB" sz="2400" b="1" spc="4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Don’t litter</a:t>
            </a:r>
            <a:endParaRPr lang="en-GB" sz="2400" b="1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GB" sz="1050" dirty="0">
              <a:solidFill>
                <a:srgbClr val="000000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51F3790-70AF-456D-A637-8112484986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30952" y="5937717"/>
            <a:ext cx="791827" cy="79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1CEFE-FADB-4D1B-A45B-019C1181C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24" y="3863394"/>
            <a:ext cx="6948801" cy="1354014"/>
          </a:xfrm>
        </p:spPr>
        <p:txBody>
          <a:bodyPr>
            <a:normAutofit/>
          </a:bodyPr>
          <a:lstStyle/>
          <a:p>
            <a:pPr algn="l"/>
            <a:r>
              <a:rPr lang="en-GB" sz="4800" b="1" dirty="0">
                <a:solidFill>
                  <a:srgbClr val="FFFFFF"/>
                </a:solidFill>
                <a:latin typeface="Love Ya Like A Sister" panose="02000503000000020004" pitchFamily="2" charset="0"/>
              </a:rPr>
              <a:t>Requirement 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6203BF6-8175-47C3-855F-313BA30451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95" y="3863394"/>
            <a:ext cx="2867881" cy="2423359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79F635-86B6-4EC7-A502-8B4CBEBFE41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4349" y="620353"/>
            <a:ext cx="2899242" cy="2126110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877366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oad with trees on either side&#10;&#10;Description automatically generated with low confidence">
            <a:extLst>
              <a:ext uri="{FF2B5EF4-FFF2-40B4-BE49-F238E27FC236}">
                <a16:creationId xmlns:a16="http://schemas.microsoft.com/office/drawing/2014/main" id="{D09BEC48-2AA4-4D16-9F0C-94D35094A9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3585" b="9091"/>
          <a:stretch/>
        </p:blipFill>
        <p:spPr>
          <a:xfrm>
            <a:off x="3523486" y="10"/>
            <a:ext cx="8668512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03F85B-E9F7-42BC-A999-BC02F0DEBCA9}"/>
              </a:ext>
            </a:extLst>
          </p:cNvPr>
          <p:cNvSpPr txBox="1"/>
          <p:nvPr/>
        </p:nvSpPr>
        <p:spPr>
          <a:xfrm>
            <a:off x="424814" y="2917839"/>
            <a:ext cx="5812699" cy="29750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hr-HR" sz="2800" b="1" spc="40" dirty="0">
                <a:effectLst/>
                <a:latin typeface="Love Ya Like A Sister" panose="02000503000000020004" pitchFamily="2" charset="0"/>
              </a:rPr>
              <a:t>3. </a:t>
            </a:r>
            <a:r>
              <a:rPr lang="en-US" sz="2800" b="1" spc="40" dirty="0">
                <a:effectLst/>
                <a:latin typeface="Love Ya Like A Sister" panose="02000503000000020004" pitchFamily="2" charset="0"/>
              </a:rPr>
              <a:t>Tell what side of the road to walk on and explain why ?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endParaRPr lang="en-US" sz="2800" b="1" spc="40" dirty="0">
              <a:latin typeface="Love Ya Like A Sister" panose="02000503000000020004" pitchFamily="2" charset="0"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2800" b="1" spc="40" dirty="0">
                <a:effectLst/>
                <a:latin typeface="Love Ya Like A Sister" panose="02000503000000020004" pitchFamily="2" charset="0"/>
              </a:rPr>
              <a:t>What do you do if you are walking in a group ?</a:t>
            </a:r>
            <a:endParaRPr lang="en-US" sz="2800" b="1" dirty="0">
              <a:effectLst/>
              <a:latin typeface="Love Ya Like A Sister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DEDBC2-660C-4334-BCAA-7C4BE200A973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en.wikipedia.org/wiki/Kohala_Mountain_Roa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67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1CEFE-FADB-4D1B-A45B-019C1181C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24" y="3863394"/>
            <a:ext cx="6948801" cy="1354014"/>
          </a:xfrm>
        </p:spPr>
        <p:txBody>
          <a:bodyPr>
            <a:normAutofit/>
          </a:bodyPr>
          <a:lstStyle/>
          <a:p>
            <a:pPr algn="l"/>
            <a:r>
              <a:rPr lang="en-GB" sz="4800" b="1" dirty="0">
                <a:solidFill>
                  <a:srgbClr val="FFFFFF"/>
                </a:solidFill>
                <a:latin typeface="Love Ya Like A Sister" panose="02000503000000020004" pitchFamily="2" charset="0"/>
              </a:rPr>
              <a:t>Requirement 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6203BF6-8175-47C3-855F-313BA30451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95" y="3863394"/>
            <a:ext cx="2867881" cy="2423359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79F635-86B6-4EC7-A502-8B4CBEBFE41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4349" y="620353"/>
            <a:ext cx="2899242" cy="2126110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289205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ree, outdoor, grass, park&#10;&#10;Description automatically generated">
            <a:extLst>
              <a:ext uri="{FF2B5EF4-FFF2-40B4-BE49-F238E27FC236}">
                <a16:creationId xmlns:a16="http://schemas.microsoft.com/office/drawing/2014/main" id="{D8E98D60-26BF-43BE-A641-BAF33778F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934" r="768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C8A33E-8582-4BDF-B1DD-2A0AD2F2590F}"/>
              </a:ext>
            </a:extLst>
          </p:cNvPr>
          <p:cNvSpPr txBox="1"/>
          <p:nvPr/>
        </p:nvSpPr>
        <p:spPr>
          <a:xfrm>
            <a:off x="221813" y="1503485"/>
            <a:ext cx="4541792" cy="28079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hr-HR" sz="2800" b="1" spc="40" dirty="0">
                <a:effectLst/>
                <a:latin typeface="Love Ya Like A Sister" panose="02000503000000020004" pitchFamily="2" charset="0"/>
                <a:ea typeface="+mj-ea"/>
                <a:cs typeface="+mj-cs"/>
              </a:rPr>
              <a:t>4. </a:t>
            </a:r>
            <a:r>
              <a:rPr lang="en-US" sz="2800" b="1" spc="40" dirty="0">
                <a:effectLst/>
                <a:latin typeface="Love Ya Like A Sister" panose="02000503000000020004" pitchFamily="2" charset="0"/>
                <a:ea typeface="+mj-ea"/>
                <a:cs typeface="+mj-cs"/>
              </a:rPr>
              <a:t>Hike 1/2 mile (1 km) to a picnic area, carry your own lunch, and eat it at that area</a:t>
            </a:r>
            <a:endParaRPr lang="en-US" sz="2800" b="1" dirty="0">
              <a:effectLst/>
              <a:latin typeface="Love Ya Like A Sister" panose="02000503000000020004" pitchFamily="2" charset="0"/>
              <a:ea typeface="+mj-ea"/>
              <a:cs typeface="+mj-cs"/>
            </a:endParaRPr>
          </a:p>
          <a:p>
            <a:pPr marL="0" indent="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dirty="0"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A5E609-C60D-40D3-9F77-2993EAE62A44}"/>
              </a:ext>
            </a:extLst>
          </p:cNvPr>
          <p:cNvSpPr txBox="1"/>
          <p:nvPr/>
        </p:nvSpPr>
        <p:spPr>
          <a:xfrm>
            <a:off x="221813" y="4879290"/>
            <a:ext cx="4541792" cy="13347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marL="0" indent="0" fontAlgn="base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spc="40" dirty="0">
                <a:effectLst/>
                <a:latin typeface="Love Ya Like A Sister" panose="02000503000000020004" pitchFamily="2" charset="0"/>
                <a:ea typeface="+mj-ea"/>
                <a:cs typeface="+mj-cs"/>
              </a:rPr>
              <a:t>What would you take for your picnic </a:t>
            </a:r>
            <a:r>
              <a:rPr lang="en-US" sz="2800" b="1" spc="40" dirty="0">
                <a:effectLst/>
                <a:latin typeface="Love Ya Like A Sister" panose="02000503000000020004" pitchFamily="2" charset="0"/>
                <a:ea typeface="+mj-ea"/>
                <a:cs typeface="+mj-cs"/>
              </a:rPr>
              <a:t>?</a:t>
            </a:r>
            <a:endParaRPr lang="en-US" sz="4400" b="1" dirty="0"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0656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78814-1FF7-4449-BC18-678954710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33" y="548640"/>
            <a:ext cx="4209075" cy="543153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4000" b="1" dirty="0">
                <a:latin typeface="Love Ya Like A Sister" panose="02000503000000020004" pitchFamily="2" charset="0"/>
              </a:rPr>
              <a:t>What are some ways to explore nature ?</a:t>
            </a:r>
          </a:p>
        </p:txBody>
      </p:sp>
      <p:sp>
        <p:nvSpPr>
          <p:cNvPr id="54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727A8-BABF-49B6-9A87-8FD95E7E2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658" y="190028"/>
            <a:ext cx="7575744" cy="6373922"/>
          </a:xfrm>
        </p:spPr>
        <p:txBody>
          <a:bodyPr anchor="ctr">
            <a:normAutofit/>
          </a:bodyPr>
          <a:lstStyle/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hr-HR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Hike </a:t>
            </a:r>
            <a:endParaRPr lang="en-GB" sz="2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hr-HR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Kayaking, canoeing</a:t>
            </a:r>
            <a:endParaRPr lang="en-GB" sz="2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hr-HR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Go to the beach</a:t>
            </a:r>
            <a:endParaRPr lang="en-GB" sz="2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hr-HR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Bird-watching  </a:t>
            </a: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Foraging: collect edible fruits, plants, or mushrooms </a:t>
            </a:r>
            <a:endParaRPr lang="hr-HR" sz="2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hr-HR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Jump into a pile of leaves</a:t>
            </a:r>
            <a:endParaRPr lang="hr-HR" sz="2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hr-HR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Nature scavenger hunt</a:t>
            </a:r>
            <a:endParaRPr lang="en-GB" sz="2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090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1CEFE-FADB-4D1B-A45B-019C1181C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24" y="3863394"/>
            <a:ext cx="6948801" cy="1354014"/>
          </a:xfrm>
        </p:spPr>
        <p:txBody>
          <a:bodyPr>
            <a:normAutofit/>
          </a:bodyPr>
          <a:lstStyle/>
          <a:p>
            <a:pPr algn="l"/>
            <a:r>
              <a:rPr lang="en-GB" sz="4800" b="1" dirty="0">
                <a:solidFill>
                  <a:srgbClr val="FFFFFF"/>
                </a:solidFill>
                <a:latin typeface="Love Ya Like A Sister" panose="02000503000000020004" pitchFamily="2" charset="0"/>
              </a:rPr>
              <a:t>Requirement 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6203BF6-8175-47C3-855F-313BA30451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95" y="3863394"/>
            <a:ext cx="2867881" cy="2423359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79F635-86B6-4EC7-A502-8B4CBEBFE41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4349" y="620353"/>
            <a:ext cx="2899242" cy="2126110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806253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E6ED34-33F7-45ED-BAB7-B508E29E05BC}"/>
              </a:ext>
            </a:extLst>
          </p:cNvPr>
          <p:cNvSpPr txBox="1"/>
          <p:nvPr/>
        </p:nvSpPr>
        <p:spPr>
          <a:xfrm>
            <a:off x="152051" y="384244"/>
            <a:ext cx="11950212" cy="5974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lnSpc>
                <a:spcPct val="120000"/>
              </a:lnSpc>
              <a:spcBef>
                <a:spcPts val="1000"/>
              </a:spcBef>
              <a:buNone/>
            </a:pPr>
            <a:r>
              <a:rPr lang="hr-HR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5. </a:t>
            </a:r>
            <a:r>
              <a:rPr lang="en-GB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Take </a:t>
            </a:r>
            <a:r>
              <a:rPr lang="hr-HR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two</a:t>
            </a:r>
            <a:r>
              <a:rPr lang="en-GB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walks of at least one mile each. One may be with the club and one with your family.</a:t>
            </a:r>
          </a:p>
          <a:p>
            <a:pPr marL="0" indent="0" fontAlgn="base">
              <a:lnSpc>
                <a:spcPct val="120000"/>
              </a:lnSpc>
              <a:spcBef>
                <a:spcPts val="1000"/>
              </a:spcBef>
              <a:buNone/>
            </a:pPr>
            <a:r>
              <a:rPr lang="en-GB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0" indent="0" fontAlgn="base">
              <a:lnSpc>
                <a:spcPct val="120000"/>
              </a:lnSpc>
              <a:spcBef>
                <a:spcPts val="1000"/>
              </a:spcBef>
              <a:buNone/>
            </a:pPr>
            <a:r>
              <a:rPr lang="en-GB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Do the following as you walk together:</a:t>
            </a:r>
          </a:p>
          <a:p>
            <a:pPr marL="542925" indent="-228600" fontAlgn="base">
              <a:lnSpc>
                <a:spcPct val="120000"/>
              </a:lnSpc>
              <a:spcBef>
                <a:spcPts val="1000"/>
              </a:spcBef>
            </a:pPr>
            <a:r>
              <a:rPr lang="en-GB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a.     Find nature items for ABC’s such as: </a:t>
            </a:r>
          </a:p>
          <a:p>
            <a:pPr marL="542925" indent="-228600" fontAlgn="base">
              <a:lnSpc>
                <a:spcPct val="120000"/>
              </a:lnSpc>
              <a:spcBef>
                <a:spcPts val="1000"/>
              </a:spcBef>
            </a:pPr>
            <a:r>
              <a:rPr lang="en-GB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GB" sz="2400" b="1" spc="40" dirty="0"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GB" sz="2400" b="1" spc="40" dirty="0">
                <a:effectLst/>
                <a:highlight>
                  <a:srgbClr val="FFFF00"/>
                </a:highlight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GB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= Acorn</a:t>
            </a:r>
          </a:p>
          <a:p>
            <a:pPr marL="542925" indent="-228600" fontAlgn="base">
              <a:lnSpc>
                <a:spcPct val="120000"/>
              </a:lnSpc>
              <a:spcBef>
                <a:spcPts val="1000"/>
              </a:spcBef>
            </a:pPr>
            <a:r>
              <a:rPr lang="en-GB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		</a:t>
            </a:r>
            <a:r>
              <a:rPr lang="en-GB" sz="2400" b="1" spc="40" dirty="0">
                <a:effectLst/>
                <a:highlight>
                  <a:srgbClr val="00FF00"/>
                </a:highlight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B</a:t>
            </a:r>
            <a:r>
              <a:rPr lang="en-GB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= Butterfly</a:t>
            </a:r>
          </a:p>
          <a:p>
            <a:pPr marL="542925" indent="-228600" fontAlgn="base">
              <a:lnSpc>
                <a:spcPct val="120000"/>
              </a:lnSpc>
              <a:spcBef>
                <a:spcPts val="1000"/>
              </a:spcBef>
            </a:pPr>
            <a:r>
              <a:rPr lang="en-GB" sz="2400" b="1" spc="40" dirty="0"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		</a:t>
            </a:r>
            <a:r>
              <a:rPr lang="en-GB" sz="2400" b="1" spc="40" dirty="0">
                <a:effectLst/>
                <a:highlight>
                  <a:srgbClr val="00FFFF"/>
                </a:highlight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en-GB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= Caterpillar</a:t>
            </a:r>
            <a:r>
              <a:rPr lang="en-GB" sz="2400" b="1" spc="40" dirty="0"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GB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etc.</a:t>
            </a:r>
          </a:p>
          <a:p>
            <a:pPr marL="542925" indent="-228600" fontAlgn="base">
              <a:lnSpc>
                <a:spcPct val="120000"/>
              </a:lnSpc>
              <a:spcBef>
                <a:spcPts val="1000"/>
              </a:spcBef>
            </a:pPr>
            <a:r>
              <a:rPr lang="en-GB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b.     Talk about what you see and tell on what day each was created</a:t>
            </a:r>
            <a:endParaRPr lang="en-GB" sz="24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base">
              <a:lnSpc>
                <a:spcPct val="120000"/>
              </a:lnSpc>
              <a:spcBef>
                <a:spcPts val="1000"/>
              </a:spcBef>
              <a:buNone/>
            </a:pPr>
            <a:endParaRPr lang="en-GB" sz="24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raphic 9" descr="Butterfly outline">
            <a:extLst>
              <a:ext uri="{FF2B5EF4-FFF2-40B4-BE49-F238E27FC236}">
                <a16:creationId xmlns:a16="http://schemas.microsoft.com/office/drawing/2014/main" id="{62CB24ED-1633-4187-8AEE-E571558CB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26062">
            <a:off x="199267" y="3283928"/>
            <a:ext cx="914400" cy="914400"/>
          </a:xfrm>
          <a:prstGeom prst="rect">
            <a:avLst/>
          </a:prstGeom>
        </p:spPr>
      </p:pic>
      <p:pic>
        <p:nvPicPr>
          <p:cNvPr id="12" name="Graphic 11" descr="Caterpillar with solid fill">
            <a:extLst>
              <a:ext uri="{FF2B5EF4-FFF2-40B4-BE49-F238E27FC236}">
                <a16:creationId xmlns:a16="http://schemas.microsoft.com/office/drawing/2014/main" id="{D2D57589-15F3-44D0-A18B-396330E23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2380" y="3871217"/>
            <a:ext cx="764930" cy="764930"/>
          </a:xfrm>
          <a:prstGeom prst="rect">
            <a:avLst/>
          </a:prstGeom>
        </p:spPr>
      </p:pic>
      <p:pic>
        <p:nvPicPr>
          <p:cNvPr id="4" name="Picture 3" descr="Diagram, logo, company name&#10;&#10;Description automatically generated">
            <a:extLst>
              <a:ext uri="{FF2B5EF4-FFF2-40B4-BE49-F238E27FC236}">
                <a16:creationId xmlns:a16="http://schemas.microsoft.com/office/drawing/2014/main" id="{F1FEF942-B58F-43AA-98AF-D51CF3DEE9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7"/>
          <a:stretch/>
        </p:blipFill>
        <p:spPr>
          <a:xfrm>
            <a:off x="9838586" y="1874271"/>
            <a:ext cx="2192719" cy="2302075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66DE3BD-4CF0-4DF1-B83C-C38AEE17143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09" b="89990" l="10000" r="90000">
                        <a14:foregroundMark x1="17386" y1="12673" x2="75227" y2="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8" y="5632511"/>
            <a:ext cx="433596" cy="999241"/>
          </a:xfrm>
          <a:prstGeom prst="rect">
            <a:avLst/>
          </a:prstGeom>
        </p:spPr>
      </p:pic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E6C59AFB-9814-4D06-B4EF-96F0930E3C0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643" y1="29822" x2="65952" y2="33531"/>
                        <a14:foregroundMark x1="50000" y1="10979" x2="37381" y2="28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95" y="5632513"/>
            <a:ext cx="1245345" cy="999241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D366882A-A6B0-464D-B776-9E05F5CFC21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249" r="89595">
                        <a14:foregroundMark x1="9249" y1="71724" x2="31214" y2="67931"/>
                        <a14:foregroundMark x1="29480" y1="10345" x2="31214" y2="13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506" y="5632512"/>
            <a:ext cx="596099" cy="999241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A75F7C5-4A90-4E36-A009-0EB3748E511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27" y="5632512"/>
            <a:ext cx="614918" cy="999241"/>
          </a:xfrm>
          <a:prstGeom prst="rect">
            <a:avLst/>
          </a:prstGeom>
        </p:spPr>
      </p:pic>
      <p:pic>
        <p:nvPicPr>
          <p:cNvPr id="16" name="Picture 15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067E22A4-CA3D-4344-8D47-C7C130CA978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424" y="5632512"/>
            <a:ext cx="606097" cy="999241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F381181-59BC-44D4-8B60-C769BF4E9DC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682" y="5585156"/>
            <a:ext cx="593540" cy="1046598"/>
          </a:xfrm>
          <a:prstGeom prst="rect">
            <a:avLst/>
          </a:prstGeom>
        </p:spPr>
      </p:pic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CEDE305B-144E-4CB2-B578-8E25C11FB69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77" b="89789" l="10000" r="90000">
                        <a14:foregroundMark x1="25000" y1="8099" x2="67188" y2="4577"/>
                        <a14:foregroundMark x1="67188" y1="4577" x2="38750" y2="7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00" y="5585155"/>
            <a:ext cx="1179264" cy="104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60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1CEFE-FADB-4D1B-A45B-019C1181C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24" y="3863394"/>
            <a:ext cx="6948801" cy="1354014"/>
          </a:xfrm>
        </p:spPr>
        <p:txBody>
          <a:bodyPr>
            <a:normAutofit/>
          </a:bodyPr>
          <a:lstStyle/>
          <a:p>
            <a:pPr algn="l"/>
            <a:r>
              <a:rPr lang="en-GB" sz="4800" b="1" dirty="0">
                <a:solidFill>
                  <a:srgbClr val="FFFFFF"/>
                </a:solidFill>
                <a:latin typeface="Love Ya Like A Sister" panose="02000503000000020004" pitchFamily="2" charset="0"/>
              </a:rPr>
              <a:t>Requirement 6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6203BF6-8175-47C3-855F-313BA30451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95" y="3863394"/>
            <a:ext cx="2867881" cy="2423359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79F635-86B6-4EC7-A502-8B4CBEBFE41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4349" y="620353"/>
            <a:ext cx="2899242" cy="2126110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283868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E6ED34-33F7-45ED-BAB7-B508E29E05BC}"/>
              </a:ext>
            </a:extLst>
          </p:cNvPr>
          <p:cNvSpPr txBox="1"/>
          <p:nvPr/>
        </p:nvSpPr>
        <p:spPr>
          <a:xfrm>
            <a:off x="96714" y="428920"/>
            <a:ext cx="12095285" cy="5114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base">
              <a:lnSpc>
                <a:spcPct val="110000"/>
              </a:lnSpc>
              <a:spcBef>
                <a:spcPts val="1000"/>
              </a:spcBef>
              <a:buNone/>
            </a:pPr>
            <a:r>
              <a:rPr lang="hr-HR" sz="28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6. </a:t>
            </a:r>
            <a:r>
              <a:rPr lang="en-GB" sz="28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Learn and recite the following </a:t>
            </a:r>
            <a:endParaRPr lang="hr-HR" sz="2800" b="1" spc="40" dirty="0">
              <a:effectLst/>
              <a:latin typeface="Love Ya Like A Sister" panose="02000503000000020004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fontAlgn="base">
              <a:lnSpc>
                <a:spcPct val="110000"/>
              </a:lnSpc>
              <a:spcBef>
                <a:spcPts val="1000"/>
              </a:spcBef>
              <a:buNone/>
            </a:pPr>
            <a:r>
              <a:rPr lang="en-GB" sz="2800" b="1" spc="40" dirty="0">
                <a:effectLst/>
                <a:highlight>
                  <a:srgbClr val="FFFF00"/>
                </a:highlight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safety rules for walking</a:t>
            </a:r>
            <a:r>
              <a:rPr lang="en-GB" sz="28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r>
              <a:rPr lang="hr-HR" sz="28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GB" sz="2800" b="1" spc="40" dirty="0">
              <a:effectLst/>
              <a:latin typeface="Love Ya Like A Sister" panose="02000503000000020004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fontAlgn="base">
              <a:lnSpc>
                <a:spcPct val="110000"/>
              </a:lnSpc>
              <a:spcBef>
                <a:spcPts val="1000"/>
              </a:spcBef>
              <a:buNone/>
            </a:pPr>
            <a:endParaRPr lang="hr-HR" sz="1400" b="1" spc="40" dirty="0">
              <a:effectLst/>
              <a:latin typeface="Love Ya Like A Sister" panose="02000503000000020004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fontAlgn="base">
              <a:lnSpc>
                <a:spcPct val="110000"/>
              </a:lnSpc>
              <a:spcBef>
                <a:spcPts val="1000"/>
              </a:spcBef>
              <a:buNone/>
            </a:pPr>
            <a:r>
              <a:rPr lang="en-GB" sz="28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a.    </a:t>
            </a:r>
            <a:r>
              <a:rPr lang="en-GB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 Always walk with at least one partner</a:t>
            </a:r>
          </a:p>
          <a:p>
            <a:pPr marL="0" indent="0" fontAlgn="base">
              <a:lnSpc>
                <a:spcPct val="110000"/>
              </a:lnSpc>
              <a:spcBef>
                <a:spcPts val="1000"/>
              </a:spcBef>
              <a:buNone/>
            </a:pPr>
            <a:endParaRPr lang="hr-HR" sz="500" b="1" spc="40" dirty="0">
              <a:effectLst/>
              <a:latin typeface="Love Ya Like A Sister" panose="02000503000000020004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fontAlgn="base">
              <a:lnSpc>
                <a:spcPct val="110000"/>
              </a:lnSpc>
              <a:spcBef>
                <a:spcPts val="1000"/>
              </a:spcBef>
              <a:buNone/>
            </a:pPr>
            <a:r>
              <a:rPr lang="en-GB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b.     Carry water when going for a walk</a:t>
            </a:r>
          </a:p>
          <a:p>
            <a:pPr marL="0" indent="0" fontAlgn="base">
              <a:lnSpc>
                <a:spcPct val="110000"/>
              </a:lnSpc>
              <a:spcBef>
                <a:spcPts val="1000"/>
              </a:spcBef>
              <a:buNone/>
            </a:pPr>
            <a:endParaRPr lang="hr-HR" sz="500" b="1" spc="40" dirty="0">
              <a:effectLst/>
              <a:latin typeface="Love Ya Like A Sister" panose="02000503000000020004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fontAlgn="base">
              <a:lnSpc>
                <a:spcPct val="110000"/>
              </a:lnSpc>
              <a:spcBef>
                <a:spcPts val="1000"/>
              </a:spcBef>
              <a:buNone/>
            </a:pPr>
            <a:r>
              <a:rPr lang="en-GB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c.     Wear comfortable walking shoes</a:t>
            </a:r>
          </a:p>
          <a:p>
            <a:pPr marL="0" indent="0" fontAlgn="base">
              <a:lnSpc>
                <a:spcPct val="110000"/>
              </a:lnSpc>
              <a:spcBef>
                <a:spcPts val="1000"/>
              </a:spcBef>
              <a:buNone/>
            </a:pPr>
            <a:endParaRPr lang="hr-HR" sz="500" b="1" spc="40" dirty="0">
              <a:effectLst/>
              <a:latin typeface="Love Ya Like A Sister" panose="02000503000000020004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fontAlgn="base">
              <a:lnSpc>
                <a:spcPct val="110000"/>
              </a:lnSpc>
              <a:spcBef>
                <a:spcPts val="1000"/>
              </a:spcBef>
              <a:buNone/>
            </a:pPr>
            <a:r>
              <a:rPr lang="en-GB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d.     Wear proper clothing</a:t>
            </a:r>
          </a:p>
          <a:p>
            <a:pPr marL="0" indent="0" fontAlgn="base">
              <a:lnSpc>
                <a:spcPct val="110000"/>
              </a:lnSpc>
              <a:spcBef>
                <a:spcPts val="1000"/>
              </a:spcBef>
              <a:buNone/>
            </a:pPr>
            <a:endParaRPr lang="hr-HR" sz="500" b="1" spc="40" dirty="0">
              <a:effectLst/>
              <a:latin typeface="Love Ya Like A Sister" panose="02000503000000020004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fontAlgn="base">
              <a:lnSpc>
                <a:spcPct val="110000"/>
              </a:lnSpc>
              <a:spcBef>
                <a:spcPts val="1000"/>
              </a:spcBef>
              <a:buNone/>
            </a:pPr>
            <a:r>
              <a:rPr lang="en-GB" sz="2400" b="1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e.     Watch where you walk so you won’t become lost</a:t>
            </a:r>
            <a:endParaRPr lang="en-GB" sz="20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red and black fire extinguisher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C7CA9A8F-1325-4E0F-9B67-88A7484E41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941" r="62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30587"/>
          <a:stretch/>
        </p:blipFill>
        <p:spPr>
          <a:xfrm rot="20599942">
            <a:off x="9732003" y="2645530"/>
            <a:ext cx="1702580" cy="1974036"/>
          </a:xfrm>
          <a:prstGeom prst="rect">
            <a:avLst/>
          </a:prstGeom>
        </p:spPr>
      </p:pic>
      <p:pic>
        <p:nvPicPr>
          <p:cNvPr id="6" name="Picture 5" descr="A picture containing footwear, shoes, clothes&#10;&#10;Description automatically generated">
            <a:extLst>
              <a:ext uri="{FF2B5EF4-FFF2-40B4-BE49-F238E27FC236}">
                <a16:creationId xmlns:a16="http://schemas.microsoft.com/office/drawing/2014/main" id="{B8E16DD3-73FC-4697-9F8D-30B75B422C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577472" y="3516614"/>
            <a:ext cx="1340251" cy="1345859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04998C4-039D-44F1-A669-A4D0300213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154" y="1360298"/>
            <a:ext cx="1168983" cy="1602649"/>
          </a:xfrm>
          <a:prstGeom prst="rect">
            <a:avLst/>
          </a:prstGeom>
        </p:spPr>
      </p:pic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EFD6EA2-E85C-4FF7-BDB7-E4B6C60FE4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698" y="1151022"/>
            <a:ext cx="942855" cy="1643490"/>
          </a:xfrm>
          <a:prstGeom prst="rect">
            <a:avLst/>
          </a:prstGeom>
        </p:spPr>
      </p:pic>
      <p:pic>
        <p:nvPicPr>
          <p:cNvPr id="10" name="Picture 9" descr="A wooden bridge in a forest&#10;&#10;Description automatically generated with medium confidence">
            <a:extLst>
              <a:ext uri="{FF2B5EF4-FFF2-40B4-BE49-F238E27FC236}">
                <a16:creationId xmlns:a16="http://schemas.microsoft.com/office/drawing/2014/main" id="{8C1C6531-8710-46D8-8322-CBE3A07CB65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13867" y="5496974"/>
            <a:ext cx="1782037" cy="118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78814-1FF7-4449-BC18-678954710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8"/>
            <a:ext cx="4087306" cy="31799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>
                <a:latin typeface="Love Ya Like A Sister" panose="02000503000000020004" pitchFamily="2" charset="0"/>
              </a:rPr>
              <a:t>Nature in the Bible</a:t>
            </a: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child&#10;&#10;Description automatically generated">
            <a:extLst>
              <a:ext uri="{FF2B5EF4-FFF2-40B4-BE49-F238E27FC236}">
                <a16:creationId xmlns:a16="http://schemas.microsoft.com/office/drawing/2014/main" id="{E156186B-0B5A-45C6-BE54-A15CD1ED12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1" r="2062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2660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61B65-0AF1-45CF-9DD8-73DBA5E70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0106" y="223042"/>
            <a:ext cx="4375586" cy="936455"/>
          </a:xfrm>
        </p:spPr>
        <p:txBody>
          <a:bodyPr>
            <a:normAutofit/>
          </a:bodyPr>
          <a:lstStyle/>
          <a:p>
            <a:r>
              <a:rPr lang="en-GB" b="1" dirty="0">
                <a:latin typeface="Love Ya Like A Sister" panose="02000503000000020004" pitchFamily="2" charset="0"/>
              </a:rPr>
              <a:t>Quiz</a:t>
            </a:r>
          </a:p>
        </p:txBody>
      </p:sp>
      <p:sp>
        <p:nvSpPr>
          <p:cNvPr id="29" name="Freeform: Shape 18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0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Two birds on a branch&#10;&#10;Description automatically generated with medium confidence">
            <a:extLst>
              <a:ext uri="{FF2B5EF4-FFF2-40B4-BE49-F238E27FC236}">
                <a16:creationId xmlns:a16="http://schemas.microsoft.com/office/drawing/2014/main" id="{B7DABD23-85B9-45AB-B2AD-0CE9BD2CB8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656" r="15597" b="4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31" name="Freeform: Shape 22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24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bird, branch, colorful&#10;&#10;Description automatically generated">
            <a:extLst>
              <a:ext uri="{FF2B5EF4-FFF2-40B4-BE49-F238E27FC236}">
                <a16:creationId xmlns:a16="http://schemas.microsoft.com/office/drawing/2014/main" id="{C54B63A4-59D5-457B-9233-50A5301193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451" r="21047" b="-3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5" name="Picture 4" descr="A picture containing hummingbird, bird, dark&#10;&#10;Description automatically generated">
            <a:extLst>
              <a:ext uri="{FF2B5EF4-FFF2-40B4-BE49-F238E27FC236}">
                <a16:creationId xmlns:a16="http://schemas.microsoft.com/office/drawing/2014/main" id="{B5E333EB-EE2F-44CE-A9BF-52444E4D4A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2523" r="11300" b="-3"/>
          <a:stretch/>
        </p:blipFill>
        <p:spPr>
          <a:xfrm>
            <a:off x="20" y="10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</p:spPr>
      </p:pic>
      <p:pic>
        <p:nvPicPr>
          <p:cNvPr id="10" name="Picture 9" descr="A picture containing bird, outdoor, close&#10;&#10;Description automatically generated">
            <a:extLst>
              <a:ext uri="{FF2B5EF4-FFF2-40B4-BE49-F238E27FC236}">
                <a16:creationId xmlns:a16="http://schemas.microsoft.com/office/drawing/2014/main" id="{BD191BA3-725D-4BF8-93E7-8E745688ED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5924" r="1864"/>
          <a:stretch/>
        </p:blipFill>
        <p:spPr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B1D7D-F9CE-441D-BB3B-4C894106A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628" y="1159498"/>
            <a:ext cx="5499873" cy="5494506"/>
          </a:xfrm>
        </p:spPr>
        <p:txBody>
          <a:bodyPr anchor="t">
            <a:normAutofit fontScale="77500" lnSpcReduction="20000"/>
          </a:bodyPr>
          <a:lstStyle/>
          <a:p>
            <a:pPr indent="0">
              <a:lnSpc>
                <a:spcPct val="130000"/>
              </a:lnSpc>
              <a:buNone/>
            </a:pPr>
            <a:r>
              <a:rPr lang="en-GB" sz="3200" dirty="0"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Are these birds mentioned in the Bible ? </a:t>
            </a:r>
            <a:endParaRPr lang="hr-HR" sz="3200" dirty="0"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lnSpc>
                <a:spcPct val="130000"/>
              </a:lnSpc>
              <a:buNone/>
            </a:pPr>
            <a:endParaRPr lang="en-GB" sz="2000" dirty="0"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>
              <a:lnSpc>
                <a:spcPct val="130000"/>
              </a:lnSpc>
            </a:pPr>
            <a:r>
              <a:rPr lang="en-GB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Raven</a:t>
            </a:r>
          </a:p>
          <a:p>
            <a:pPr marL="571500" indent="-342900">
              <a:lnSpc>
                <a:spcPct val="130000"/>
              </a:lnSpc>
            </a:pPr>
            <a:r>
              <a:rPr lang="en-GB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Cuckoo</a:t>
            </a:r>
          </a:p>
          <a:p>
            <a:pPr marL="571500" indent="-342900">
              <a:lnSpc>
                <a:spcPct val="130000"/>
              </a:lnSpc>
            </a:pPr>
            <a:r>
              <a:rPr lang="en-GB" dirty="0"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Eagle</a:t>
            </a:r>
          </a:p>
          <a:p>
            <a:pPr marL="571500" indent="-342900">
              <a:lnSpc>
                <a:spcPct val="130000"/>
              </a:lnSpc>
            </a:pPr>
            <a:r>
              <a:rPr lang="en-GB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Hummingbird</a:t>
            </a:r>
          </a:p>
          <a:p>
            <a:pPr marL="571500" indent="-342900">
              <a:lnSpc>
                <a:spcPct val="130000"/>
              </a:lnSpc>
            </a:pPr>
            <a:r>
              <a:rPr lang="en-GB" dirty="0"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Pigeon</a:t>
            </a:r>
          </a:p>
          <a:p>
            <a:pPr marL="571500" indent="-342900">
              <a:lnSpc>
                <a:spcPct val="130000"/>
              </a:lnSpc>
            </a:pPr>
            <a:r>
              <a:rPr lang="hr-HR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Robin </a:t>
            </a:r>
            <a:endParaRPr lang="en-GB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>
              <a:lnSpc>
                <a:spcPct val="130000"/>
              </a:lnSpc>
            </a:pPr>
            <a:r>
              <a:rPr lang="en-GB" dirty="0"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Sparrow</a:t>
            </a:r>
          </a:p>
          <a:p>
            <a:pPr marL="571500" indent="-342900">
              <a:lnSpc>
                <a:spcPct val="130000"/>
              </a:lnSpc>
            </a:pPr>
            <a:r>
              <a:rPr lang="en-GB" dirty="0"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Peacock</a:t>
            </a:r>
            <a:endParaRPr lang="en-GB" sz="18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7F93B9-27CD-4662-9953-36C82F4BF19B}"/>
              </a:ext>
            </a:extLst>
          </p:cNvPr>
          <p:cNvSpPr txBox="1"/>
          <p:nvPr/>
        </p:nvSpPr>
        <p:spPr>
          <a:xfrm>
            <a:off x="9872134" y="6870700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7" tooltip="http://pngimg.com/download/2010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10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8DF755-6DBE-4DEA-B21C-1CAA0AB327EC}"/>
              </a:ext>
            </a:extLst>
          </p:cNvPr>
          <p:cNvSpPr txBox="1"/>
          <p:nvPr/>
        </p:nvSpPr>
        <p:spPr>
          <a:xfrm>
            <a:off x="7400106" y="6870700"/>
            <a:ext cx="24593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9" tooltip="https://matthewwills.com/2013/07/12/british-birds-2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11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GB" sz="70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CC3804-7C54-47FB-9D10-9F9FDA08D380}"/>
              </a:ext>
            </a:extLst>
          </p:cNvPr>
          <p:cNvSpPr txBox="1"/>
          <p:nvPr/>
        </p:nvSpPr>
        <p:spPr>
          <a:xfrm>
            <a:off x="5080364" y="6870700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birds.about.com/od/smallbirds/tp/Facts-About-Budgies.ht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12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1026" name="Picture 2" descr="Download Thumbs Up Hand Sign Emoji | Emoji Island">
            <a:extLst>
              <a:ext uri="{FF2B5EF4-FFF2-40B4-BE49-F238E27FC236}">
                <a16:creationId xmlns:a16="http://schemas.microsoft.com/office/drawing/2014/main" id="{E6117254-58AC-48F5-A67A-1566DC46C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295" y="751768"/>
            <a:ext cx="538266" cy="53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White Thumbs Down Sign Emoji Icon | Emoji Island">
            <a:extLst>
              <a:ext uri="{FF2B5EF4-FFF2-40B4-BE49-F238E27FC236}">
                <a16:creationId xmlns:a16="http://schemas.microsoft.com/office/drawing/2014/main" id="{59CB8E07-C522-4836-B640-F635A026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855" y="812267"/>
            <a:ext cx="538266" cy="53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241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61B65-0AF1-45CF-9DD8-73DBA5E70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 b="1" dirty="0">
                <a:solidFill>
                  <a:srgbClr val="00B050"/>
                </a:solidFill>
                <a:latin typeface="Love Ya Like A Sister" panose="02000503000000020004" pitchFamily="2" charset="0"/>
              </a:rPr>
              <a:t>Quiz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B1D7D-F9CE-441D-BB3B-4C894106A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36" y="3406590"/>
            <a:ext cx="5077556" cy="1802214"/>
          </a:xfrm>
        </p:spPr>
        <p:txBody>
          <a:bodyPr>
            <a:normAutofit/>
          </a:bodyPr>
          <a:lstStyle/>
          <a:p>
            <a:pPr indent="0">
              <a:lnSpc>
                <a:spcPct val="120000"/>
              </a:lnSpc>
              <a:buNone/>
            </a:pPr>
            <a:endParaRPr lang="en-GB" sz="2000" b="1" dirty="0"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lnSpc>
                <a:spcPct val="120000"/>
              </a:lnSpc>
              <a:buNone/>
            </a:pPr>
            <a:r>
              <a:rPr lang="en-GB" sz="2400" b="1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What was the work of Adam &amp; Eve?</a:t>
            </a:r>
            <a:r>
              <a:rPr lang="hr-HR" sz="2400" b="1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1400" b="1" dirty="0">
                <a:solidFill>
                  <a:srgbClr val="FF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Clue: </a:t>
            </a:r>
            <a:r>
              <a:rPr lang="en-GB" sz="1400" b="1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Gen 2:15</a:t>
            </a:r>
            <a:endParaRPr lang="en-GB" sz="14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81FAC-6370-4772-94D2-2B6A7FD88A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244" r="1405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BE2E00-8945-4A80-95C5-16F222DDCBC2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s://en.wikipedia.org/wiki/Seattle_Japanese_Gard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21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261B65-0AF1-45CF-9DD8-73DBA5E70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176" y="338932"/>
            <a:ext cx="4977976" cy="1454051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B050"/>
                </a:solidFill>
                <a:latin typeface="Love Ya Like A Sister" panose="02000503000000020004" pitchFamily="2" charset="0"/>
              </a:rPr>
              <a:t>Quiz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black bird on a rock&#10;&#10;Description automatically generated with medium confidence">
            <a:extLst>
              <a:ext uri="{FF2B5EF4-FFF2-40B4-BE49-F238E27FC236}">
                <a16:creationId xmlns:a16="http://schemas.microsoft.com/office/drawing/2014/main" id="{FAC65083-61B5-43DF-BFB7-0B3D9AFA59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9" r="7535" b="-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B1D7D-F9CE-441D-BB3B-4C894106A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1398897"/>
            <a:ext cx="5614874" cy="5459104"/>
          </a:xfrm>
        </p:spPr>
        <p:txBody>
          <a:bodyPr anchor="ctr">
            <a:normAutofit/>
          </a:bodyPr>
          <a:lstStyle/>
          <a:p>
            <a:pPr indent="0">
              <a:lnSpc>
                <a:spcPct val="120000"/>
              </a:lnSpc>
              <a:buNone/>
            </a:pPr>
            <a:r>
              <a:rPr lang="en-GB" sz="2600" b="1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Elijah needed to run away from the evil queen and king. Where did God want him to hide ? </a:t>
            </a:r>
          </a:p>
          <a:p>
            <a:pPr indent="0">
              <a:lnSpc>
                <a:spcPct val="120000"/>
              </a:lnSpc>
              <a:buNone/>
            </a:pPr>
            <a:r>
              <a:rPr lang="en-GB" sz="1800" b="1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Clue:</a:t>
            </a:r>
            <a:r>
              <a:rPr lang="en-GB" sz="180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</a:rPr>
              <a:t>1 Kings 17:2 NKJV</a:t>
            </a:r>
            <a:endParaRPr lang="hr-HR" sz="1800" b="0" i="0" dirty="0">
              <a:solidFill>
                <a:srgbClr val="000000"/>
              </a:solidFill>
              <a:effectLst/>
              <a:latin typeface="Love Ya Like A Sister" panose="02000503000000020004" pitchFamily="2" charset="0"/>
            </a:endParaRPr>
          </a:p>
          <a:p>
            <a:pPr indent="0">
              <a:lnSpc>
                <a:spcPct val="120000"/>
              </a:lnSpc>
              <a:buNone/>
            </a:pPr>
            <a:endParaRPr lang="en-GB" sz="1800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514350">
              <a:lnSpc>
                <a:spcPct val="120000"/>
              </a:lnSpc>
              <a:buFont typeface="+mj-lt"/>
              <a:buAutoNum type="alphaLcParenR"/>
            </a:pPr>
            <a:r>
              <a:rPr lang="en-GB" sz="200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In the temple</a:t>
            </a:r>
            <a:endParaRPr lang="en-GB" sz="2000" dirty="0">
              <a:solidFill>
                <a:srgbClr val="000000"/>
              </a:solidFill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514350">
              <a:lnSpc>
                <a:spcPct val="120000"/>
              </a:lnSpc>
              <a:buFont typeface="+mj-lt"/>
              <a:buAutoNum type="alphaLcParenR"/>
            </a:pPr>
            <a:r>
              <a:rPr lang="en-GB" sz="200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In his friend’s house</a:t>
            </a:r>
            <a:endParaRPr lang="en-GB" sz="2000" dirty="0">
              <a:solidFill>
                <a:srgbClr val="000000"/>
              </a:solidFill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514350">
              <a:lnSpc>
                <a:spcPct val="120000"/>
              </a:lnSpc>
              <a:buFont typeface="+mj-lt"/>
              <a:buAutoNum type="alphaLcParenR"/>
            </a:pPr>
            <a:r>
              <a:rPr lang="en-GB" sz="200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By the brook Cherith </a:t>
            </a:r>
            <a:endParaRPr lang="hr-HR" sz="2000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514350">
              <a:lnSpc>
                <a:spcPct val="120000"/>
              </a:lnSpc>
              <a:buFont typeface="+mj-lt"/>
              <a:buAutoNum type="alphaLcParenR"/>
            </a:pPr>
            <a:r>
              <a:rPr lang="en-GB" sz="200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In the wilderness</a:t>
            </a:r>
            <a:endParaRPr lang="en-GB" sz="2000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FEE8B-22DD-4058-B6F1-14654BE9E4E2}"/>
              </a:ext>
            </a:extLst>
          </p:cNvPr>
          <p:cNvSpPr txBox="1"/>
          <p:nvPr/>
        </p:nvSpPr>
        <p:spPr>
          <a:xfrm>
            <a:off x="117855" y="6474515"/>
            <a:ext cx="6097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effectLst/>
                <a:latin typeface="proxima-nova"/>
              </a:rPr>
              <a:t>Photo by </a:t>
            </a:r>
            <a:r>
              <a:rPr lang="en-GB" sz="1200" u="sng" dirty="0">
                <a:latin typeface="proxima-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hr-HR" sz="1200" u="sng" dirty="0">
                <a:latin typeface="proxima-nova"/>
              </a:rPr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5001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61B65-0AF1-45CF-9DD8-73DBA5E70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368" y="124934"/>
            <a:ext cx="6586491" cy="704619"/>
          </a:xfrm>
        </p:spPr>
        <p:txBody>
          <a:bodyPr anchor="b">
            <a:normAutofit fontScale="90000"/>
          </a:bodyPr>
          <a:lstStyle/>
          <a:p>
            <a:r>
              <a:rPr lang="en-GB" b="1" dirty="0">
                <a:solidFill>
                  <a:srgbClr val="00B050"/>
                </a:solidFill>
                <a:latin typeface="Love Ya Like A Sister" panose="02000503000000020004" pitchFamily="2" charset="0"/>
              </a:rPr>
              <a:t>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B1D7D-F9CE-441D-BB3B-4C894106A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0458" y="1003110"/>
            <a:ext cx="7029793" cy="4731807"/>
          </a:xfrm>
        </p:spPr>
        <p:txBody>
          <a:bodyPr>
            <a:normAutofit/>
          </a:bodyPr>
          <a:lstStyle/>
          <a:p>
            <a:pPr indent="0">
              <a:lnSpc>
                <a:spcPct val="110000"/>
              </a:lnSpc>
              <a:buNone/>
            </a:pPr>
            <a:r>
              <a:rPr lang="en-GB" sz="3200" b="1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Where did Jesus sometimes go to pray</a:t>
            </a:r>
            <a:r>
              <a:rPr lang="en-GB" b="1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indent="0">
              <a:lnSpc>
                <a:spcPct val="110000"/>
              </a:lnSpc>
              <a:buNone/>
            </a:pPr>
            <a:endParaRPr lang="en-GB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514350">
              <a:lnSpc>
                <a:spcPct val="110000"/>
              </a:lnSpc>
              <a:buFont typeface="+mj-lt"/>
              <a:buAutoNum type="alphaLcParenR"/>
            </a:pPr>
            <a:r>
              <a:rPr lang="en-GB" dirty="0"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iver</a:t>
            </a:r>
          </a:p>
          <a:p>
            <a:pPr marL="742950" indent="-514350">
              <a:lnSpc>
                <a:spcPct val="110000"/>
              </a:lnSpc>
              <a:buFont typeface="+mj-lt"/>
              <a:buAutoNum type="alphaLcParenR"/>
            </a:pPr>
            <a:r>
              <a:rPr lang="en-GB" dirty="0"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hopping centre</a:t>
            </a:r>
          </a:p>
          <a:p>
            <a:pPr marL="742950" indent="-514350">
              <a:lnSpc>
                <a:spcPct val="110000"/>
              </a:lnSpc>
              <a:buFont typeface="+mj-lt"/>
              <a:buAutoNum type="alphaLcParenR"/>
            </a:pPr>
            <a:r>
              <a:rPr lang="en-GB" dirty="0"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own centre</a:t>
            </a:r>
            <a:endParaRPr lang="hr-HR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514350">
              <a:lnSpc>
                <a:spcPct val="110000"/>
              </a:lnSpc>
              <a:buFont typeface="+mj-lt"/>
              <a:buAutoNum type="alphaLcParenR"/>
            </a:pPr>
            <a:r>
              <a:rPr lang="en-GB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Mountain</a:t>
            </a:r>
          </a:p>
          <a:p>
            <a:pPr marL="742950" indent="-514350">
              <a:lnSpc>
                <a:spcPct val="110000"/>
              </a:lnSpc>
              <a:buFont typeface="+mj-lt"/>
              <a:buAutoNum type="alphaLcParenR"/>
            </a:pPr>
            <a:endParaRPr lang="en-GB" dirty="0"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n-GB" dirty="0"/>
          </a:p>
        </p:txBody>
      </p:sp>
      <p:pic>
        <p:nvPicPr>
          <p:cNvPr id="5" name="Picture 4" descr="A close - up of a hand&#10;&#10;Description automatically generated with medium confidence">
            <a:extLst>
              <a:ext uri="{FF2B5EF4-FFF2-40B4-BE49-F238E27FC236}">
                <a16:creationId xmlns:a16="http://schemas.microsoft.com/office/drawing/2014/main" id="{11020EF7-1F00-42FA-AA8C-F163C76295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" b="12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1A2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174CA98-3FE3-459D-8105-6FA218141361}"/>
              </a:ext>
            </a:extLst>
          </p:cNvPr>
          <p:cNvSpPr txBox="1"/>
          <p:nvPr/>
        </p:nvSpPr>
        <p:spPr>
          <a:xfrm>
            <a:off x="1528650" y="6657945"/>
            <a:ext cx="3106941" cy="2308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900" dirty="0">
                <a:solidFill>
                  <a:srgbClr val="FFFFFF"/>
                </a:solidFill>
                <a:hlinkClick r:id="rId3" tooltip="http://epitemnein-epitomic.blogspot.com/2011/08/healing-and-power-of-prayer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900" dirty="0">
                <a:solidFill>
                  <a:srgbClr val="FFFFFF"/>
                </a:solidFill>
              </a:rPr>
              <a:t> by Unknown Author is licensed under </a:t>
            </a:r>
            <a:r>
              <a:rPr lang="en-GB" sz="900" dirty="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GB" sz="900" dirty="0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694F8-D705-4AEF-ABDE-E18D270CFFE4}"/>
              </a:ext>
            </a:extLst>
          </p:cNvPr>
          <p:cNvSpPr txBox="1"/>
          <p:nvPr/>
        </p:nvSpPr>
        <p:spPr>
          <a:xfrm>
            <a:off x="5007022" y="2288675"/>
            <a:ext cx="6097136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10000"/>
              </a:lnSpc>
              <a:buNone/>
            </a:pPr>
            <a:r>
              <a:rPr lang="en-GB" sz="1800" b="1" dirty="0">
                <a:solidFill>
                  <a:srgbClr val="FF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Clue: </a:t>
            </a:r>
            <a:r>
              <a:rPr lang="en-GB" sz="18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Matt 14:23</a:t>
            </a:r>
            <a:endParaRPr lang="en-GB" sz="18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1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61B65-0AF1-45CF-9DD8-73DBA5E70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B050"/>
                </a:solidFill>
                <a:latin typeface="Love Ya Like A Sister" panose="02000503000000020004" pitchFamily="2" charset="0"/>
              </a:rPr>
              <a:t>Quiz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ext, grass, outdoor, mammal&#10;&#10;Description automatically generated">
            <a:extLst>
              <a:ext uri="{FF2B5EF4-FFF2-40B4-BE49-F238E27FC236}">
                <a16:creationId xmlns:a16="http://schemas.microsoft.com/office/drawing/2014/main" id="{0FA265DC-3A6A-46FC-AE38-0E97374A35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7137"/>
          <a:stretch/>
        </p:blipFill>
        <p:spPr>
          <a:xfrm>
            <a:off x="429767" y="1721922"/>
            <a:ext cx="3419856" cy="4520560"/>
          </a:xfrm>
          <a:prstGeom prst="rect">
            <a:avLst/>
          </a:prstGeom>
        </p:spPr>
      </p:pic>
      <p:pic>
        <p:nvPicPr>
          <p:cNvPr id="7" name="Picture 6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4C06DAD3-289C-44B5-A2F0-B04488462B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/>
          <a:stretch/>
        </p:blipFill>
        <p:spPr>
          <a:xfrm>
            <a:off x="4226838" y="1721922"/>
            <a:ext cx="3420596" cy="4520560"/>
          </a:xfrm>
          <a:prstGeom prst="rect">
            <a:avLst/>
          </a:prstGeom>
        </p:spPr>
      </p:pic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B1D7D-F9CE-441D-BB3B-4C894106A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3360" y="1517905"/>
            <a:ext cx="3734920" cy="4664532"/>
          </a:xfrm>
        </p:spPr>
        <p:txBody>
          <a:bodyPr anchor="ctr"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200" b="1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According to the book of Isaiah, which living beings will eat </a:t>
            </a:r>
            <a:r>
              <a:rPr lang="hr-HR" sz="2200" b="1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2200" b="1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play together</a:t>
            </a:r>
            <a:r>
              <a:rPr lang="hr-HR" sz="2200" b="1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b="1" dirty="0"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on New Earth</a:t>
            </a:r>
            <a:r>
              <a:rPr lang="en-GB" sz="2200" b="1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hr-HR" sz="2200" b="1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200" b="1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marR="0" lvl="0" indent="-4572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GB" sz="22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Wolf and lambs</a:t>
            </a:r>
            <a:endParaRPr lang="en-GB" sz="22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GB" sz="22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Cow and bear</a:t>
            </a:r>
            <a:endParaRPr lang="en-GB" sz="22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GB" sz="22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Cobra and child</a:t>
            </a:r>
            <a:endParaRPr lang="en-GB" sz="22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lphaLcParenR"/>
            </a:pPr>
            <a:r>
              <a:rPr lang="hr-HR" sz="22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Jaguar</a:t>
            </a:r>
            <a:r>
              <a:rPr lang="en-GB" sz="22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and tiger</a:t>
            </a:r>
            <a:endParaRPr lang="en-GB" sz="2200" dirty="0">
              <a:latin typeface="Love Ya Like A Sister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0CEB13-6E62-423C-B524-E1E2CC8B184E}"/>
              </a:ext>
            </a:extLst>
          </p:cNvPr>
          <p:cNvSpPr txBox="1"/>
          <p:nvPr/>
        </p:nvSpPr>
        <p:spPr>
          <a:xfrm>
            <a:off x="2275661" y="752594"/>
            <a:ext cx="969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r-HR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GB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They shall not hurt nor destroy in all My holy mountain.</a:t>
            </a:r>
            <a:r>
              <a:rPr lang="hr-HR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GB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(Is 65:25)</a:t>
            </a:r>
            <a:endParaRPr lang="en-GB" dirty="0">
              <a:latin typeface="Love Ya Like A Sister" panose="02000503000000020004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037BE04-BEA8-4DD5-B317-29C08106FF13}"/>
              </a:ext>
            </a:extLst>
          </p:cNvPr>
          <p:cNvSpPr txBox="1"/>
          <p:nvPr/>
        </p:nvSpPr>
        <p:spPr>
          <a:xfrm>
            <a:off x="117855" y="6474515"/>
            <a:ext cx="6097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200" dirty="0">
                <a:latin typeface="proxima-nova"/>
              </a:rPr>
              <a:t>Illustrations: GoodSalt.com</a:t>
            </a:r>
            <a:r>
              <a:rPr lang="hr-HR" sz="1200" b="0" i="0" dirty="0">
                <a:effectLst/>
                <a:latin typeface="proxima-nova"/>
              </a:rPr>
              <a:t> (projection licence)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6314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10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AEBD67E4-9710-4AC1-A6F9-7578BEF1A1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5" r="-2" b="2558"/>
          <a:stretch/>
        </p:blipFill>
        <p:spPr>
          <a:xfrm>
            <a:off x="4058687" y="952500"/>
            <a:ext cx="4074418" cy="5685495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pic>
        <p:nvPicPr>
          <p:cNvPr id="13" name="Picture 12" descr="A picture containing outdoor, grass, mountain, nature&#10;&#10;Description automatically generated">
            <a:extLst>
              <a:ext uri="{FF2B5EF4-FFF2-40B4-BE49-F238E27FC236}">
                <a16:creationId xmlns:a16="http://schemas.microsoft.com/office/drawing/2014/main" id="{3432A0B7-C963-47C2-80D2-D38955AD87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" r="-1" b="2603"/>
          <a:stretch/>
        </p:blipFill>
        <p:spPr>
          <a:xfrm>
            <a:off x="7834474" y="952500"/>
            <a:ext cx="3958540" cy="5685495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C51AC4-975A-48F2-9D33-350C3E042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00" y="1209600"/>
            <a:ext cx="2837158" cy="1775683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hr-HR" sz="2400" dirty="0">
                <a:solidFill>
                  <a:srgbClr val="FFFFFF"/>
                </a:solidFill>
                <a:latin typeface="Love Ya Like A Sister" panose="02000503000000020004" pitchFamily="2" charset="0"/>
              </a:rPr>
              <a:t>Ways to explore nature: HIKING</a:t>
            </a:r>
            <a:endParaRPr lang="en-GB" sz="2400" dirty="0">
              <a:solidFill>
                <a:srgbClr val="FFFFFF"/>
              </a:solidFill>
              <a:latin typeface="Love Ya Like A Sister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66D8B-B8C2-4A7D-8F01-6DBEA5732A5C}"/>
              </a:ext>
            </a:extLst>
          </p:cNvPr>
          <p:cNvSpPr txBox="1"/>
          <p:nvPr/>
        </p:nvSpPr>
        <p:spPr>
          <a:xfrm>
            <a:off x="8466418" y="146293"/>
            <a:ext cx="34556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565867"/>
                </a:solidFill>
                <a:effectLst/>
                <a:latin typeface="proxima-nova"/>
              </a:rPr>
              <a:t>Photo</a:t>
            </a:r>
            <a:r>
              <a:rPr lang="hr-HR" sz="1200" b="0" i="0" dirty="0">
                <a:solidFill>
                  <a:srgbClr val="565867"/>
                </a:solidFill>
                <a:effectLst/>
                <a:latin typeface="proxima-nova"/>
              </a:rPr>
              <a:t>s</a:t>
            </a:r>
            <a:r>
              <a:rPr lang="en-GB" sz="1200" b="0" i="0" dirty="0">
                <a:solidFill>
                  <a:srgbClr val="565867"/>
                </a:solidFill>
                <a:effectLst/>
                <a:latin typeface="proxima-nova"/>
              </a:rPr>
              <a:t> by </a:t>
            </a:r>
            <a:r>
              <a:rPr lang="en-GB" sz="1200" u="sng" dirty="0">
                <a:solidFill>
                  <a:srgbClr val="111111"/>
                </a:solidFill>
                <a:latin typeface="proxima-nova"/>
                <a:hlinkClick r:id="rId4"/>
              </a:rPr>
              <a:t>https://unsplash.com/</a:t>
            </a:r>
            <a:r>
              <a:rPr lang="hr-HR" sz="1200" u="sng" dirty="0">
                <a:solidFill>
                  <a:srgbClr val="111111"/>
                </a:solidFill>
                <a:latin typeface="proxima-nova"/>
              </a:rPr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23247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92B5DD6A-108D-4CD7-BA83-08FEA56EAF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r="20285"/>
          <a:stretch/>
        </p:blipFill>
        <p:spPr>
          <a:xfrm>
            <a:off x="5768642" y="-1"/>
            <a:ext cx="6423053" cy="68580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C04BB5-1D0E-430B-9F92-07EF3EA02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820" y="2543485"/>
            <a:ext cx="5166927" cy="33580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indent="274320" algn="ctr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</a:rPr>
              <a:t>Mountains are mentioned more than 500 time in the Bible. God often reveals himself on a mountaintop or does something significant there.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D9451F-CD23-4597-BC69-555EC5618870}"/>
              </a:ext>
            </a:extLst>
          </p:cNvPr>
          <p:cNvSpPr txBox="1">
            <a:spLocks/>
          </p:cNvSpPr>
          <p:nvPr/>
        </p:nvSpPr>
        <p:spPr>
          <a:xfrm>
            <a:off x="525439" y="956507"/>
            <a:ext cx="4805691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000" b="1" dirty="0">
                <a:solidFill>
                  <a:srgbClr val="00B050"/>
                </a:solidFill>
                <a:latin typeface="Love Ya Like A Sister" panose="02000503000000020004" pitchFamily="2" charset="0"/>
                <a:ea typeface="+mn-ea"/>
                <a:cs typeface="+mn-cs"/>
              </a:rPr>
              <a:t>Quiz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9F9A6D-5276-4018-8450-EDB56E83F676}"/>
              </a:ext>
            </a:extLst>
          </p:cNvPr>
          <p:cNvSpPr txBox="1"/>
          <p:nvPr/>
        </p:nvSpPr>
        <p:spPr>
          <a:xfrm>
            <a:off x="9488782" y="6442502"/>
            <a:ext cx="23844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chemeClr val="bg1"/>
                </a:solidFill>
                <a:effectLst/>
                <a:latin typeface="proxima-nova"/>
              </a:rPr>
              <a:t>Photo by </a:t>
            </a:r>
            <a:r>
              <a:rPr lang="en-GB" sz="1200" u="sng" dirty="0">
                <a:solidFill>
                  <a:schemeClr val="bg1"/>
                </a:solidFill>
                <a:latin typeface="proxima-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hr-HR" sz="1200" u="sng" dirty="0">
                <a:solidFill>
                  <a:schemeClr val="bg1"/>
                </a:solidFill>
                <a:latin typeface="proxima-nova"/>
              </a:rPr>
              <a:t> 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84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grass, nature&#10;&#10;Description automatically generated">
            <a:extLst>
              <a:ext uri="{FF2B5EF4-FFF2-40B4-BE49-F238E27FC236}">
                <a16:creationId xmlns:a16="http://schemas.microsoft.com/office/drawing/2014/main" id="{D55E4E0B-7382-4EB3-BDFF-CB2178BFC3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5" r="14816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B1D7D-F9CE-441D-BB3B-4C894106A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160" y="2059737"/>
            <a:ext cx="5348247" cy="4383373"/>
          </a:xfrm>
        </p:spPr>
        <p:txBody>
          <a:bodyPr anchor="ctr">
            <a:normAutofit/>
          </a:bodyPr>
          <a:lstStyle/>
          <a:p>
            <a:pPr indent="0">
              <a:lnSpc>
                <a:spcPct val="110000"/>
              </a:lnSpc>
              <a:buNone/>
            </a:pPr>
            <a:r>
              <a:rPr lang="hr-HR" dirty="0">
                <a:solidFill>
                  <a:srgbClr val="000000"/>
                </a:solidFill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Noah’s ark rests here after the flood.</a:t>
            </a:r>
          </a:p>
          <a:p>
            <a:pPr indent="0">
              <a:lnSpc>
                <a:spcPct val="110000"/>
              </a:lnSpc>
              <a:buNone/>
            </a:pPr>
            <a:r>
              <a:rPr lang="en-GB" sz="2000" b="1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Clue: </a:t>
            </a:r>
            <a:r>
              <a:rPr lang="hr-HR" sz="200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Genesis 8:1-5</a:t>
            </a:r>
          </a:p>
          <a:p>
            <a:pPr indent="0">
              <a:lnSpc>
                <a:spcPct val="110000"/>
              </a:lnSpc>
              <a:buNone/>
            </a:pPr>
            <a:endParaRPr lang="en-GB" sz="2000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457200">
              <a:lnSpc>
                <a:spcPct val="110000"/>
              </a:lnSpc>
            </a:pPr>
            <a:r>
              <a:rPr lang="hr-HR" sz="240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Mount Ararat (16,845 ft/ 5,165 m)</a:t>
            </a:r>
            <a:endParaRPr lang="en-GB" sz="2400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457200">
              <a:lnSpc>
                <a:spcPct val="110000"/>
              </a:lnSpc>
            </a:pPr>
            <a:endParaRPr lang="en-GB" sz="1800" dirty="0">
              <a:solidFill>
                <a:srgbClr val="000000"/>
              </a:solidFill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F8B0E6-4042-4286-BCDA-8E15711FB75F}"/>
              </a:ext>
            </a:extLst>
          </p:cNvPr>
          <p:cNvSpPr txBox="1"/>
          <p:nvPr/>
        </p:nvSpPr>
        <p:spPr>
          <a:xfrm>
            <a:off x="9713970" y="280538"/>
            <a:ext cx="23844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chemeClr val="bg1"/>
                </a:solidFill>
                <a:effectLst/>
                <a:latin typeface="proxima-nova"/>
              </a:rPr>
              <a:t>Photo by </a:t>
            </a:r>
            <a:r>
              <a:rPr lang="en-GB" sz="1200" u="sng" dirty="0">
                <a:solidFill>
                  <a:schemeClr val="bg1"/>
                </a:solidFill>
                <a:latin typeface="proxima-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hr-HR" sz="1200" u="sng" dirty="0">
                <a:solidFill>
                  <a:schemeClr val="bg1"/>
                </a:solidFill>
                <a:latin typeface="proxima-nova"/>
              </a:rPr>
              <a:t> 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8575B40-3103-44FC-BE23-F3A2A2280F3B}"/>
              </a:ext>
            </a:extLst>
          </p:cNvPr>
          <p:cNvSpPr txBox="1">
            <a:spLocks/>
          </p:cNvSpPr>
          <p:nvPr/>
        </p:nvSpPr>
        <p:spPr>
          <a:xfrm>
            <a:off x="525439" y="956507"/>
            <a:ext cx="4805691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000" b="1" dirty="0">
                <a:solidFill>
                  <a:srgbClr val="00B050"/>
                </a:solidFill>
                <a:latin typeface="Love Ya Like A Sister" panose="02000503000000020004" pitchFamily="2" charset="0"/>
                <a:ea typeface="+mn-ea"/>
                <a:cs typeface="+mn-cs"/>
              </a:rPr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333010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ountain, rock, outdoor, rocky&#10;&#10;Description automatically generated">
            <a:extLst>
              <a:ext uri="{FF2B5EF4-FFF2-40B4-BE49-F238E27FC236}">
                <a16:creationId xmlns:a16="http://schemas.microsoft.com/office/drawing/2014/main" id="{00B3ACEF-5CF6-4524-9275-90E42F3EBB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B1D7D-F9CE-441D-BB3B-4C894106A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38" y="1897367"/>
            <a:ext cx="5486400" cy="4722125"/>
          </a:xfrm>
        </p:spPr>
        <p:txBody>
          <a:bodyPr anchor="ctr">
            <a:normAutofit/>
          </a:bodyPr>
          <a:lstStyle/>
          <a:p>
            <a:pPr indent="0">
              <a:lnSpc>
                <a:spcPct val="120000"/>
              </a:lnSpc>
              <a:buNone/>
            </a:pPr>
            <a:r>
              <a:rPr lang="hr-HR" sz="2600" dirty="0">
                <a:solidFill>
                  <a:srgbClr val="000000"/>
                </a:solidFill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Moses receives the Ten Commandments here, a symbol of God’s Covenant with Israel</a:t>
            </a:r>
            <a:endParaRPr lang="en-GB" sz="2600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lnSpc>
                <a:spcPct val="120000"/>
              </a:lnSpc>
              <a:buNone/>
            </a:pPr>
            <a:r>
              <a:rPr lang="en-GB" sz="2000" b="1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Clue: </a:t>
            </a:r>
            <a:r>
              <a:rPr lang="hr-HR" sz="200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Exodus 19-20, 24</a:t>
            </a:r>
          </a:p>
          <a:p>
            <a:pPr indent="0">
              <a:lnSpc>
                <a:spcPct val="120000"/>
              </a:lnSpc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marL="685800" indent="-457200">
              <a:lnSpc>
                <a:spcPct val="120000"/>
              </a:lnSpc>
            </a:pPr>
            <a:r>
              <a:rPr lang="hr-HR" sz="200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Mount Sinai (7,497 ft/ 2,285 m)</a:t>
            </a:r>
            <a:endParaRPr lang="en-GB" sz="2000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457200">
              <a:lnSpc>
                <a:spcPct val="120000"/>
              </a:lnSpc>
            </a:pPr>
            <a:endParaRPr lang="en-GB" sz="2000" dirty="0">
              <a:solidFill>
                <a:srgbClr val="000000"/>
              </a:solidFill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66765B-41F4-48AE-B55B-60DBBA5BEADC}"/>
              </a:ext>
            </a:extLst>
          </p:cNvPr>
          <p:cNvSpPr txBox="1"/>
          <p:nvPr/>
        </p:nvSpPr>
        <p:spPr>
          <a:xfrm>
            <a:off x="9707146" y="6012597"/>
            <a:ext cx="23844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chemeClr val="bg1"/>
                </a:solidFill>
                <a:effectLst/>
                <a:latin typeface="proxima-nova"/>
              </a:rPr>
              <a:t>Photo by </a:t>
            </a:r>
            <a:r>
              <a:rPr lang="en-GB" sz="1200" u="sng" dirty="0">
                <a:solidFill>
                  <a:schemeClr val="bg1"/>
                </a:solidFill>
                <a:latin typeface="proxima-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hr-HR" sz="1200" u="sng" dirty="0">
                <a:solidFill>
                  <a:schemeClr val="bg1"/>
                </a:solidFill>
                <a:latin typeface="proxima-nova"/>
              </a:rPr>
              <a:t> 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5186B2C-93A5-4EC7-A870-B0233455EF01}"/>
              </a:ext>
            </a:extLst>
          </p:cNvPr>
          <p:cNvSpPr txBox="1">
            <a:spLocks/>
          </p:cNvSpPr>
          <p:nvPr/>
        </p:nvSpPr>
        <p:spPr>
          <a:xfrm>
            <a:off x="525439" y="956507"/>
            <a:ext cx="4805691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000" b="1" dirty="0">
                <a:solidFill>
                  <a:srgbClr val="00B050"/>
                </a:solidFill>
                <a:latin typeface="Love Ya Like A Sister" panose="02000503000000020004" pitchFamily="2" charset="0"/>
                <a:ea typeface="+mn-ea"/>
                <a:cs typeface="+mn-cs"/>
              </a:rPr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221689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08404BF0-54F7-400F-8F38-350BCD80DF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r="25493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B1D7D-F9CE-441D-BB3B-4C894106A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22" y="1679332"/>
            <a:ext cx="5691337" cy="4933665"/>
          </a:xfrm>
        </p:spPr>
        <p:txBody>
          <a:bodyPr anchor="ctr">
            <a:normAutofit/>
          </a:bodyPr>
          <a:lstStyle/>
          <a:p>
            <a:pPr indent="0">
              <a:lnSpc>
                <a:spcPct val="110000"/>
              </a:lnSpc>
              <a:buNone/>
            </a:pPr>
            <a:r>
              <a:rPr lang="hr-HR" sz="2600" dirty="0">
                <a:solidFill>
                  <a:srgbClr val="000000"/>
                </a:solidFill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Jesus prays here before his arrest and cruci-fixion. Later he ascend from here into heaven.</a:t>
            </a:r>
            <a:endParaRPr lang="en-GB" sz="2600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lnSpc>
                <a:spcPct val="110000"/>
              </a:lnSpc>
              <a:buNone/>
            </a:pPr>
            <a:r>
              <a:rPr lang="en-GB" sz="2000" b="1" dirty="0">
                <a:solidFill>
                  <a:srgbClr val="000000"/>
                </a:solidFill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Clue: </a:t>
            </a:r>
            <a:r>
              <a:rPr lang="hr-HR" sz="2000" dirty="0">
                <a:solidFill>
                  <a:srgbClr val="000000"/>
                </a:solidFill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Luke 22:39-49; Acts 1:9-12</a:t>
            </a:r>
          </a:p>
          <a:p>
            <a:pPr indent="0">
              <a:lnSpc>
                <a:spcPct val="110000"/>
              </a:lnSpc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marL="685800" indent="-457200">
              <a:lnSpc>
                <a:spcPct val="110000"/>
              </a:lnSpc>
            </a:pPr>
            <a:r>
              <a:rPr lang="hr-HR" sz="200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Mount of Olives (2,710 ft/ 827 m)</a:t>
            </a:r>
            <a:endParaRPr lang="en-GB" sz="2000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457200">
              <a:lnSpc>
                <a:spcPct val="110000"/>
              </a:lnSpc>
            </a:pPr>
            <a:endParaRPr lang="en-GB" sz="2000" dirty="0">
              <a:solidFill>
                <a:srgbClr val="000000"/>
              </a:solidFill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96582B-5229-44A1-8C36-F5F22CD7E1CF}"/>
              </a:ext>
            </a:extLst>
          </p:cNvPr>
          <p:cNvSpPr txBox="1"/>
          <p:nvPr/>
        </p:nvSpPr>
        <p:spPr>
          <a:xfrm>
            <a:off x="9959630" y="287361"/>
            <a:ext cx="23844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chemeClr val="bg1"/>
                </a:solidFill>
                <a:effectLst/>
                <a:latin typeface="proxima-nova"/>
              </a:rPr>
              <a:t>Photo by </a:t>
            </a:r>
            <a:r>
              <a:rPr lang="en-GB" sz="1200" u="sng" dirty="0">
                <a:solidFill>
                  <a:schemeClr val="bg1"/>
                </a:solidFill>
                <a:latin typeface="proxima-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hr-HR" sz="1200" u="sng" dirty="0">
                <a:solidFill>
                  <a:schemeClr val="bg1"/>
                </a:solidFill>
                <a:latin typeface="proxima-nova"/>
              </a:rPr>
              <a:t> 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A9F4C27-2FFE-4A02-A190-3DF942E27A6B}"/>
              </a:ext>
            </a:extLst>
          </p:cNvPr>
          <p:cNvSpPr txBox="1">
            <a:spLocks/>
          </p:cNvSpPr>
          <p:nvPr/>
        </p:nvSpPr>
        <p:spPr>
          <a:xfrm>
            <a:off x="525439" y="956507"/>
            <a:ext cx="4805691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000" b="1" dirty="0">
                <a:solidFill>
                  <a:srgbClr val="00B050"/>
                </a:solidFill>
                <a:latin typeface="Love Ya Like A Sister" panose="02000503000000020004" pitchFamily="2" charset="0"/>
                <a:ea typeface="+mn-ea"/>
                <a:cs typeface="+mn-cs"/>
              </a:rPr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323025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1A3C0CAC-5645-4814-9F6F-B28D80A76E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8" r="8785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B1D7D-F9CE-441D-BB3B-4C894106A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984" y="1974163"/>
            <a:ext cx="5334599" cy="4286116"/>
          </a:xfrm>
        </p:spPr>
        <p:txBody>
          <a:bodyPr anchor="ctr">
            <a:normAutofit/>
          </a:bodyPr>
          <a:lstStyle/>
          <a:p>
            <a:pPr indent="0">
              <a:lnSpc>
                <a:spcPct val="110000"/>
              </a:lnSpc>
              <a:buNone/>
            </a:pPr>
            <a:r>
              <a:rPr lang="hr-HR" sz="2600" dirty="0">
                <a:solidFill>
                  <a:srgbClr val="000000"/>
                </a:solidFill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David captures the area and it becomes the City of David, later the location of Solomon’s Temple</a:t>
            </a:r>
            <a:endParaRPr lang="en-GB" sz="2600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lnSpc>
                <a:spcPct val="110000"/>
              </a:lnSpc>
              <a:buNone/>
            </a:pPr>
            <a:r>
              <a:rPr lang="en-GB" sz="2000" b="1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Clue: </a:t>
            </a:r>
            <a:r>
              <a:rPr lang="hr-HR" sz="200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2 Sam  5:1-10; 1 Ki 8:1</a:t>
            </a:r>
            <a:endParaRPr lang="en-GB" sz="2000" dirty="0">
              <a:solidFill>
                <a:srgbClr val="000000"/>
              </a:solidFill>
            </a:endParaRPr>
          </a:p>
          <a:p>
            <a:pPr indent="0">
              <a:lnSpc>
                <a:spcPct val="110000"/>
              </a:lnSpc>
              <a:buNone/>
            </a:pPr>
            <a:endParaRPr lang="en-GB" sz="2000" dirty="0">
              <a:solidFill>
                <a:srgbClr val="000000"/>
              </a:solidFill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457200">
              <a:lnSpc>
                <a:spcPct val="110000"/>
              </a:lnSpc>
            </a:pPr>
            <a:r>
              <a:rPr lang="hr-HR" sz="200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Mount Zion (2,510 ft/ 765 m)</a:t>
            </a:r>
            <a:endParaRPr lang="en-GB" sz="2000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457200">
              <a:lnSpc>
                <a:spcPct val="110000"/>
              </a:lnSpc>
            </a:pPr>
            <a:endParaRPr lang="en-GB" sz="2000" dirty="0">
              <a:solidFill>
                <a:srgbClr val="000000"/>
              </a:solidFill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F1B86B-3F7F-41BF-87BE-0533FA4ED732}"/>
              </a:ext>
            </a:extLst>
          </p:cNvPr>
          <p:cNvSpPr txBox="1"/>
          <p:nvPr/>
        </p:nvSpPr>
        <p:spPr>
          <a:xfrm>
            <a:off x="9652555" y="6121780"/>
            <a:ext cx="23844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chemeClr val="bg1"/>
                </a:solidFill>
                <a:effectLst/>
                <a:latin typeface="proxima-nova"/>
              </a:rPr>
              <a:t>Photo by </a:t>
            </a:r>
            <a:r>
              <a:rPr lang="en-GB" sz="1200" u="sng" dirty="0">
                <a:solidFill>
                  <a:schemeClr val="bg1"/>
                </a:solidFill>
                <a:latin typeface="proxima-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hr-HR" sz="1200" u="sng" dirty="0">
                <a:solidFill>
                  <a:schemeClr val="bg1"/>
                </a:solidFill>
                <a:latin typeface="proxima-nova"/>
              </a:rPr>
              <a:t> 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11DE74-2924-44DB-BB56-8BA1C229E221}"/>
              </a:ext>
            </a:extLst>
          </p:cNvPr>
          <p:cNvSpPr txBox="1">
            <a:spLocks/>
          </p:cNvSpPr>
          <p:nvPr/>
        </p:nvSpPr>
        <p:spPr>
          <a:xfrm>
            <a:off x="525439" y="956507"/>
            <a:ext cx="4805691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000" b="1" dirty="0">
                <a:solidFill>
                  <a:srgbClr val="00B050"/>
                </a:solidFill>
                <a:latin typeface="Love Ya Like A Sister" panose="02000503000000020004" pitchFamily="2" charset="0"/>
                <a:ea typeface="+mn-ea"/>
                <a:cs typeface="+mn-cs"/>
              </a:rPr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17517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nature, mountain&#10;&#10;Description automatically generated">
            <a:extLst>
              <a:ext uri="{FF2B5EF4-FFF2-40B4-BE49-F238E27FC236}">
                <a16:creationId xmlns:a16="http://schemas.microsoft.com/office/drawing/2014/main" id="{0E5D6B36-9CB4-4FFF-8F77-99CE70100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7" r="14497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B1D7D-F9CE-441D-BB3B-4C894106A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31" y="2108370"/>
            <a:ext cx="5136706" cy="4155952"/>
          </a:xfrm>
        </p:spPr>
        <p:txBody>
          <a:bodyPr anchor="ctr">
            <a:normAutofit/>
          </a:bodyPr>
          <a:lstStyle/>
          <a:p>
            <a:pPr indent="0">
              <a:lnSpc>
                <a:spcPct val="110000"/>
              </a:lnSpc>
              <a:buNone/>
            </a:pPr>
            <a:r>
              <a:rPr lang="hr-HR" sz="2400" dirty="0">
                <a:solidFill>
                  <a:srgbClr val="000000"/>
                </a:solidFill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Before the disciples’ eyes, Jesus is transfigured, next to Moses and Elijah (mountain veterans).</a:t>
            </a:r>
            <a:endParaRPr lang="en-GB" sz="2400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lnSpc>
                <a:spcPct val="110000"/>
              </a:lnSpc>
              <a:buNone/>
            </a:pPr>
            <a:r>
              <a:rPr lang="en-GB" sz="2000" b="1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Clue: </a:t>
            </a:r>
            <a:r>
              <a:rPr lang="hr-HR" sz="200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Mt 17; Mk 9; Lk 9</a:t>
            </a:r>
            <a:endParaRPr lang="en-GB" sz="2000" dirty="0">
              <a:solidFill>
                <a:srgbClr val="000000"/>
              </a:solidFill>
            </a:endParaRPr>
          </a:p>
          <a:p>
            <a:pPr indent="0">
              <a:lnSpc>
                <a:spcPct val="110000"/>
              </a:lnSpc>
              <a:buNone/>
            </a:pPr>
            <a:endParaRPr lang="en-GB" sz="2000" dirty="0">
              <a:solidFill>
                <a:srgbClr val="000000"/>
              </a:solidFill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457200">
              <a:lnSpc>
                <a:spcPct val="110000"/>
              </a:lnSpc>
            </a:pPr>
            <a:r>
              <a:rPr lang="hr-HR" sz="200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Mount of Transfiguration (Tabor 1,886 ft; or Hermon 9,232 ft)</a:t>
            </a:r>
            <a:endParaRPr lang="en-GB" sz="2000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98973EF-1403-4EDD-B0DC-86D51A455B05}"/>
              </a:ext>
            </a:extLst>
          </p:cNvPr>
          <p:cNvSpPr txBox="1">
            <a:spLocks/>
          </p:cNvSpPr>
          <p:nvPr/>
        </p:nvSpPr>
        <p:spPr>
          <a:xfrm>
            <a:off x="525439" y="956507"/>
            <a:ext cx="4805691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000" b="1" dirty="0">
                <a:solidFill>
                  <a:srgbClr val="00B050"/>
                </a:solidFill>
                <a:latin typeface="Love Ya Like A Sister" panose="02000503000000020004" pitchFamily="2" charset="0"/>
                <a:ea typeface="+mn-ea"/>
                <a:cs typeface="+mn-cs"/>
              </a:rPr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252039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ock, outdoor, nature, mountain&#10;&#10;Description automatically generated">
            <a:extLst>
              <a:ext uri="{FF2B5EF4-FFF2-40B4-BE49-F238E27FC236}">
                <a16:creationId xmlns:a16="http://schemas.microsoft.com/office/drawing/2014/main" id="{C123E4B6-FBF1-4F18-A560-44BE6AF079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r="21661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B1D7D-F9CE-441D-BB3B-4C894106A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49" y="2010815"/>
            <a:ext cx="5043069" cy="4306078"/>
          </a:xfrm>
        </p:spPr>
        <p:txBody>
          <a:bodyPr anchor="ctr">
            <a:normAutofit/>
          </a:bodyPr>
          <a:lstStyle/>
          <a:p>
            <a:pPr indent="0">
              <a:lnSpc>
                <a:spcPct val="110000"/>
              </a:lnSpc>
              <a:buNone/>
            </a:pPr>
            <a:r>
              <a:rPr lang="hr-HR" sz="2400" dirty="0">
                <a:solidFill>
                  <a:srgbClr val="000000"/>
                </a:solidFill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Elijah calls God to light a sacrifice on fire, proving to the Prophets of Baal that he is the one true God</a:t>
            </a:r>
            <a:endParaRPr lang="en-GB" sz="2400" dirty="0">
              <a:solidFill>
                <a:srgbClr val="000000"/>
              </a:solidFill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lnSpc>
                <a:spcPct val="110000"/>
              </a:lnSpc>
              <a:buNone/>
            </a:pPr>
            <a:r>
              <a:rPr lang="en-GB" sz="2000" b="1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Clue: </a:t>
            </a:r>
            <a:r>
              <a:rPr lang="hr-HR" sz="200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Kings 18</a:t>
            </a:r>
            <a:endParaRPr lang="en-GB" sz="2000" dirty="0">
              <a:solidFill>
                <a:srgbClr val="000000"/>
              </a:solidFill>
            </a:endParaRPr>
          </a:p>
          <a:p>
            <a:pPr indent="0">
              <a:lnSpc>
                <a:spcPct val="110000"/>
              </a:lnSpc>
              <a:buNone/>
            </a:pPr>
            <a:endParaRPr lang="en-GB" sz="2000" dirty="0">
              <a:solidFill>
                <a:srgbClr val="000000"/>
              </a:solidFill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457200">
              <a:lnSpc>
                <a:spcPct val="110000"/>
              </a:lnSpc>
            </a:pPr>
            <a:r>
              <a:rPr lang="hr-HR" sz="2000" dirty="0">
                <a:solidFill>
                  <a:srgbClr val="00000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Mount Carmel (1,724 ft; 526 m)</a:t>
            </a:r>
            <a:endParaRPr lang="en-GB" sz="2000" dirty="0">
              <a:solidFill>
                <a:srgbClr val="00000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6727C4F-4001-4C89-AE7A-7BFAF2DE737B}"/>
              </a:ext>
            </a:extLst>
          </p:cNvPr>
          <p:cNvSpPr txBox="1">
            <a:spLocks/>
          </p:cNvSpPr>
          <p:nvPr/>
        </p:nvSpPr>
        <p:spPr>
          <a:xfrm>
            <a:off x="525439" y="956507"/>
            <a:ext cx="4805691" cy="83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</a:pPr>
            <a:r>
              <a:rPr lang="en-US" sz="4000" b="1" dirty="0">
                <a:solidFill>
                  <a:srgbClr val="00B050"/>
                </a:solidFill>
                <a:latin typeface="Love Ya Like A Sister" panose="02000503000000020004" pitchFamily="2" charset="0"/>
                <a:ea typeface="+mn-ea"/>
                <a:cs typeface="+mn-cs"/>
              </a:rPr>
              <a:t>Quiz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E63027-81D3-43C1-B502-EFC1FD4367A9}"/>
              </a:ext>
            </a:extLst>
          </p:cNvPr>
          <p:cNvSpPr txBox="1"/>
          <p:nvPr/>
        </p:nvSpPr>
        <p:spPr>
          <a:xfrm>
            <a:off x="9543373" y="6039894"/>
            <a:ext cx="23844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chemeClr val="bg1"/>
                </a:solidFill>
                <a:effectLst/>
                <a:latin typeface="proxima-nova"/>
              </a:rPr>
              <a:t>Photo by </a:t>
            </a:r>
            <a:r>
              <a:rPr lang="en-GB" sz="1200" u="sng" dirty="0">
                <a:solidFill>
                  <a:schemeClr val="bg1"/>
                </a:solidFill>
                <a:latin typeface="proxima-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hr-HR" sz="1200" u="sng" dirty="0">
                <a:solidFill>
                  <a:schemeClr val="bg1"/>
                </a:solidFill>
                <a:latin typeface="proxima-nova"/>
              </a:rPr>
              <a:t> 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54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9EA8E2-5958-44A0-914E-68252C420CC1}"/>
              </a:ext>
            </a:extLst>
          </p:cNvPr>
          <p:cNvSpPr txBox="1"/>
          <p:nvPr/>
        </p:nvSpPr>
        <p:spPr>
          <a:xfrm>
            <a:off x="242455" y="263236"/>
            <a:ext cx="11879875" cy="6147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4320">
              <a:lnSpc>
                <a:spcPct val="110000"/>
              </a:lnSpc>
            </a:pPr>
            <a:r>
              <a:rPr lang="en-GB" sz="2800" b="1" dirty="0">
                <a:solidFill>
                  <a:srgbClr val="00B050"/>
                </a:solidFill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Resources</a:t>
            </a:r>
            <a:r>
              <a:rPr lang="en-GB" sz="2800" b="1" dirty="0">
                <a:solidFill>
                  <a:srgbClr val="00B050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hr-HR" sz="2800" b="1" dirty="0">
              <a:solidFill>
                <a:srgbClr val="00B05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274320">
              <a:lnSpc>
                <a:spcPct val="110000"/>
              </a:lnSpc>
            </a:pPr>
            <a:endParaRPr lang="en-GB" sz="2800" b="1" dirty="0">
              <a:solidFill>
                <a:srgbClr val="00B050"/>
              </a:solidFill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British trees ID app: </a:t>
            </a:r>
            <a:r>
              <a:rPr lang="en-GB" sz="1600" u="sng" spc="40" dirty="0">
                <a:solidFill>
                  <a:srgbClr val="0563C1"/>
                </a:solidFill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https://www.woodlandtrust.org.uk/trees-woods-and-wildlife/british-trees/tree-id-app/</a:t>
            </a:r>
            <a:r>
              <a:rPr lang="en-GB" sz="1600" spc="40" dirty="0">
                <a:effectLst/>
                <a:latin typeface="Love Ya Like A Sister" panose="02000503000000020004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GB" sz="16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6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Footpath signs : </a:t>
            </a:r>
            <a:r>
              <a:rPr lang="en-GB" sz="1600" u="sng" dirty="0">
                <a:solidFill>
                  <a:srgbClr val="0563C1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https://www.simplyhike.co.uk/blogs/blog/a-guide-to-footpath-signs-in-england-and-wales</a:t>
            </a:r>
            <a:endParaRPr lang="en-GB" sz="16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6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Ideas to explore nature: </a:t>
            </a:r>
            <a:endParaRPr lang="en-GB" sz="16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27432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u="sng" dirty="0">
                <a:solidFill>
                  <a:srgbClr val="0563C1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https://www.naeyc.org/our-work/families/ideas-exploring-outdoors</a:t>
            </a:r>
            <a:r>
              <a:rPr lang="en-GB" sz="16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6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27432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u="sng" dirty="0">
                <a:solidFill>
                  <a:srgbClr val="0563C1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https://www.familyminded.com/s/get-outside-15-ways-to-explore-nature-with-your-kids-e622466b20464664</a:t>
            </a:r>
            <a:endParaRPr lang="en-GB" sz="16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27432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hr-HR" sz="1600" dirty="0"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Packing essentials for hiking: </a:t>
            </a:r>
            <a:r>
              <a:rPr lang="en-GB" sz="1600" u="sng" dirty="0">
                <a:solidFill>
                  <a:srgbClr val="0563C1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https://www.rei.com/learn/expert-advice/ten-essentials.html</a:t>
            </a:r>
            <a:endParaRPr lang="en-GB" sz="16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6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600" dirty="0" err="1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Edible</a:t>
            </a:r>
            <a:r>
              <a:rPr lang="fr-FR" sz="16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plants: </a:t>
            </a:r>
            <a:r>
              <a:rPr lang="fr-FR" sz="1600" u="sng" dirty="0">
                <a:solidFill>
                  <a:srgbClr val="0563C1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https://www.youtube.com/watch?v=uF-RQSRwnl4</a:t>
            </a:r>
            <a:endParaRPr lang="en-GB" sz="16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6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Hiking with kids: </a:t>
            </a:r>
            <a:r>
              <a:rPr lang="en-GB" sz="1600" u="sng" dirty="0">
                <a:solidFill>
                  <a:srgbClr val="0563C1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https://kids.kiddle.co/Hiking</a:t>
            </a:r>
            <a:endParaRPr lang="en-GB" sz="16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6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GB" sz="16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Best apps for hiking: </a:t>
            </a:r>
            <a:r>
              <a:rPr lang="en-GB" sz="1600" u="sng" dirty="0">
                <a:solidFill>
                  <a:srgbClr val="0563C1"/>
                </a:solidFill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  <a:hlinkClick r:id="rId9"/>
              </a:rPr>
              <a:t>https://trekaddict.co.uk/blog/the-best-apps-for-hiking-in-2020/</a:t>
            </a:r>
            <a:r>
              <a:rPr lang="en-GB" sz="16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4320">
              <a:lnSpc>
                <a:spcPct val="110000"/>
              </a:lnSpc>
            </a:pPr>
            <a:endParaRPr lang="en-GB" sz="1400" dirty="0">
              <a:effectLst/>
              <a:latin typeface="Love Ya Like A Sister" panose="0200050300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623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6203BF6-8175-47C3-855F-313BA30451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4" r="3" b="4853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47E400-E613-4F29-A641-D5B5390A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r="2" b="2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79F635-86B6-4EC7-A502-8B4CBEBFE41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3" b="12123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792734-0B4B-4BC3-989A-D539F92BE2EF}"/>
              </a:ext>
            </a:extLst>
          </p:cNvPr>
          <p:cNvSpPr txBox="1"/>
          <p:nvPr/>
        </p:nvSpPr>
        <p:spPr>
          <a:xfrm>
            <a:off x="1871221" y="2276573"/>
            <a:ext cx="46427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atin typeface="Love Ya Like A Sister" panose="02000503000000020004" pitchFamily="2" charset="0"/>
              </a:rPr>
              <a:t>Outdoor </a:t>
            </a:r>
          </a:p>
          <a:p>
            <a:r>
              <a:rPr lang="en-GB" sz="6000" b="1" dirty="0">
                <a:latin typeface="Love Ya Like A Sister" panose="02000503000000020004" pitchFamily="2" charset="0"/>
              </a:rPr>
              <a:t>Explorer</a:t>
            </a:r>
          </a:p>
        </p:txBody>
      </p:sp>
    </p:spTree>
    <p:extLst>
      <p:ext uri="{BB962C8B-B14F-4D97-AF65-F5344CB8AC3E}">
        <p14:creationId xmlns:p14="http://schemas.microsoft.com/office/powerpoint/2010/main" val="4049280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7716-E815-463C-9F12-5EE9731A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5" y="321211"/>
            <a:ext cx="11266229" cy="120700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3600" kern="1200" dirty="0">
                <a:solidFill>
                  <a:schemeClr val="tx1"/>
                </a:solidFill>
                <a:latin typeface="Love Ya Like A Sister" panose="02000503000000020004" pitchFamily="2" charset="0"/>
              </a:rPr>
              <a:t>Ways to explore nature</a:t>
            </a:r>
            <a:r>
              <a:rPr lang="hr-HR" sz="3600" kern="1200" dirty="0">
                <a:solidFill>
                  <a:schemeClr val="tx1"/>
                </a:solidFill>
                <a:latin typeface="Love Ya Like A Sister" panose="02000503000000020004" pitchFamily="2" charset="0"/>
              </a:rPr>
              <a:t>: </a:t>
            </a:r>
            <a:br>
              <a:rPr lang="en-GB" sz="3600" kern="1200" dirty="0">
                <a:solidFill>
                  <a:schemeClr val="tx1"/>
                </a:solidFill>
                <a:latin typeface="Love Ya Like A Sister" panose="02000503000000020004" pitchFamily="2" charset="0"/>
              </a:rPr>
            </a:br>
            <a:r>
              <a:rPr lang="en-US" sz="3600" kern="1200" dirty="0">
                <a:solidFill>
                  <a:schemeClr val="tx1"/>
                </a:solidFill>
                <a:latin typeface="Love Ya Like A Sister" panose="02000503000000020004" pitchFamily="2" charset="0"/>
              </a:rPr>
              <a:t>KAYAKING, CANOEING</a:t>
            </a:r>
          </a:p>
        </p:txBody>
      </p:sp>
      <p:pic>
        <p:nvPicPr>
          <p:cNvPr id="7" name="Picture 6" descr="A picture containing tree, outdoor, transport, boat&#10;&#10;Description automatically generated">
            <a:extLst>
              <a:ext uri="{FF2B5EF4-FFF2-40B4-BE49-F238E27FC236}">
                <a16:creationId xmlns:a16="http://schemas.microsoft.com/office/drawing/2014/main" id="{CD103729-7F04-4BE1-817A-B9EEA439F9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87"/>
          <a:stretch/>
        </p:blipFill>
        <p:spPr>
          <a:xfrm>
            <a:off x="609600" y="2423680"/>
            <a:ext cx="5212080" cy="385694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3354776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water, mountain, outdoor, lake&#10;&#10;Description automatically generated">
            <a:extLst>
              <a:ext uri="{FF2B5EF4-FFF2-40B4-BE49-F238E27FC236}">
                <a16:creationId xmlns:a16="http://schemas.microsoft.com/office/drawing/2014/main" id="{C75383D3-E86B-4679-B423-59DEBE0885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" r="-2" b="-2"/>
          <a:stretch/>
        </p:blipFill>
        <p:spPr>
          <a:xfrm>
            <a:off x="6370320" y="2423040"/>
            <a:ext cx="5212080" cy="38575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346A92-2B63-49C3-AC2D-FE5C575530B5}"/>
              </a:ext>
            </a:extLst>
          </p:cNvPr>
          <p:cNvSpPr txBox="1"/>
          <p:nvPr/>
        </p:nvSpPr>
        <p:spPr>
          <a:xfrm>
            <a:off x="4532906" y="6454481"/>
            <a:ext cx="6097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effectLst/>
                <a:latin typeface="proxima-nova"/>
              </a:rPr>
              <a:t>Photo</a:t>
            </a:r>
            <a:r>
              <a:rPr lang="hr-HR" sz="1200" b="0" i="0" dirty="0">
                <a:effectLst/>
                <a:latin typeface="proxima-nova"/>
              </a:rPr>
              <a:t>s</a:t>
            </a:r>
            <a:r>
              <a:rPr lang="en-GB" sz="1200" b="0" i="0" dirty="0">
                <a:effectLst/>
                <a:latin typeface="proxima-nova"/>
              </a:rPr>
              <a:t> by </a:t>
            </a:r>
            <a:r>
              <a:rPr lang="en-GB" sz="1200" u="sng" dirty="0">
                <a:latin typeface="proxima-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hr-HR" sz="1200" u="sng" dirty="0">
                <a:latin typeface="proxima-nova"/>
              </a:rPr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66022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3944D-6AA6-4FC5-AB13-4797C0E03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75" y="4767203"/>
            <a:ext cx="10923638" cy="131764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4000" kern="1200" dirty="0">
                <a:solidFill>
                  <a:schemeClr val="tx1"/>
                </a:solidFill>
                <a:latin typeface="Love Ya Like A Sister" panose="02000503000000020004" pitchFamily="2" charset="0"/>
              </a:rPr>
              <a:t>Ways to explore nature</a:t>
            </a:r>
            <a:r>
              <a:rPr lang="hr-HR" sz="4000" kern="1200" dirty="0">
                <a:solidFill>
                  <a:schemeClr val="tx1"/>
                </a:solidFill>
                <a:latin typeface="Love Ya Like A Sister" panose="02000503000000020004" pitchFamily="2" charset="0"/>
              </a:rPr>
              <a:t>: </a:t>
            </a:r>
            <a:br>
              <a:rPr lang="en-GB" sz="4000" kern="1200" dirty="0">
                <a:solidFill>
                  <a:schemeClr val="tx1"/>
                </a:solidFill>
                <a:latin typeface="Love Ya Like A Sister" panose="02000503000000020004" pitchFamily="2" charset="0"/>
              </a:rPr>
            </a:br>
            <a:r>
              <a:rPr lang="hr-HR" sz="4000" kern="1200" dirty="0">
                <a:solidFill>
                  <a:schemeClr val="tx1"/>
                </a:solidFill>
                <a:latin typeface="Love Ya Like A Sister" panose="02000503000000020004" pitchFamily="2" charset="0"/>
              </a:rPr>
              <a:t>GO TO THE BEACH</a:t>
            </a:r>
            <a:endParaRPr lang="en-US" sz="4000" kern="1200" dirty="0">
              <a:solidFill>
                <a:schemeClr val="tx1"/>
              </a:solidFill>
              <a:latin typeface="Love Ya Like A Sister" panose="02000503000000020004" pitchFamily="2" charset="0"/>
            </a:endParaRPr>
          </a:p>
        </p:txBody>
      </p:sp>
      <p:pic>
        <p:nvPicPr>
          <p:cNvPr id="5" name="Picture 4" descr="A picture containing ground, outdoor, person, shore&#10;&#10;Description automatically generated">
            <a:extLst>
              <a:ext uri="{FF2B5EF4-FFF2-40B4-BE49-F238E27FC236}">
                <a16:creationId xmlns:a16="http://schemas.microsoft.com/office/drawing/2014/main" id="{5B9C6C36-0628-4B41-BF11-9AF9578AA8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00" r="-2" b="13734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7" name="Picture 6" descr="A group of people in the water&#10;&#10;Description automatically generated">
            <a:extLst>
              <a:ext uri="{FF2B5EF4-FFF2-40B4-BE49-F238E27FC236}">
                <a16:creationId xmlns:a16="http://schemas.microsoft.com/office/drawing/2014/main" id="{116DDBB4-BBC4-4C4C-8AF5-65AB8FE12F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5" r="9443" b="-1"/>
          <a:stretch/>
        </p:blipFill>
        <p:spPr>
          <a:xfrm>
            <a:off x="6089175" y="-681"/>
            <a:ext cx="6096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2753BE6-5C81-43D4-B511-DDAF64AA1F3F}"/>
              </a:ext>
            </a:extLst>
          </p:cNvPr>
          <p:cNvSpPr txBox="1"/>
          <p:nvPr/>
        </p:nvSpPr>
        <p:spPr>
          <a:xfrm>
            <a:off x="111031" y="3830912"/>
            <a:ext cx="6097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effectLst/>
                <a:latin typeface="proxima-nova"/>
              </a:rPr>
              <a:t>Photo by </a:t>
            </a:r>
            <a:r>
              <a:rPr lang="en-GB" sz="1200" u="sng" dirty="0">
                <a:latin typeface="proxima-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hr-HR" sz="1200" u="sng" dirty="0">
                <a:latin typeface="proxima-nova"/>
              </a:rPr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17759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7716-E815-463C-9F12-5EE9731A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7001" y="5027714"/>
            <a:ext cx="8436219" cy="16500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3600" kern="1200" dirty="0">
                <a:solidFill>
                  <a:schemeClr val="tx1"/>
                </a:solidFill>
                <a:latin typeface="Love Ya Like A Sister" panose="02000503000000020004" pitchFamily="2" charset="0"/>
              </a:rPr>
              <a:t>Ways to explore nature: BIRD-WATCHING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ird perched on a branch&#10;&#10;Description automatically generated with medium confidence">
            <a:extLst>
              <a:ext uri="{FF2B5EF4-FFF2-40B4-BE49-F238E27FC236}">
                <a16:creationId xmlns:a16="http://schemas.microsoft.com/office/drawing/2014/main" id="{3A25A31E-5406-47E2-ADD2-2D514D6BCB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r="-2" b="-2"/>
          <a:stretch/>
        </p:blipFill>
        <p:spPr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67C4FD23-3B97-48A6-9B3C-B7705076D8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r="8342" b="2"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bird perched on a branch&#10;&#10;Description automatically generated">
            <a:extLst>
              <a:ext uri="{FF2B5EF4-FFF2-40B4-BE49-F238E27FC236}">
                <a16:creationId xmlns:a16="http://schemas.microsoft.com/office/drawing/2014/main" id="{412B2DDE-595C-43BE-A947-56D57FEAA8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4" r="37476" b="2"/>
          <a:stretch/>
        </p:blipFill>
        <p:spPr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6A3AC3-9601-40DC-BFFD-CE36BECF410F}"/>
              </a:ext>
            </a:extLst>
          </p:cNvPr>
          <p:cNvSpPr txBox="1"/>
          <p:nvPr/>
        </p:nvSpPr>
        <p:spPr>
          <a:xfrm>
            <a:off x="2433566" y="213101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latin typeface="Love Ya Like A Sister" panose="02000503000000020004" pitchFamily="2" charset="0"/>
              </a:rPr>
              <a:t>1.</a:t>
            </a:r>
            <a:endParaRPr lang="en-GB" sz="2400" b="1" dirty="0">
              <a:latin typeface="Love Ya Like A Sister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854D18-923B-48BB-B17C-E53FB6C915BB}"/>
              </a:ext>
            </a:extLst>
          </p:cNvPr>
          <p:cNvSpPr txBox="1"/>
          <p:nvPr/>
        </p:nvSpPr>
        <p:spPr>
          <a:xfrm>
            <a:off x="8224275" y="255409"/>
            <a:ext cx="482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latin typeface="Love Ya Like A Sister" panose="02000503000000020004" pitchFamily="2" charset="0"/>
              </a:rPr>
              <a:t>2.</a:t>
            </a:r>
            <a:endParaRPr lang="en-GB" sz="2400" b="1" dirty="0">
              <a:latin typeface="Love Ya Like A Sister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9C02E5-73BE-488A-B276-1B1FDAD926A3}"/>
              </a:ext>
            </a:extLst>
          </p:cNvPr>
          <p:cNvSpPr txBox="1"/>
          <p:nvPr/>
        </p:nvSpPr>
        <p:spPr>
          <a:xfrm>
            <a:off x="117855" y="6474515"/>
            <a:ext cx="6097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effectLst/>
                <a:latin typeface="proxima-nova"/>
              </a:rPr>
              <a:t>Photo</a:t>
            </a:r>
            <a:r>
              <a:rPr lang="hr-HR" sz="1200" b="0" i="0" dirty="0">
                <a:effectLst/>
                <a:latin typeface="proxima-nova"/>
              </a:rPr>
              <a:t>s</a:t>
            </a:r>
            <a:r>
              <a:rPr lang="en-GB" sz="1200" b="0" i="0" dirty="0">
                <a:effectLst/>
                <a:latin typeface="proxima-nova"/>
              </a:rPr>
              <a:t> by </a:t>
            </a:r>
            <a:r>
              <a:rPr lang="en-GB" sz="1200" u="sng" dirty="0">
                <a:latin typeface="proxima-nov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hr-HR" sz="1200" u="sng" dirty="0">
                <a:latin typeface="proxima-nova"/>
              </a:rPr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67130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F21605DA-DF76-485E-9E36-2CF4B478E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1"/>
          <a:stretch/>
        </p:blipFill>
        <p:spPr>
          <a:xfrm>
            <a:off x="0" y="57147"/>
            <a:ext cx="1219200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EAB61B-12C5-49C9-981C-D7026AEC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122" y="5077883"/>
            <a:ext cx="8620858" cy="13632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sz="4000" kern="1200" dirty="0">
                <a:solidFill>
                  <a:schemeClr val="tx1"/>
                </a:solidFill>
                <a:latin typeface="Love Ya Like A Sister" panose="02000503000000020004" pitchFamily="2" charset="0"/>
              </a:rPr>
              <a:t>Ways to explore nature: FORAGING</a:t>
            </a:r>
          </a:p>
        </p:txBody>
      </p:sp>
      <p:sp>
        <p:nvSpPr>
          <p:cNvPr id="31" name="Freeform: Shape 22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erson holding a bunch of berries&#10;&#10;Description automatically generated with low confidence">
            <a:extLst>
              <a:ext uri="{FF2B5EF4-FFF2-40B4-BE49-F238E27FC236}">
                <a16:creationId xmlns:a16="http://schemas.microsoft.com/office/drawing/2014/main" id="{03109A9E-B8D9-4D3F-A704-117E688E8E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04"/>
          <a:stretch/>
        </p:blipFill>
        <p:spPr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32" name="Freeform: Shape 24">
            <a:extLst>
              <a:ext uri="{FF2B5EF4-FFF2-40B4-BE49-F238E27FC236}">
                <a16:creationId xmlns:a16="http://schemas.microsoft.com/office/drawing/2014/main" id="{1D5848C7-DDF4-4EF2-A5C7-F5140BF5A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holding a handful of berries&#10;&#10;Description automatically generated with low confidence">
            <a:extLst>
              <a:ext uri="{FF2B5EF4-FFF2-40B4-BE49-F238E27FC236}">
                <a16:creationId xmlns:a16="http://schemas.microsoft.com/office/drawing/2014/main" id="{855E0169-1076-407B-B167-FC599C0265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8" r="6124" b="2"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33" name="Freeform: Shape 26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fungus, outdoor, grass, bolete&#10;&#10;Description automatically generated">
            <a:extLst>
              <a:ext uri="{FF2B5EF4-FFF2-40B4-BE49-F238E27FC236}">
                <a16:creationId xmlns:a16="http://schemas.microsoft.com/office/drawing/2014/main" id="{96025D81-F749-4F27-88D1-E758683F7F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6" r="15614" b="2"/>
          <a:stretch/>
        </p:blipFill>
        <p:spPr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DB9CB4-AC39-4782-BD19-E61F5023A173}"/>
              </a:ext>
            </a:extLst>
          </p:cNvPr>
          <p:cNvSpPr txBox="1"/>
          <p:nvPr/>
        </p:nvSpPr>
        <p:spPr>
          <a:xfrm>
            <a:off x="1344415" y="477145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latin typeface="Love Ya Like A Sister" panose="02000503000000020004" pitchFamily="2" charset="0"/>
              </a:rPr>
              <a:t>1.</a:t>
            </a:r>
            <a:endParaRPr lang="en-GB" sz="2400" b="1" dirty="0">
              <a:latin typeface="Love Ya Like A Sister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83A164-36F9-43E4-9FF3-F15B2BB90B47}"/>
              </a:ext>
            </a:extLst>
          </p:cNvPr>
          <p:cNvSpPr txBox="1"/>
          <p:nvPr/>
        </p:nvSpPr>
        <p:spPr>
          <a:xfrm>
            <a:off x="4984772" y="2053022"/>
            <a:ext cx="482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latin typeface="Love Ya Like A Sister" panose="02000503000000020004" pitchFamily="2" charset="0"/>
              </a:rPr>
              <a:t>2.</a:t>
            </a:r>
            <a:endParaRPr lang="en-GB" sz="2400" b="1" dirty="0">
              <a:latin typeface="Love Ya Like A Sister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E96ED7-12A8-4288-BF99-0AA38EEA9339}"/>
              </a:ext>
            </a:extLst>
          </p:cNvPr>
          <p:cNvSpPr txBox="1"/>
          <p:nvPr/>
        </p:nvSpPr>
        <p:spPr>
          <a:xfrm>
            <a:off x="10352249" y="590029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latin typeface="Love Ya Like A Sister" panose="02000503000000020004" pitchFamily="2" charset="0"/>
              </a:rPr>
              <a:t>3.</a:t>
            </a:r>
            <a:endParaRPr lang="en-GB" sz="2400" b="1" dirty="0">
              <a:latin typeface="Love Ya Like A Sister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A63D9B-B4EC-4FA9-951D-E36DE89154E5}"/>
              </a:ext>
            </a:extLst>
          </p:cNvPr>
          <p:cNvSpPr txBox="1"/>
          <p:nvPr/>
        </p:nvSpPr>
        <p:spPr>
          <a:xfrm>
            <a:off x="11375142" y="6210265"/>
            <a:ext cx="47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latin typeface="Love Ya Like A Sister" panose="02000503000000020004" pitchFamily="2" charset="0"/>
              </a:rPr>
              <a:t>4.</a:t>
            </a:r>
            <a:endParaRPr lang="en-GB" sz="2400" b="1" dirty="0">
              <a:latin typeface="Love Ya Like A Sister" panose="0200050300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DBAA1B-486A-4E6C-891D-C91AAC687444}"/>
              </a:ext>
            </a:extLst>
          </p:cNvPr>
          <p:cNvSpPr txBox="1"/>
          <p:nvPr/>
        </p:nvSpPr>
        <p:spPr>
          <a:xfrm>
            <a:off x="1784389" y="36115"/>
            <a:ext cx="6097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effectLst/>
                <a:latin typeface="proxima-nova"/>
              </a:rPr>
              <a:t>Photo</a:t>
            </a:r>
            <a:r>
              <a:rPr lang="hr-HR" sz="1200" b="0" i="0" dirty="0">
                <a:effectLst/>
                <a:latin typeface="proxima-nova"/>
              </a:rPr>
              <a:t>s</a:t>
            </a:r>
            <a:r>
              <a:rPr lang="en-GB" sz="1200" b="0" i="0" dirty="0">
                <a:effectLst/>
                <a:latin typeface="proxima-nova"/>
              </a:rPr>
              <a:t> by </a:t>
            </a:r>
            <a:r>
              <a:rPr lang="en-GB" sz="1200" u="sng" dirty="0">
                <a:latin typeface="proxima-nov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hr-HR" sz="1200" u="sng" dirty="0">
                <a:latin typeface="proxima-nova"/>
              </a:rPr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58339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4E017-FC59-4D1C-B72A-F71EAE2DF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75" y="4733084"/>
            <a:ext cx="10923638" cy="13176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4000" kern="1200" dirty="0">
                <a:latin typeface="Love Ya Like A Sister" panose="02000503000000020004" pitchFamily="2" charset="0"/>
              </a:rPr>
              <a:t>Ways to explore nature: </a:t>
            </a:r>
            <a:br>
              <a:rPr lang="en-US" sz="4000" kern="1200" dirty="0">
                <a:latin typeface="Love Ya Like A Sister" panose="02000503000000020004" pitchFamily="2" charset="0"/>
              </a:rPr>
            </a:br>
            <a:r>
              <a:rPr lang="en-GB" sz="4000" dirty="0">
                <a:effectLst/>
                <a:latin typeface="Love Ya Like A Sister" panose="0200050300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JUMP INTO A PILE OF LEAVES</a:t>
            </a:r>
            <a:endParaRPr lang="en-US" sz="4000" kern="1200" dirty="0">
              <a:latin typeface="Love Ya Like A Sister" panose="02000503000000020004" pitchFamily="2" charset="0"/>
            </a:endParaRPr>
          </a:p>
        </p:txBody>
      </p:sp>
      <p:pic>
        <p:nvPicPr>
          <p:cNvPr id="5" name="Picture 4" descr="A dog in a pile of leaves&#10;&#10;Description automatically generated with medium confidence">
            <a:extLst>
              <a:ext uri="{FF2B5EF4-FFF2-40B4-BE49-F238E27FC236}">
                <a16:creationId xmlns:a16="http://schemas.microsoft.com/office/drawing/2014/main" id="{FFDC6D6B-0952-451D-9AAF-AED2A3A624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4"/>
          <a:stretch/>
        </p:blipFill>
        <p:spPr>
          <a:xfrm>
            <a:off x="20" y="10"/>
            <a:ext cx="6095974" cy="4252522"/>
          </a:xfrm>
          <a:prstGeom prst="rect">
            <a:avLst/>
          </a:prstGeom>
        </p:spPr>
      </p:pic>
      <p:pic>
        <p:nvPicPr>
          <p:cNvPr id="7" name="Picture 6" descr="A picture containing grass, outdoor, child, little&#10;&#10;Description automatically generated">
            <a:extLst>
              <a:ext uri="{FF2B5EF4-FFF2-40B4-BE49-F238E27FC236}">
                <a16:creationId xmlns:a16="http://schemas.microsoft.com/office/drawing/2014/main" id="{98B7BC54-E770-4FB6-9E92-635C71C718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4D816F2-D8E3-451C-B641-9BB05764C54A}"/>
              </a:ext>
            </a:extLst>
          </p:cNvPr>
          <p:cNvSpPr txBox="1"/>
          <p:nvPr/>
        </p:nvSpPr>
        <p:spPr>
          <a:xfrm>
            <a:off x="445402" y="101010"/>
            <a:ext cx="60971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effectLst/>
                <a:latin typeface="proxima-nova"/>
              </a:rPr>
              <a:t>Photo</a:t>
            </a:r>
            <a:r>
              <a:rPr lang="hr-HR" sz="1200" b="0" i="0" dirty="0">
                <a:effectLst/>
                <a:latin typeface="proxima-nova"/>
              </a:rPr>
              <a:t>s</a:t>
            </a:r>
            <a:r>
              <a:rPr lang="en-GB" sz="1200" b="0" i="0" dirty="0">
                <a:effectLst/>
                <a:latin typeface="proxima-nova"/>
              </a:rPr>
              <a:t> by </a:t>
            </a:r>
            <a:r>
              <a:rPr lang="en-GB" sz="1200" u="sng" dirty="0">
                <a:latin typeface="proxima-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https://unsplash.com/</a:t>
            </a:r>
            <a:r>
              <a:rPr lang="hr-HR" sz="1200" u="sng" dirty="0">
                <a:latin typeface="proxima-nova"/>
              </a:rPr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60998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1610</Words>
  <Application>Microsoft Office PowerPoint</Application>
  <PresentationFormat>Widescreen</PresentationFormat>
  <Paragraphs>260</Paragraphs>
  <Slides>48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Love Ya Like A Sister</vt:lpstr>
      <vt:lpstr>proxima-nova</vt:lpstr>
      <vt:lpstr>Office Theme</vt:lpstr>
      <vt:lpstr>PowerPoint Presentation</vt:lpstr>
      <vt:lpstr>Adventurers </vt:lpstr>
      <vt:lpstr>What are some ways to explore nature ?</vt:lpstr>
      <vt:lpstr>Ways to explore nature: HIKING</vt:lpstr>
      <vt:lpstr>Ways to explore nature:  KAYAKING, CANOEING</vt:lpstr>
      <vt:lpstr>Ways to explore nature:  GO TO THE BEACH</vt:lpstr>
      <vt:lpstr>Ways to explore nature: BIRD-WATCHING</vt:lpstr>
      <vt:lpstr>Ways to explore nature: FORAGING</vt:lpstr>
      <vt:lpstr>Ways to explore nature:  JUMP INTO A PILE OF LEAVES</vt:lpstr>
      <vt:lpstr>What are some ways to explore nature ?</vt:lpstr>
      <vt:lpstr>What are some ways to explore nature ?</vt:lpstr>
      <vt:lpstr>What is your favourite way to explore nature ? </vt:lpstr>
      <vt:lpstr>PowerPoint Presentation</vt:lpstr>
      <vt:lpstr>Video</vt:lpstr>
      <vt:lpstr>Requirements</vt:lpstr>
      <vt:lpstr>PowerPoint Presentation</vt:lpstr>
      <vt:lpstr>Requirement 1</vt:lpstr>
      <vt:lpstr>PowerPoint Presentation</vt:lpstr>
      <vt:lpstr>PowerPoint Presentation</vt:lpstr>
      <vt:lpstr>PowerPoint Presentation</vt:lpstr>
      <vt:lpstr>Identify trees with Woodland Trust Tree ID app</vt:lpstr>
      <vt:lpstr>PowerPoint Presentation</vt:lpstr>
      <vt:lpstr>What about these feathers?</vt:lpstr>
      <vt:lpstr>Requirement 2</vt:lpstr>
      <vt:lpstr>PowerPoint Presentation</vt:lpstr>
      <vt:lpstr>Requirement 3</vt:lpstr>
      <vt:lpstr>PowerPoint Presentation</vt:lpstr>
      <vt:lpstr>Requirement 4</vt:lpstr>
      <vt:lpstr>PowerPoint Presentation</vt:lpstr>
      <vt:lpstr>Requirement 5</vt:lpstr>
      <vt:lpstr>PowerPoint Presentation</vt:lpstr>
      <vt:lpstr>Requirement 6</vt:lpstr>
      <vt:lpstr>PowerPoint Presentation</vt:lpstr>
      <vt:lpstr>Nature in the Bible</vt:lpstr>
      <vt:lpstr>Quiz</vt:lpstr>
      <vt:lpstr>Quiz</vt:lpstr>
      <vt:lpstr>Quiz</vt:lpstr>
      <vt:lpstr>Quiz</vt:lpstr>
      <vt:lpstr>Quiz</vt:lpstr>
      <vt:lpstr>Mountains are mentioned more than 500 time in the Bible. God often reveals himself on a mountaintop or does something significant there.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Zlatko Musija</dc:creator>
  <cp:lastModifiedBy>Zlatko Musija</cp:lastModifiedBy>
  <cp:revision>8</cp:revision>
  <dcterms:created xsi:type="dcterms:W3CDTF">2021-01-23T07:52:21Z</dcterms:created>
  <dcterms:modified xsi:type="dcterms:W3CDTF">2021-01-23T08:44:43Z</dcterms:modified>
</cp:coreProperties>
</file>