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6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7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8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9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heme/theme10.xml" ContentType="application/vnd.openxmlformats-officedocument.theme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1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2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13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  <p:sldMasterId id="2147483729" r:id="rId2"/>
    <p:sldMasterId id="2147483747" r:id="rId3"/>
    <p:sldMasterId id="2147483759" r:id="rId4"/>
    <p:sldMasterId id="2147483783" r:id="rId5"/>
    <p:sldMasterId id="2147483795" r:id="rId6"/>
    <p:sldMasterId id="2147483812" r:id="rId7"/>
    <p:sldMasterId id="2147483824" r:id="rId8"/>
    <p:sldMasterId id="2147483836" r:id="rId9"/>
    <p:sldMasterId id="2147483848" r:id="rId10"/>
    <p:sldMasterId id="2147483866" r:id="rId11"/>
    <p:sldMasterId id="2147483884" r:id="rId12"/>
    <p:sldMasterId id="2147483896" r:id="rId13"/>
    <p:sldMasterId id="2147483914" r:id="rId14"/>
  </p:sldMasterIdLst>
  <p:sldIdLst>
    <p:sldId id="256" r:id="rId15"/>
    <p:sldId id="311" r:id="rId16"/>
    <p:sldId id="262" r:id="rId17"/>
    <p:sldId id="263" r:id="rId18"/>
    <p:sldId id="258" r:id="rId19"/>
    <p:sldId id="257" r:id="rId20"/>
    <p:sldId id="259" r:id="rId21"/>
    <p:sldId id="278" r:id="rId22"/>
    <p:sldId id="279" r:id="rId23"/>
    <p:sldId id="295" r:id="rId24"/>
    <p:sldId id="277" r:id="rId25"/>
    <p:sldId id="276" r:id="rId26"/>
    <p:sldId id="281" r:id="rId27"/>
    <p:sldId id="282" r:id="rId28"/>
    <p:sldId id="280" r:id="rId29"/>
    <p:sldId id="260" r:id="rId30"/>
    <p:sldId id="264" r:id="rId31"/>
    <p:sldId id="284" r:id="rId32"/>
    <p:sldId id="296" r:id="rId33"/>
    <p:sldId id="285" r:id="rId34"/>
    <p:sldId id="297" r:id="rId35"/>
    <p:sldId id="261" r:id="rId36"/>
    <p:sldId id="283" r:id="rId37"/>
    <p:sldId id="312" r:id="rId38"/>
    <p:sldId id="289" r:id="rId39"/>
    <p:sldId id="290" r:id="rId40"/>
    <p:sldId id="291" r:id="rId41"/>
    <p:sldId id="292" r:id="rId42"/>
    <p:sldId id="266" r:id="rId43"/>
    <p:sldId id="299" r:id="rId44"/>
    <p:sldId id="298" r:id="rId45"/>
    <p:sldId id="267" r:id="rId46"/>
    <p:sldId id="268" r:id="rId47"/>
    <p:sldId id="269" r:id="rId48"/>
    <p:sldId id="300" r:id="rId49"/>
    <p:sldId id="301" r:id="rId50"/>
    <p:sldId id="293" r:id="rId51"/>
    <p:sldId id="270" r:id="rId52"/>
    <p:sldId id="271" r:id="rId53"/>
    <p:sldId id="302" r:id="rId54"/>
    <p:sldId id="272" r:id="rId55"/>
    <p:sldId id="288" r:id="rId56"/>
    <p:sldId id="273" r:id="rId57"/>
    <p:sldId id="303" r:id="rId58"/>
    <p:sldId id="305" r:id="rId59"/>
    <p:sldId id="306" r:id="rId60"/>
    <p:sldId id="307" r:id="rId61"/>
    <p:sldId id="308" r:id="rId62"/>
    <p:sldId id="309" r:id="rId63"/>
    <p:sldId id="310" r:id="rId64"/>
    <p:sldId id="304" r:id="rId65"/>
    <p:sldId id="274" r:id="rId66"/>
    <p:sldId id="286" r:id="rId67"/>
    <p:sldId id="275" r:id="rId68"/>
    <p:sldId id="287" r:id="rId69"/>
    <p:sldId id="294" r:id="rId7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8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2.xml"/><Relationship Id="rId21" Type="http://schemas.openxmlformats.org/officeDocument/2006/relationships/slide" Target="slides/slide7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63" Type="http://schemas.openxmlformats.org/officeDocument/2006/relationships/slide" Target="slides/slide49.xml"/><Relationship Id="rId68" Type="http://schemas.openxmlformats.org/officeDocument/2006/relationships/slide" Target="slides/slide5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9" Type="http://schemas.openxmlformats.org/officeDocument/2006/relationships/slide" Target="slides/slide15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3" Type="http://schemas.openxmlformats.org/officeDocument/2006/relationships/slide" Target="slides/slide39.xml"/><Relationship Id="rId58" Type="http://schemas.openxmlformats.org/officeDocument/2006/relationships/slide" Target="slides/slide44.xml"/><Relationship Id="rId66" Type="http://schemas.openxmlformats.org/officeDocument/2006/relationships/slide" Target="slides/slide52.xml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7.xml"/><Relationship Id="rId19" Type="http://schemas.openxmlformats.org/officeDocument/2006/relationships/slide" Target="slides/slide5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56" Type="http://schemas.openxmlformats.org/officeDocument/2006/relationships/slide" Target="slides/slide42.xml"/><Relationship Id="rId64" Type="http://schemas.openxmlformats.org/officeDocument/2006/relationships/slide" Target="slides/slide50.xml"/><Relationship Id="rId69" Type="http://schemas.openxmlformats.org/officeDocument/2006/relationships/slide" Target="slides/slide55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7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59" Type="http://schemas.openxmlformats.org/officeDocument/2006/relationships/slide" Target="slides/slide45.xml"/><Relationship Id="rId67" Type="http://schemas.openxmlformats.org/officeDocument/2006/relationships/slide" Target="slides/slide53.xml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54" Type="http://schemas.openxmlformats.org/officeDocument/2006/relationships/slide" Target="slides/slide40.xml"/><Relationship Id="rId62" Type="http://schemas.openxmlformats.org/officeDocument/2006/relationships/slide" Target="slides/slide48.xml"/><Relationship Id="rId70" Type="http://schemas.openxmlformats.org/officeDocument/2006/relationships/slide" Target="slides/slide5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slide" Target="slides/slide35.xml"/><Relationship Id="rId57" Type="http://schemas.openxmlformats.org/officeDocument/2006/relationships/slide" Target="slides/slide43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slide" Target="slides/slide38.xml"/><Relationship Id="rId60" Type="http://schemas.openxmlformats.org/officeDocument/2006/relationships/slide" Target="slides/slide46.xml"/><Relationship Id="rId65" Type="http://schemas.openxmlformats.org/officeDocument/2006/relationships/slide" Target="slides/slide51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39" Type="http://schemas.openxmlformats.org/officeDocument/2006/relationships/slide" Target="slides/slide25.xml"/><Relationship Id="rId34" Type="http://schemas.openxmlformats.org/officeDocument/2006/relationships/slide" Target="slides/slide20.xml"/><Relationship Id="rId50" Type="http://schemas.openxmlformats.org/officeDocument/2006/relationships/slide" Target="slides/slide36.xml"/><Relationship Id="rId55" Type="http://schemas.openxmlformats.org/officeDocument/2006/relationships/slide" Target="slides/slide41.xml"/><Relationship Id="rId7" Type="http://schemas.openxmlformats.org/officeDocument/2006/relationships/slideMaster" Target="slideMasters/slideMaster7.xml"/><Relationship Id="rId7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3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3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3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2436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62792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22003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03018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7493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23005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92344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89246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2343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89265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9679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914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136114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27269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28586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71204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63513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92676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57559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57587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67258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31119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546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53603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68810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18568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543857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46948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11694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46534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7322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30248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48838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5510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39260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68304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44085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00995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13950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06944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64379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64470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4626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46833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9045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12761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95197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47806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97004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19245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97342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48923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6696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076648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35059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2312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85977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69077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57835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161026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7271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18466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029665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69335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619954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35811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358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831988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87346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50515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44622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94744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3717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466201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825309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5515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554858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4701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56721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36717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73293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98976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10417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109512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65945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624207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156750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67129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4137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484606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758389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305932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78367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53141426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716259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4131351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138753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7389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2325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816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1096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5533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5083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9508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005825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4638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993592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2902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6709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6981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1445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69707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2685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65373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3415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4252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6553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7993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44547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05458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9164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7455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2946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47810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78411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8169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4483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7696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41075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7955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26899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41493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470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2498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087626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590520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73145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047161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58398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76944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0588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99672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7125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051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12147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86482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629035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10809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5131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0171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80419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22381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92110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34003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686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79729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0233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5183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7181334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71218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204882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5731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9078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64763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52874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352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07998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28776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8925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66373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48827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38814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15441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6619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90652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28729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881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152289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34897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4864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07067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63169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6531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0157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15535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553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15376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015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slideLayout" Target="../slideLayouts/slideLayout123.xml"/><Relationship Id="rId18" Type="http://schemas.openxmlformats.org/officeDocument/2006/relationships/theme" Target="../theme/theme10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2.xml"/><Relationship Id="rId17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12.xml"/><Relationship Id="rId16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slideLayout" Target="../slideLayouts/slideLayout124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5.xml"/><Relationship Id="rId13" Type="http://schemas.openxmlformats.org/officeDocument/2006/relationships/slideLayout" Target="../slideLayouts/slideLayout140.xml"/><Relationship Id="rId18" Type="http://schemas.openxmlformats.org/officeDocument/2006/relationships/theme" Target="../theme/theme11.xml"/><Relationship Id="rId3" Type="http://schemas.openxmlformats.org/officeDocument/2006/relationships/slideLayout" Target="../slideLayouts/slideLayout130.xml"/><Relationship Id="rId7" Type="http://schemas.openxmlformats.org/officeDocument/2006/relationships/slideLayout" Target="../slideLayouts/slideLayout134.xml"/><Relationship Id="rId12" Type="http://schemas.openxmlformats.org/officeDocument/2006/relationships/slideLayout" Target="../slideLayouts/slideLayout139.xml"/><Relationship Id="rId17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29.xml"/><Relationship Id="rId16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28.xml"/><Relationship Id="rId6" Type="http://schemas.openxmlformats.org/officeDocument/2006/relationships/slideLayout" Target="../slideLayouts/slideLayout133.xml"/><Relationship Id="rId11" Type="http://schemas.openxmlformats.org/officeDocument/2006/relationships/slideLayout" Target="../slideLayouts/slideLayout138.xml"/><Relationship Id="rId5" Type="http://schemas.openxmlformats.org/officeDocument/2006/relationships/slideLayout" Target="../slideLayouts/slideLayout132.xml"/><Relationship Id="rId15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137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31.xml"/><Relationship Id="rId9" Type="http://schemas.openxmlformats.org/officeDocument/2006/relationships/slideLayout" Target="../slideLayouts/slideLayout136.xml"/><Relationship Id="rId14" Type="http://schemas.openxmlformats.org/officeDocument/2006/relationships/slideLayout" Target="../slideLayouts/slideLayout14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13" Type="http://schemas.openxmlformats.org/officeDocument/2006/relationships/slideLayout" Target="../slideLayouts/slideLayout168.xml"/><Relationship Id="rId18" Type="http://schemas.openxmlformats.org/officeDocument/2006/relationships/theme" Target="../theme/theme13.xml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12" Type="http://schemas.openxmlformats.org/officeDocument/2006/relationships/slideLayout" Target="../slideLayouts/slideLayout167.xml"/><Relationship Id="rId17" Type="http://schemas.openxmlformats.org/officeDocument/2006/relationships/slideLayout" Target="../slideLayouts/slideLayout172.xml"/><Relationship Id="rId2" Type="http://schemas.openxmlformats.org/officeDocument/2006/relationships/slideLayout" Target="../slideLayouts/slideLayout157.xml"/><Relationship Id="rId16" Type="http://schemas.openxmlformats.org/officeDocument/2006/relationships/slideLayout" Target="../slideLayouts/slideLayout171.xml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0.xml"/><Relationship Id="rId1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65.xml"/><Relationship Id="rId19" Type="http://schemas.openxmlformats.org/officeDocument/2006/relationships/image" Target="../media/image5.jpeg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Relationship Id="rId14" Type="http://schemas.openxmlformats.org/officeDocument/2006/relationships/slideLayout" Target="../slideLayouts/slideLayout169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0.xml"/><Relationship Id="rId13" Type="http://schemas.openxmlformats.org/officeDocument/2006/relationships/slideLayout" Target="../slideLayouts/slideLayout185.xml"/><Relationship Id="rId3" Type="http://schemas.openxmlformats.org/officeDocument/2006/relationships/slideLayout" Target="../slideLayouts/slideLayout175.xml"/><Relationship Id="rId7" Type="http://schemas.openxmlformats.org/officeDocument/2006/relationships/slideLayout" Target="../slideLayouts/slideLayout179.xml"/><Relationship Id="rId12" Type="http://schemas.openxmlformats.org/officeDocument/2006/relationships/slideLayout" Target="../slideLayouts/slideLayout184.xml"/><Relationship Id="rId17" Type="http://schemas.openxmlformats.org/officeDocument/2006/relationships/theme" Target="../theme/theme14.xml"/><Relationship Id="rId2" Type="http://schemas.openxmlformats.org/officeDocument/2006/relationships/slideLayout" Target="../slideLayouts/slideLayout174.xml"/><Relationship Id="rId16" Type="http://schemas.openxmlformats.org/officeDocument/2006/relationships/slideLayout" Target="../slideLayouts/slideLayout188.xm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77.xml"/><Relationship Id="rId15" Type="http://schemas.openxmlformats.org/officeDocument/2006/relationships/slideLayout" Target="../slideLayouts/slideLayout187.xml"/><Relationship Id="rId10" Type="http://schemas.openxmlformats.org/officeDocument/2006/relationships/slideLayout" Target="../slideLayouts/slideLayout182.xm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Relationship Id="rId14" Type="http://schemas.openxmlformats.org/officeDocument/2006/relationships/slideLayout" Target="../slideLayouts/slideLayout18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63.xml"/><Relationship Id="rId16" Type="http://schemas.openxmlformats.org/officeDocument/2006/relationships/slideLayout" Target="../slideLayouts/slideLayout77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7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5009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289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  <p:sldLayoutId id="2147483860" r:id="rId12"/>
    <p:sldLayoutId id="2147483861" r:id="rId13"/>
    <p:sldLayoutId id="2147483862" r:id="rId14"/>
    <p:sldLayoutId id="2147483863" r:id="rId15"/>
    <p:sldLayoutId id="2147483864" r:id="rId16"/>
    <p:sldLayoutId id="214748386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7712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  <p:sldLayoutId id="2147483878" r:id="rId12"/>
    <p:sldLayoutId id="2147483879" r:id="rId13"/>
    <p:sldLayoutId id="2147483880" r:id="rId14"/>
    <p:sldLayoutId id="2147483881" r:id="rId15"/>
    <p:sldLayoutId id="2147483882" r:id="rId16"/>
    <p:sldLayoutId id="214748388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750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792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  <p:sldLayoutId id="2147483908" r:id="rId12"/>
    <p:sldLayoutId id="2147483909" r:id="rId13"/>
    <p:sldLayoutId id="2147483910" r:id="rId14"/>
    <p:sldLayoutId id="2147483911" r:id="rId15"/>
    <p:sldLayoutId id="2147483912" r:id="rId16"/>
    <p:sldLayoutId id="21474839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160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23" r:id="rId9"/>
    <p:sldLayoutId id="2147483924" r:id="rId10"/>
    <p:sldLayoutId id="2147483925" r:id="rId11"/>
    <p:sldLayoutId id="2147483926" r:id="rId12"/>
    <p:sldLayoutId id="2147483927" r:id="rId13"/>
    <p:sldLayoutId id="2147483928" r:id="rId14"/>
    <p:sldLayoutId id="2147483929" r:id="rId15"/>
    <p:sldLayoutId id="214748393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6721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  <p:sldLayoutId id="2147483744" r:id="rId15"/>
    <p:sldLayoutId id="2147483745" r:id="rId16"/>
    <p:sldLayoutId id="214748374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6543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2619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5879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375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  <p:sldLayoutId id="2147483808" r:id="rId13"/>
    <p:sldLayoutId id="2147483809" r:id="rId14"/>
    <p:sldLayoutId id="2147483810" r:id="rId15"/>
    <p:sldLayoutId id="21474838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302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540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12/4/2020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15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9.xml"/><Relationship Id="rId1" Type="http://schemas.openxmlformats.org/officeDocument/2006/relationships/video" Target="https://www.youtube.com/embed/snNG481SYJw?feature=oembed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13.xml"/><Relationship Id="rId1" Type="http://schemas.openxmlformats.org/officeDocument/2006/relationships/video" Target="https://www.youtube.com/embed/3e_wtZJdR4Y?start=82&amp;feature=oembed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5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5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5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7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4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9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9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9.xml"/><Relationship Id="rId1" Type="http://schemas.openxmlformats.org/officeDocument/2006/relationships/video" Target="https://www.youtube.com/embed/LUSw4Uu2Lbk?feature=oembed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E36B62D-34E6-41D4-B3AA-AC21AB3879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B3D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A3F739-E00B-4E60-8D88-7A796015B5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81043" y="770467"/>
            <a:ext cx="6608963" cy="2544233"/>
          </a:xfrm>
        </p:spPr>
        <p:txBody>
          <a:bodyPr>
            <a:normAutofit/>
          </a:bodyPr>
          <a:lstStyle/>
          <a:p>
            <a:r>
              <a:rPr lang="en-GB" dirty="0"/>
              <a:t>Magnet Fun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B0230A-7A49-4BDD-9F6E-500673B07E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45052" y="4206876"/>
            <a:ext cx="6544954" cy="164592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By</a:t>
            </a:r>
          </a:p>
          <a:p>
            <a:r>
              <a:rPr lang="en-GB" dirty="0">
                <a:solidFill>
                  <a:srgbClr val="FFFFFF"/>
                </a:solidFill>
              </a:rPr>
              <a:t>Desire Sonder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7E92409-AD19-4CE3-9956-8C03560F7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905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6" name="Picture 5" descr="A picture containing hat&#10;&#10;Description automatically generated">
            <a:extLst>
              <a:ext uri="{FF2B5EF4-FFF2-40B4-BE49-F238E27FC236}">
                <a16:creationId xmlns:a16="http://schemas.microsoft.com/office/drawing/2014/main" id="{AE4D6581-ABBB-4445-9DCC-7CE557294D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41" r="1" b="15910"/>
          <a:stretch/>
        </p:blipFill>
        <p:spPr>
          <a:xfrm>
            <a:off x="643464" y="1742706"/>
            <a:ext cx="3352128" cy="3352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819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43EFC75-D61F-4CEA-9817-11CC86030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13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C02F3DD-3E32-4AF8-BFA1-D131A6B4B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713D3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nline Media 3" title="Magnetic Field Around Stack of Magnets With Iron Filings">
            <a:hlinkClick r:id="" action="ppaction://media"/>
            <a:extLst>
              <a:ext uri="{FF2B5EF4-FFF2-40B4-BE49-F238E27FC236}">
                <a16:creationId xmlns:a16="http://schemas.microsoft.com/office/drawing/2014/main" id="{88F948D9-4897-49CF-A176-20CAD0C00FED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416850" y="796978"/>
            <a:ext cx="9358300" cy="526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116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400AD-E066-4C97-8C9A-B94EDE56D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67" y="1678666"/>
            <a:ext cx="4088190" cy="23690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b="1" i="0" cap="all" baseline="0"/>
              <a:t>Fun facts</a:t>
            </a:r>
            <a:br>
              <a:rPr lang="en-US" sz="4800" b="1" i="0" cap="all" baseline="0"/>
            </a:br>
            <a:endParaRPr lang="en-US" sz="4800" b="1" i="0" cap="all" baseline="0"/>
          </a:p>
        </p:txBody>
      </p:sp>
      <p:pic>
        <p:nvPicPr>
          <p:cNvPr id="5" name="Content Placeholder 4" descr="Young girl examines molecular structure">
            <a:extLst>
              <a:ext uri="{FF2B5EF4-FFF2-40B4-BE49-F238E27FC236}">
                <a16:creationId xmlns:a16="http://schemas.microsoft.com/office/drawing/2014/main" id="{193EBC89-8104-46F8-B032-8BAE33BD86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55" r="4947" b="9091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03255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1710E-289F-4084-BDFA-D13AEE4F1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8109" y="170596"/>
            <a:ext cx="8848436" cy="3002662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b="1" i="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Did you know?</a:t>
            </a:r>
            <a:br>
              <a:rPr lang="en-US" sz="2800" b="1" i="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br>
              <a:rPr lang="en-US" sz="2800" b="1" i="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en-US" sz="2800" b="1" i="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One end of a 'bar' magnet is a north pole, and the opposite end is a South Pole</a:t>
            </a:r>
          </a:p>
        </p:txBody>
      </p:sp>
      <p:pic>
        <p:nvPicPr>
          <p:cNvPr id="5" name="Content Placeholder 4" descr="A picture containing logo&#10;&#10;Description automatically generated">
            <a:extLst>
              <a:ext uri="{FF2B5EF4-FFF2-40B4-BE49-F238E27FC236}">
                <a16:creationId xmlns:a16="http://schemas.microsoft.com/office/drawing/2014/main" id="{688F375B-9D54-4334-AC50-FA6324D7B2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8" r="14990" b="1"/>
          <a:stretch/>
        </p:blipFill>
        <p:spPr>
          <a:xfrm>
            <a:off x="2817091" y="3237912"/>
            <a:ext cx="6604000" cy="300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897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9F4E8-84CD-4A71-A24A-87BB645F0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0563" y="1678665"/>
            <a:ext cx="5998637" cy="237216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2800" b="1" i="0" cap="all" baseline="0" dirty="0">
                <a:latin typeface="Arial" panose="020B0604020202020204" pitchFamily="34" charset="0"/>
                <a:cs typeface="Arial" panose="020B0604020202020204" pitchFamily="34" charset="0"/>
              </a:rPr>
              <a:t>The North Pole of one magnet </a:t>
            </a:r>
            <a:r>
              <a:rPr lang="en-US" sz="2800" b="1" i="0" u="sng" cap="all" baseline="0" dirty="0">
                <a:latin typeface="Arial" panose="020B0604020202020204" pitchFamily="34" charset="0"/>
                <a:cs typeface="Arial" panose="020B0604020202020204" pitchFamily="34" charset="0"/>
              </a:rPr>
              <a:t>will repel</a:t>
            </a:r>
            <a:r>
              <a:rPr lang="en-US" sz="2800" i="0" cap="all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0" cap="all" baseline="0" dirty="0">
                <a:latin typeface="Arial" panose="020B0604020202020204" pitchFamily="34" charset="0"/>
                <a:cs typeface="Arial" panose="020B0604020202020204" pitchFamily="34" charset="0"/>
              </a:rPr>
              <a:t>and push away the North Pole of another magnet</a:t>
            </a:r>
            <a:r>
              <a:rPr lang="en-US" sz="2600" b="1" i="0" cap="all" baseline="0" dirty="0"/>
              <a:t>.</a:t>
            </a:r>
          </a:p>
        </p:txBody>
      </p:sp>
      <p:pic>
        <p:nvPicPr>
          <p:cNvPr id="5" name="Content Placeholder 4" descr="Logo, company name&#10;&#10;Description automatically generated">
            <a:extLst>
              <a:ext uri="{FF2B5EF4-FFF2-40B4-BE49-F238E27FC236}">
                <a16:creationId xmlns:a16="http://schemas.microsoft.com/office/drawing/2014/main" id="{D565CB7A-49C6-4EB5-A918-A080CD78F4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8" r="2914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63760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502DF-BEBC-46E2-B4DC-7D6C26FE2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9" y="4553712"/>
            <a:ext cx="8288032" cy="10963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2600" b="1" i="0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The South Pole of one magnet will repel and push away the SouthPole of another magnet.</a:t>
            </a:r>
          </a:p>
        </p:txBody>
      </p:sp>
      <p:pic>
        <p:nvPicPr>
          <p:cNvPr id="4" name="Content Placeholder 3" descr="A picture containing text, device, black, meter&#10;&#10;Description automatically generated">
            <a:extLst>
              <a:ext uri="{FF2B5EF4-FFF2-40B4-BE49-F238E27FC236}">
                <a16:creationId xmlns:a16="http://schemas.microsoft.com/office/drawing/2014/main" id="{ECE71C68-D5AF-4437-BDAB-D17281E376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565" y="934222"/>
            <a:ext cx="5884839" cy="329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6298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38840-B4CB-4E33-9640-80CF86544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55" y="1261331"/>
            <a:ext cx="3497565" cy="3002662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The </a:t>
            </a:r>
            <a:r>
              <a:rPr lang="en-US" sz="3400" b="1" u="sng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North </a:t>
            </a:r>
            <a:r>
              <a:rPr lang="en-US" sz="3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Pole of one magnet will </a:t>
            </a:r>
            <a:r>
              <a:rPr lang="en-US" sz="3400" b="1" u="sng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attract</a:t>
            </a:r>
            <a:r>
              <a:rPr lang="en-US" sz="3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and stick to the </a:t>
            </a:r>
            <a:r>
              <a:rPr lang="en-US" sz="3400" b="1" u="sng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South </a:t>
            </a:r>
            <a:r>
              <a:rPr lang="en-US" sz="3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Pole of another magnet</a:t>
            </a:r>
            <a:r>
              <a:rPr lang="en-US" sz="34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  <a:endParaRPr lang="en-US" sz="3400" b="1" i="0" kern="1200" cap="all" baseline="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Content Placeholder 4" descr="Text, whiteboard&#10;&#10;Description automatically generated">
            <a:extLst>
              <a:ext uri="{FF2B5EF4-FFF2-40B4-BE49-F238E27FC236}">
                <a16:creationId xmlns:a16="http://schemas.microsoft.com/office/drawing/2014/main" id="{973D3996-AEA6-43A2-91B9-173E448C01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583" y="1261330"/>
            <a:ext cx="4474374" cy="4335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9902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6A5A1-374C-4E58-B255-0B241A07B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67" y="1724848"/>
            <a:ext cx="4088190" cy="2369093"/>
          </a:xfr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3400" b="1" i="0" cap="all" baseline="0" dirty="0"/>
              <a:t> what are the Three main types of magnets?</a:t>
            </a:r>
            <a:br>
              <a:rPr lang="en-US" sz="3400" b="1" i="0" cap="all" baseline="0" dirty="0"/>
            </a:br>
            <a:endParaRPr lang="en-US" sz="3400" b="1" i="0" cap="all" baseline="0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1CA9BC8-C584-4322-93E0-7D514EA87E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2" b="9091"/>
          <a:stretch/>
        </p:blipFill>
        <p:spPr>
          <a:xfrm>
            <a:off x="4269854" y="-46183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7433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547EF-0B97-4218-935B-B3FE415E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b="1" i="0" cap="all" baseline="0" dirty="0"/>
              <a:t>Permanent</a:t>
            </a:r>
            <a:br>
              <a:rPr lang="en-US" sz="3400" b="1" i="0" cap="all" baseline="0" dirty="0"/>
            </a:br>
            <a:br>
              <a:rPr lang="en-US" sz="3400" b="1" i="0" cap="all" baseline="0" dirty="0"/>
            </a:br>
            <a:br>
              <a:rPr lang="en-US" sz="3400" b="1" i="0" cap="all" baseline="0" dirty="0"/>
            </a:br>
            <a:r>
              <a:rPr lang="en-US" sz="3400" dirty="0"/>
              <a:t>once it is magnetized, it retains a level of magnetism</a:t>
            </a:r>
            <a:endParaRPr lang="en-US" sz="3400" b="1" i="0" cap="all" baseline="0" dirty="0"/>
          </a:p>
        </p:txBody>
      </p:sp>
      <p:pic>
        <p:nvPicPr>
          <p:cNvPr id="7" name="Content Placeholder 6" descr="A picture containing text, person, indoor&#10;&#10;Description automatically generated">
            <a:extLst>
              <a:ext uri="{FF2B5EF4-FFF2-40B4-BE49-F238E27FC236}">
                <a16:creationId xmlns:a16="http://schemas.microsoft.com/office/drawing/2014/main" id="{368151DC-5963-4FA7-A445-BCA6F374EE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0" r="8648" b="8571"/>
          <a:stretch/>
        </p:blipFill>
        <p:spPr>
          <a:xfrm>
            <a:off x="4590472" y="452581"/>
            <a:ext cx="7361383" cy="610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5819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4BBAA4-5350-4225-A232-680E7C334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6DEF7A6-1D8F-4369-8CFF-E5EE08E9C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53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77B2EF-10FC-44FE-A7C5-FCC59CB6D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385066"/>
            <a:ext cx="10923638" cy="134909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5000" b="1" i="0" cap="all">
                <a:solidFill>
                  <a:srgbClr val="FFFFFF"/>
                </a:solidFill>
              </a:rPr>
              <a:t>Example</a:t>
            </a:r>
            <a:br>
              <a:rPr lang="en-US" sz="5000" b="1" i="0" cap="all">
                <a:solidFill>
                  <a:srgbClr val="FFFFFF"/>
                </a:solidFill>
              </a:rPr>
            </a:br>
            <a:r>
              <a:rPr lang="en-US" sz="5000" b="1" i="0" cap="all">
                <a:solidFill>
                  <a:srgbClr val="FFFFFF"/>
                </a:solidFill>
              </a:rPr>
              <a:t>Bar Magnet, Horseshoe Magnet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F467F47-59DF-4B88-8772-7A92433F8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54571" y="678180"/>
            <a:ext cx="4158191" cy="3543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BF7C58-6CE9-453F-995F-5C40E58E62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304" y="1864042"/>
            <a:ext cx="3514725" cy="117157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0CCEB54-3767-40F2-B33E-65BF384092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76434" y="678180"/>
            <a:ext cx="4158191" cy="3543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shape&#10;&#10;Description automatically generated">
            <a:extLst>
              <a:ext uri="{FF2B5EF4-FFF2-40B4-BE49-F238E27FC236}">
                <a16:creationId xmlns:a16="http://schemas.microsoft.com/office/drawing/2014/main" id="{59F31FC7-C906-4FBD-9A37-26EB8B746C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584" y="987885"/>
            <a:ext cx="2923890" cy="292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9391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D333CBE-B699-4E3B-9F45-C045F7734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E50961-0F1B-484C-85BC-4BD16B9FF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5725CF-EE42-4623-8B1A-233F661C62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5000"/>
          </a:blip>
          <a:srcRect t="15730"/>
          <a:stretch/>
        </p:blipFill>
        <p:spPr>
          <a:xfrm>
            <a:off x="20" y="-46171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7C026D-1423-479C-886F-8B9D01391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770467"/>
            <a:ext cx="10782300" cy="335280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7500" kern="1200" spc="-12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do most people have in their kitchen which acts as a large magnet?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DE6632-249A-477B-9B12-B61BDC8CDA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1148" y="4816476"/>
            <a:ext cx="9228201" cy="164592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+mj-lt"/>
              </a:rPr>
              <a:t>Clue – you can display things on it which are attached using magnets</a:t>
            </a:r>
          </a:p>
        </p:txBody>
      </p:sp>
    </p:spTree>
    <p:extLst>
      <p:ext uri="{BB962C8B-B14F-4D97-AF65-F5344CB8AC3E}">
        <p14:creationId xmlns:p14="http://schemas.microsoft.com/office/powerpoint/2010/main" val="26440632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3">
            <a:extLst>
              <a:ext uri="{FF2B5EF4-FFF2-40B4-BE49-F238E27FC236}">
                <a16:creationId xmlns:a16="http://schemas.microsoft.com/office/drawing/2014/main" id="{D87AB319-64C0-4E2D-B1CD-0A970301B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" name="Rectangle 25">
            <a:extLst>
              <a:ext uri="{FF2B5EF4-FFF2-40B4-BE49-F238E27FC236}">
                <a16:creationId xmlns:a16="http://schemas.microsoft.com/office/drawing/2014/main" id="{B7CC3BB4-8536-4DBC-A194-D8AAF56C4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85A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C83B3F-AE69-4892-AF62-6DEC71304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0774" y="619431"/>
            <a:ext cx="3372464" cy="3869205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6000">
                <a:solidFill>
                  <a:srgbClr val="FFFFFF"/>
                </a:solidFill>
              </a:rPr>
              <a:t>Desire Sonder</a:t>
            </a:r>
            <a:br>
              <a:rPr lang="en-US" sz="6000">
                <a:solidFill>
                  <a:srgbClr val="FFFFFF"/>
                </a:solidFill>
              </a:rPr>
            </a:br>
            <a:br>
              <a:rPr lang="en-US" sz="6000">
                <a:solidFill>
                  <a:srgbClr val="FFFFFF"/>
                </a:solidFill>
              </a:rPr>
            </a:br>
            <a:r>
              <a:rPr lang="en-US" sz="6000">
                <a:solidFill>
                  <a:srgbClr val="FFFFFF"/>
                </a:solidFill>
              </a:rPr>
              <a:t>Glasgow </a:t>
            </a:r>
            <a:br>
              <a:rPr lang="en-US" sz="6000">
                <a:solidFill>
                  <a:srgbClr val="FFFFFF"/>
                </a:solidFill>
              </a:rPr>
            </a:br>
            <a:r>
              <a:rPr lang="en-US" sz="6000">
                <a:solidFill>
                  <a:srgbClr val="FFFFFF"/>
                </a:solidFill>
              </a:rPr>
              <a:t>5/12/2020</a:t>
            </a:r>
          </a:p>
        </p:txBody>
      </p:sp>
      <p:pic>
        <p:nvPicPr>
          <p:cNvPr id="9" name="Content Placeholder 8" descr="A picture containing wall, person, indoor, smiling&#10;&#10;Description automatically generated">
            <a:extLst>
              <a:ext uri="{FF2B5EF4-FFF2-40B4-BE49-F238E27FC236}">
                <a16:creationId xmlns:a16="http://schemas.microsoft.com/office/drawing/2014/main" id="{8F610163-9912-4062-8461-D94F40519B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4" r="12954"/>
          <a:stretch/>
        </p:blipFill>
        <p:spPr>
          <a:xfrm>
            <a:off x="1021290" y="639905"/>
            <a:ext cx="6146912" cy="558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916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CD333CBE-B699-4E3B-9F45-C045F7734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90440B-E12F-4CEC-91BC-2EA635BD8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770467"/>
            <a:ext cx="6608963" cy="335280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8100" b="1" i="0" kern="1200" cap="all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You are Right</a:t>
            </a:r>
            <a:br>
              <a:rPr lang="en-US" sz="8100" b="1" i="0" kern="1200" cap="all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8100" b="1" i="0" kern="1200" cap="all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It’s a Fridge!!!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E3F854FE-0B1E-4902-A4C6-5DB97EC3EF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2944" y="0"/>
            <a:ext cx="463905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6C7CC7A-D472-4946-9474-4A1AFE61CE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" b="1"/>
          <a:stretch/>
        </p:blipFill>
        <p:spPr>
          <a:xfrm>
            <a:off x="7815971" y="622995"/>
            <a:ext cx="3886502" cy="5805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3629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D333CBE-B699-4E3B-9F45-C045F7734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E50961-0F1B-484C-85BC-4BD16B9FF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2B61C0-3649-440C-85ED-4B3DFD48DF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5000"/>
          </a:blip>
          <a:srcRect t="9380" b="6350"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B6A0F6-6608-4240-A271-ED7241C96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322" y="1167631"/>
            <a:ext cx="10782300" cy="373687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9600" kern="1200" spc="-12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type of Magnet</a:t>
            </a:r>
          </a:p>
        </p:txBody>
      </p:sp>
    </p:spTree>
    <p:extLst>
      <p:ext uri="{BB962C8B-B14F-4D97-AF65-F5344CB8AC3E}">
        <p14:creationId xmlns:p14="http://schemas.microsoft.com/office/powerpoint/2010/main" val="35494248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EBC79-AF4B-4644-AF4C-115621CE4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</p:spPr>
        <p:txBody>
          <a:bodyPr anchor="ctr">
            <a:normAutofit/>
          </a:bodyPr>
          <a:lstStyle/>
          <a:p>
            <a:r>
              <a:rPr lang="en-GB" dirty="0"/>
              <a:t>Temporary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AA6B4B-ADC9-4E3A-BB3E-37CBFFAF3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5" y="816638"/>
            <a:ext cx="4619706" cy="5224724"/>
          </a:xfrm>
        </p:spPr>
        <p:txBody>
          <a:bodyPr anchor="ctr">
            <a:normAutofit/>
          </a:bodyPr>
          <a:lstStyle/>
          <a:p>
            <a:r>
              <a:rPr lang="en-US" b="1" dirty="0"/>
              <a:t>Temporary:</a:t>
            </a:r>
            <a:r>
              <a:rPr lang="en-US" dirty="0"/>
              <a:t> acts like a permanent magnet when it is within a strong magnetic field, but loses its magnetism when the magnetic field disappears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51678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0D38E-C73B-4021-BE9F-3EBCD1009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67" y="1678666"/>
            <a:ext cx="4088190" cy="23690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4100" b="1" i="0" cap="all" baseline="0"/>
              <a:t>Example of Temporary Magnet</a:t>
            </a:r>
            <a:br>
              <a:rPr lang="en-US" sz="4100" b="1" i="0" cap="all" baseline="0"/>
            </a:br>
            <a:endParaRPr lang="en-US" sz="4100" b="1" i="0" cap="all" baseline="0"/>
          </a:p>
        </p:txBody>
      </p:sp>
      <p:pic>
        <p:nvPicPr>
          <p:cNvPr id="5" name="Content Placeholder 4" descr="A picture containing paper clip, safety pin&#10;&#10;Description automatically generated">
            <a:extLst>
              <a:ext uri="{FF2B5EF4-FFF2-40B4-BE49-F238E27FC236}">
                <a16:creationId xmlns:a16="http://schemas.microsoft.com/office/drawing/2014/main" id="{D84171F7-D49F-43C3-BB86-66E7A49A24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1" t="35240" r="1" b="26826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070110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D333CBE-B699-4E3B-9F45-C045F7734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FE50961-0F1B-484C-85BC-4BD16B9FF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2B61C0-3649-440C-85ED-4B3DFD48DF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5000"/>
          </a:blip>
          <a:srcRect t="9447" b="628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B6A0F6-6608-4240-A271-ED7241C96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770467"/>
            <a:ext cx="10782300" cy="335280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8800" dirty="0">
                <a:solidFill>
                  <a:schemeClr val="tx1"/>
                </a:solidFill>
              </a:rPr>
              <a:t>Third</a:t>
            </a:r>
            <a:r>
              <a:rPr lang="en-US" sz="8800" kern="1200" spc="-12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type</a:t>
            </a:r>
            <a:br>
              <a:rPr lang="en-US" sz="8800" kern="1200" spc="-12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8800" kern="1200" spc="-12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of Magnet</a:t>
            </a:r>
          </a:p>
        </p:txBody>
      </p:sp>
    </p:spTree>
    <p:extLst>
      <p:ext uri="{BB962C8B-B14F-4D97-AF65-F5344CB8AC3E}">
        <p14:creationId xmlns:p14="http://schemas.microsoft.com/office/powerpoint/2010/main" val="25369007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F892BFD-BBDF-497D-9566-888DC4EBC9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2914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20159-AA75-4582-A6A8-859E52A19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600364"/>
            <a:ext cx="10772775" cy="1819563"/>
          </a:xfrm>
        </p:spPr>
        <p:txBody>
          <a:bodyPr>
            <a:normAutofit/>
          </a:bodyPr>
          <a:lstStyle/>
          <a:p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F21A24-CFD7-4D90-897C-4C1A5B9F7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730" y="979055"/>
            <a:ext cx="10353762" cy="5878945"/>
          </a:xfrm>
        </p:spPr>
        <p:txBody>
          <a:bodyPr>
            <a:normAutofit/>
          </a:bodyPr>
          <a:lstStyle/>
          <a:p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special wire which acts like a permanent magnet when electrical current is flowing in the wire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Electromagnets use electricity to create their power of magnetism. They can be turned on and off when the electricity is turned on and off.</a:t>
            </a:r>
            <a:endParaRPr lang="en-GB" sz="36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7216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9D4BA-885C-434E-996F-CCBF746B0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Cranes use huge electromagnets to pick up scrap metal in junkyards.</a:t>
            </a:r>
            <a:endParaRPr lang="en-GB" dirty="0"/>
          </a:p>
        </p:txBody>
      </p:sp>
      <p:pic>
        <p:nvPicPr>
          <p:cNvPr id="5" name="Content Placeholder 4" descr="A picture containing outdoor, transport, power shovel, tractor&#10;&#10;Description automatically generated">
            <a:extLst>
              <a:ext uri="{FF2B5EF4-FFF2-40B4-BE49-F238E27FC236}">
                <a16:creationId xmlns:a16="http://schemas.microsoft.com/office/drawing/2014/main" id="{159DB1B5-548C-4391-B057-CF6945E5F4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388" y="2447635"/>
            <a:ext cx="7175499" cy="4036291"/>
          </a:xfrm>
        </p:spPr>
      </p:pic>
    </p:spTree>
    <p:extLst>
      <p:ext uri="{BB962C8B-B14F-4D97-AF65-F5344CB8AC3E}">
        <p14:creationId xmlns:p14="http://schemas.microsoft.com/office/powerpoint/2010/main" val="40380296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C9FED-8CDB-4DEF-AB9E-49525A2D2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Powerful electromagnets are used in high-speed trains, called Maglev trains. These  trains will float over its track, reducing friction and allowing the train to run very efficiently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 descr="A picture containing floor, indoor, transport&#10;&#10;Description automatically generated">
            <a:extLst>
              <a:ext uri="{FF2B5EF4-FFF2-40B4-BE49-F238E27FC236}">
                <a16:creationId xmlns:a16="http://schemas.microsoft.com/office/drawing/2014/main" id="{BC2EA56F-41E5-4C74-BD9B-1B1BCE047A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924" y="2011363"/>
            <a:ext cx="6150427" cy="3767137"/>
          </a:xfrm>
        </p:spPr>
      </p:pic>
    </p:spTree>
    <p:extLst>
      <p:ext uri="{BB962C8B-B14F-4D97-AF65-F5344CB8AC3E}">
        <p14:creationId xmlns:p14="http://schemas.microsoft.com/office/powerpoint/2010/main" val="26717602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2C807-B684-4899-8C63-7C1A8FCE3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67" y="1678666"/>
            <a:ext cx="4088190" cy="23690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b="1" i="0" cap="all" baseline="0"/>
              <a:t>What are Magnets used for?</a:t>
            </a:r>
          </a:p>
        </p:txBody>
      </p:sp>
      <p:pic>
        <p:nvPicPr>
          <p:cNvPr id="5" name="Content Placeholder 4" descr="Question mark on green pastel background">
            <a:extLst>
              <a:ext uri="{FF2B5EF4-FFF2-40B4-BE49-F238E27FC236}">
                <a16:creationId xmlns:a16="http://schemas.microsoft.com/office/drawing/2014/main" id="{071B11B3-941E-44DE-8F19-DF23BEDC1F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39" b="9091"/>
          <a:stretch/>
        </p:blipFill>
        <p:spPr>
          <a:xfrm>
            <a:off x="4269854" y="-46183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88367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C090937-65B6-4E69-8A51-DC43F550C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2BC353-AEC7-40C1-A0D0-2DE7424D3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370" y="1059893"/>
            <a:ext cx="3462229" cy="4738211"/>
          </a:xfrm>
        </p:spPr>
        <p:txBody>
          <a:bodyPr>
            <a:normAutofit/>
          </a:bodyPr>
          <a:lstStyle/>
          <a:p>
            <a:r>
              <a:rPr lang="en-GB" sz="4600"/>
              <a:t>Requirements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EF8026-88C8-40AD-89D3-AB638002A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873373-47A0-4BAA-924A-1A3F326C3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674" y="1059894"/>
            <a:ext cx="6349708" cy="4717972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 is a magnet made of?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Read the Greek story/legend of how the first magnet was found and named.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Describe the three main types of magnets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 are magnets used for?</a:t>
            </a:r>
          </a:p>
          <a:p>
            <a:pPr marL="0" indent="0">
              <a:buNone/>
            </a:pPr>
            <a:endParaRPr lang="en-US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effectLst/>
              <a:latin typeface="Tahoma" panose="020B060403050404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50497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DB819B54-BEA5-4415-AAFC-EFAC6D4278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376" r="10646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25CD6B-2C6C-4BE8-9D2D-03D7181AB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67" y="1678666"/>
            <a:ext cx="4088190" cy="23690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4100" b="1" i="0" cap="all" baseline="0"/>
              <a:t>Magnets are being used by people in many devices </a:t>
            </a:r>
            <a:endParaRPr lang="en-US" sz="410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57C1A16-B8AB-4D99-A195-A38F556A6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8A9B20B-D1DD-4573-B5EC-558029519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3">
            <a:extLst>
              <a:ext uri="{FF2B5EF4-FFF2-40B4-BE49-F238E27FC236}">
                <a16:creationId xmlns:a16="http://schemas.microsoft.com/office/drawing/2014/main" id="{66D61E08-70C3-48D8-BEA0-787111DC3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Rectangle 25">
            <a:extLst>
              <a:ext uri="{FF2B5EF4-FFF2-40B4-BE49-F238E27FC236}">
                <a16:creationId xmlns:a16="http://schemas.microsoft.com/office/drawing/2014/main" id="{FC55298F-0AE5-478E-AD2B-03C2614C5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Isosceles Triangle 24">
            <a:extLst>
              <a:ext uri="{FF2B5EF4-FFF2-40B4-BE49-F238E27FC236}">
                <a16:creationId xmlns:a16="http://schemas.microsoft.com/office/drawing/2014/main" id="{C180E4EA-0B63-4779-A895-7E90E7108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CEE01D9D-3DE8-4EED-B0D3-8F3C79CC7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3" name="Rectangle 28">
            <a:extLst>
              <a:ext uri="{FF2B5EF4-FFF2-40B4-BE49-F238E27FC236}">
                <a16:creationId xmlns:a16="http://schemas.microsoft.com/office/drawing/2014/main" id="{89AF5CE9-607F-43F4-8983-DCD6DA40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5" name="Rectangle 29">
            <a:extLst>
              <a:ext uri="{FF2B5EF4-FFF2-40B4-BE49-F238E27FC236}">
                <a16:creationId xmlns:a16="http://schemas.microsoft.com/office/drawing/2014/main" id="{6EEA2DBD-9E1E-4521-8C01-F32AD18A8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7" name="Isosceles Triangle 29">
            <a:extLst>
              <a:ext uri="{FF2B5EF4-FFF2-40B4-BE49-F238E27FC236}">
                <a16:creationId xmlns:a16="http://schemas.microsoft.com/office/drawing/2014/main" id="{15BBD2C1-BA9B-46A9-A27A-33498B16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178042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CB012-7984-4CF0-83B4-6BE95213B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5620" y="2004164"/>
            <a:ext cx="6960759" cy="284967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4700" dirty="0">
                <a:solidFill>
                  <a:srgbClr val="FFFFFF"/>
                </a:solidFill>
              </a:rPr>
              <a:t>Let us have a Quiz.</a:t>
            </a:r>
            <a:br>
              <a:rPr lang="en-US" sz="4700" dirty="0">
                <a:solidFill>
                  <a:srgbClr val="FFFFFF"/>
                </a:solidFill>
              </a:rPr>
            </a:br>
            <a:br>
              <a:rPr lang="en-US" sz="4700" dirty="0">
                <a:solidFill>
                  <a:srgbClr val="FFFFFF"/>
                </a:solidFill>
              </a:rPr>
            </a:br>
            <a:r>
              <a:rPr lang="en-US" sz="4700" dirty="0">
                <a:solidFill>
                  <a:srgbClr val="FFFFFF"/>
                </a:solidFill>
              </a:rPr>
              <a:t> Can you tell me which of these items do you think has a magnet inside?</a:t>
            </a:r>
          </a:p>
        </p:txBody>
      </p:sp>
    </p:spTree>
    <p:extLst>
      <p:ext uri="{BB962C8B-B14F-4D97-AF65-F5344CB8AC3E}">
        <p14:creationId xmlns:p14="http://schemas.microsoft.com/office/powerpoint/2010/main" val="33098744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43EFC75-D61F-4CEA-9817-11CC86030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978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C02F3DD-3E32-4AF8-BFA1-D131A6B4B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C97863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appliance, dryer&#10;&#10;Description automatically generated">
            <a:extLst>
              <a:ext uri="{FF2B5EF4-FFF2-40B4-BE49-F238E27FC236}">
                <a16:creationId xmlns:a16="http://schemas.microsoft.com/office/drawing/2014/main" id="{997C4A57-BACD-481F-B1C6-DE0A49CC75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b="21303"/>
          <a:stretch/>
        </p:blipFill>
        <p:spPr>
          <a:xfrm>
            <a:off x="3055547" y="796978"/>
            <a:ext cx="6080906" cy="526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5805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D87AB319-64C0-4E2D-B1CD-0A970301B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6E18020-7141-40C0-98B9-58BE04886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A70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80F3B9-49EE-42E0-A5B2-0E2BB3B7B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0089" y="619431"/>
            <a:ext cx="6263149" cy="3869205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8800" b="1" i="0" cap="all">
                <a:solidFill>
                  <a:srgbClr val="FFFFFF"/>
                </a:solidFill>
              </a:rPr>
              <a:t>Vacuum Cleaners</a:t>
            </a:r>
          </a:p>
        </p:txBody>
      </p:sp>
      <p:pic>
        <p:nvPicPr>
          <p:cNvPr id="1028" name="Picture 4" descr="Boy who can't stop vacuuming: Rare condition Williams Syndrome means Lane  Fountain loves helping clean the house - Mirror Online">
            <a:extLst>
              <a:ext uri="{FF2B5EF4-FFF2-40B4-BE49-F238E27FC236}">
                <a16:creationId xmlns:a16="http://schemas.microsoft.com/office/drawing/2014/main" id="{40F329C3-EA27-4090-839B-9CC44EA1EBD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" b="3706"/>
          <a:stretch/>
        </p:blipFill>
        <p:spPr bwMode="auto">
          <a:xfrm>
            <a:off x="633999" y="881244"/>
            <a:ext cx="4001315" cy="508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42244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9BE5B-68D9-405A-A51C-CCB317D7D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66593"/>
            <a:ext cx="4088190" cy="23690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b="1" i="0" cap="all" baseline="0" dirty="0"/>
              <a:t>Telephone</a:t>
            </a:r>
            <a:br>
              <a:rPr lang="en-US" sz="4800" b="1" i="0" cap="all" baseline="0" dirty="0"/>
            </a:br>
            <a:endParaRPr lang="en-US" sz="4800" b="1" i="0" cap="all" baseline="0" dirty="0"/>
          </a:p>
        </p:txBody>
      </p:sp>
      <p:pic>
        <p:nvPicPr>
          <p:cNvPr id="5" name="Content Placeholder 4" descr="A picture containing indoor, child, person, sitting&#10;&#10;Description automatically generated">
            <a:extLst>
              <a:ext uri="{FF2B5EF4-FFF2-40B4-BE49-F238E27FC236}">
                <a16:creationId xmlns:a16="http://schemas.microsoft.com/office/drawing/2014/main" id="{34602083-B5F8-4BEF-93C2-F0DB58FAEA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6" t="6957" r="4125" b="40512"/>
          <a:stretch/>
        </p:blipFill>
        <p:spPr>
          <a:xfrm>
            <a:off x="4269854" y="-46183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160603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est Induction Hob Kettle UK Top-10 Classy Cooktop Essentials">
            <a:extLst>
              <a:ext uri="{FF2B5EF4-FFF2-40B4-BE49-F238E27FC236}">
                <a16:creationId xmlns:a16="http://schemas.microsoft.com/office/drawing/2014/main" id="{492B0FA1-5574-4705-9675-12EFDBD1BE17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01047" y="1519237"/>
            <a:ext cx="6265862" cy="381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17349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F45FBF2-7D66-42AD-9DF3-D6B32C25A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B4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04044DE-2387-41C2-857F-132B167932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old&#10;&#10;Description automatically generated">
            <a:extLst>
              <a:ext uri="{FF2B5EF4-FFF2-40B4-BE49-F238E27FC236}">
                <a16:creationId xmlns:a16="http://schemas.microsoft.com/office/drawing/2014/main" id="{606F77B4-F81F-49C6-B9B6-1B120F80A6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0" y="1047750"/>
            <a:ext cx="63500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5115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06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nline Media 3" title="Science for kids: Cool magnets: Floating pencil | Motors | Generators | Maglev Trains">
            <a:hlinkClick r:id="" action="ppaction://media"/>
            <a:extLst>
              <a:ext uri="{FF2B5EF4-FFF2-40B4-BE49-F238E27FC236}">
                <a16:creationId xmlns:a16="http://schemas.microsoft.com/office/drawing/2014/main" id="{D2F8AF9E-F3A3-43DB-9AE7-C05D69353C1C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43941" y="643467"/>
            <a:ext cx="9904117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11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9">
            <a:extLst>
              <a:ext uri="{FF2B5EF4-FFF2-40B4-BE49-F238E27FC236}">
                <a16:creationId xmlns:a16="http://schemas.microsoft.com/office/drawing/2014/main" id="{D87AB319-64C0-4E2D-B1CD-0A970301B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6E36B62D-34E6-41D4-B3AA-AC21AB3879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64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C79A4E-058B-4E5D-884D-DF457B032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109" y="770467"/>
            <a:ext cx="7191897" cy="335280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7200" b="1" i="0" cap="all" dirty="0">
                <a:solidFill>
                  <a:srgbClr val="FFFFFF"/>
                </a:solidFill>
              </a:rPr>
              <a:t>Experiments with magnet </a:t>
            </a: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97E92409-AD19-4CE3-9956-8C03560F7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905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Content Placeholder 4" descr="A picture containing indoor, table, sitting, small&#10;&#10;Description automatically generated">
            <a:extLst>
              <a:ext uri="{FF2B5EF4-FFF2-40B4-BE49-F238E27FC236}">
                <a16:creationId xmlns:a16="http://schemas.microsoft.com/office/drawing/2014/main" id="{0FA83A58-95AF-4BBC-8859-F2CAA49163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29808" b="17661"/>
          <a:stretch/>
        </p:blipFill>
        <p:spPr>
          <a:xfrm>
            <a:off x="643987" y="1598376"/>
            <a:ext cx="3352128" cy="290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4281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48">
            <a:extLst>
              <a:ext uri="{FF2B5EF4-FFF2-40B4-BE49-F238E27FC236}">
                <a16:creationId xmlns:a16="http://schemas.microsoft.com/office/drawing/2014/main" id="{D87AB319-64C0-4E2D-B1CD-0A970301B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" name="Rectangle 50">
            <a:extLst>
              <a:ext uri="{FF2B5EF4-FFF2-40B4-BE49-F238E27FC236}">
                <a16:creationId xmlns:a16="http://schemas.microsoft.com/office/drawing/2014/main" id="{EDAFA9A5-03CC-4F94-B964-70682CDB0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36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280A27-E6E7-4BB4-A730-6274BC465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541" y="1713346"/>
            <a:ext cx="3467051" cy="335280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6000" b="1" i="0" cap="all" dirty="0">
                <a:solidFill>
                  <a:srgbClr val="FFFFFF"/>
                </a:solidFill>
              </a:rPr>
              <a:t>Magnet treasure hunt</a:t>
            </a:r>
            <a:br>
              <a:rPr lang="en-US" sz="6000" b="1" i="0" cap="all" dirty="0">
                <a:solidFill>
                  <a:srgbClr val="FFFFFF"/>
                </a:solidFill>
              </a:rPr>
            </a:br>
            <a:endParaRPr lang="en-US" sz="6000" b="1" i="0" cap="all" dirty="0">
              <a:solidFill>
                <a:srgbClr val="FFFFFF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3B36B60-731F-409B-A240-BBF521AB74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person&#10;&#10;Description automatically generated">
            <a:extLst>
              <a:ext uri="{FF2B5EF4-FFF2-40B4-BE49-F238E27FC236}">
                <a16:creationId xmlns:a16="http://schemas.microsoft.com/office/drawing/2014/main" id="{DBA28CF5-9C67-46C2-9DA5-4634C23BCD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2520" y="1062183"/>
            <a:ext cx="6266016" cy="465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595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C090937-65B6-4E69-8A51-DC43F550C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57B70D-F90D-4000-B055-D8B44C4EE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370" y="1059893"/>
            <a:ext cx="3462229" cy="4738211"/>
          </a:xfrm>
        </p:spPr>
        <p:txBody>
          <a:bodyPr>
            <a:normAutofit/>
          </a:bodyPr>
          <a:lstStyle/>
          <a:p>
            <a:r>
              <a:rPr lang="en-GB" dirty="0"/>
              <a:t>Continued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EF8026-88C8-40AD-89D3-AB638002A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60DD4B-6058-4A33-AAE0-957025F253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674" y="1059894"/>
            <a:ext cx="6349708" cy="4717972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Complete three magnet experiments</a:t>
            </a:r>
          </a:p>
          <a:p>
            <a:pPr marL="0" indent="0">
              <a:buNone/>
            </a:pPr>
            <a:r>
              <a:rPr lang="en-GB"/>
              <a:t>	</a:t>
            </a:r>
            <a:r>
              <a:rPr lang="en-GB">
                <a:effectLst/>
                <a:latin typeface="Tahoma" panose="020B0604030504040204" pitchFamily="34" charset="0"/>
              </a:rPr>
              <a:t>Magnet treasure hunt</a:t>
            </a:r>
          </a:p>
          <a:p>
            <a:pPr marL="0" indent="0">
              <a:buNone/>
            </a:pPr>
            <a:r>
              <a:rPr lang="en-GB">
                <a:latin typeface="Tahoma" panose="020B0604030504040204" pitchFamily="34" charset="0"/>
              </a:rPr>
              <a:t>	</a:t>
            </a:r>
            <a:r>
              <a:rPr lang="en-GB" b="0" i="0">
                <a:effectLst/>
                <a:latin typeface="Tahoma" panose="020B0604030504040204" pitchFamily="34" charset="0"/>
              </a:rPr>
              <a:t>Mineral rocks with iron</a:t>
            </a:r>
          </a:p>
          <a:p>
            <a:pPr marL="0" indent="0">
              <a:buNone/>
            </a:pPr>
            <a:r>
              <a:rPr lang="en-GB">
                <a:latin typeface="Tahoma" panose="020B0604030504040204" pitchFamily="34" charset="0"/>
              </a:rPr>
              <a:t>	</a:t>
            </a:r>
            <a:r>
              <a:rPr lang="en-US">
                <a:effectLst/>
                <a:latin typeface="Tahoma" panose="020B0604030504040204" pitchFamily="34" charset="0"/>
              </a:rPr>
              <a:t>Move an object with a magnet</a:t>
            </a:r>
          </a:p>
          <a:p>
            <a:pPr marL="0" indent="0">
              <a:buNone/>
            </a:pPr>
            <a:r>
              <a:rPr lang="en-US">
                <a:latin typeface="Tahoma" panose="020B0604030504040204" pitchFamily="34" charset="0"/>
              </a:rPr>
              <a:t>	</a:t>
            </a:r>
            <a:r>
              <a:rPr lang="en-GB" b="0" i="0">
                <a:effectLst/>
                <a:latin typeface="Tahoma" panose="020B0604030504040204" pitchFamily="34" charset="0"/>
              </a:rPr>
              <a:t>Create a magnet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Read and memorize Hebrews 7:19 and James 4:8.</a:t>
            </a:r>
            <a:endParaRPr lang="en-US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0" i="0">
                <a:latin typeface="Tahoma" panose="020B0604030504040204" pitchFamily="34" charset="0"/>
              </a:rPr>
              <a:t>	</a:t>
            </a:r>
            <a:endParaRPr lang="en-GB" b="0" i="0">
              <a:effectLst/>
              <a:latin typeface="Tahoma" panose="020B060403050404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44807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7">
            <a:extLst>
              <a:ext uri="{FF2B5EF4-FFF2-40B4-BE49-F238E27FC236}">
                <a16:creationId xmlns:a16="http://schemas.microsoft.com/office/drawing/2014/main" id="{EDB4298B-514D-4087-BFCF-5E0B7C9A9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9">
            <a:extLst>
              <a:ext uri="{FF2B5EF4-FFF2-40B4-BE49-F238E27FC236}">
                <a16:creationId xmlns:a16="http://schemas.microsoft.com/office/drawing/2014/main" id="{04250D78-05C1-41CC-8744-FF3612962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488B658F-163C-450C-B32C-2385E374B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5AE85F6C-45F9-4F00-8AA8-52BD510596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4B0E90C3-F098-46CE-B1D9-44EDE9C6E3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FFF59D4E-9109-4D0A-8064-9C534CCFB9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94B8AAA4-1840-48B9-A1E7-8CE75F8732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5A87B14D-183F-429F-849A-A6DC957B0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1C261938-CF78-4843-9295-A20FD1591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70557A9F-9800-4BDA-8EA5-312FBB056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55443555-50A7-490F-A7BD-C3761876BE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0E25D709-0236-44C4-9AD0-23C27FFB6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52D3488E-C376-4058-9B14-3E67ECCF4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29C0577D-AE94-4E3E-AFE9-87D6F505C6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628A3D14-A3AE-415B-81C0-10DABBD63C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07722035-1059-41F4-801E-F6C3F43831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98275878-64ED-413C-B1B9-654EE17C5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6BE90BD7-1A14-43A3-8CD4-8D181EE630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12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8609B6EC-0BA4-4C45-B9CA-311B34B83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BA3962A2-D76B-4346-9535-356648073A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28CBAD67-783A-4EFF-852A-40CD9D58C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780BC275-9329-40AA-849F-7B258245E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55DA4B63-E5E4-49C5-BC03-E5A312146F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817EC3B-DA5D-48C0-9A75-59B7A5A9C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6562" y="574675"/>
            <a:ext cx="6677553" cy="1995935"/>
          </a:xfrm>
        </p:spPr>
        <p:txBody>
          <a:bodyPr anchor="b">
            <a:noAutofit/>
          </a:bodyPr>
          <a:lstStyle/>
          <a:p>
            <a:pPr algn="l"/>
            <a:r>
              <a:rPr lang="en-US" sz="3200" dirty="0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Place objects around the room that will and will not magnetize. See how many different objects they can pick up with their magnet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1428F-6E64-4F5F-B929-4D4C13C5C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474" y="2883884"/>
            <a:ext cx="6677551" cy="3546285"/>
          </a:xfrm>
        </p:spPr>
        <p:txBody>
          <a:bodyPr anchor="ctr">
            <a:normAutofit fontScale="85000" lnSpcReduction="20000"/>
          </a:bodyPr>
          <a:lstStyle/>
          <a:p>
            <a:r>
              <a:rPr lang="en-US" sz="1600" dirty="0">
                <a:effectLst/>
                <a:latin typeface="Tahoma" panose="020B0604030504040204" pitchFamily="34" charset="0"/>
              </a:rPr>
              <a:t>You can use items such as </a:t>
            </a:r>
          </a:p>
          <a:p>
            <a:endParaRPr lang="en-US" sz="1600" dirty="0">
              <a:effectLst/>
              <a:latin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3200" dirty="0">
                <a:effectLst/>
                <a:latin typeface="Tahoma" panose="020B0604030504040204" pitchFamily="34" charset="0"/>
              </a:rPr>
              <a:t>Nuts</a:t>
            </a:r>
            <a:endParaRPr lang="en-US" sz="3200" dirty="0">
              <a:latin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3200" dirty="0">
                <a:effectLst/>
                <a:latin typeface="Tahoma" panose="020B0604030504040204" pitchFamily="34" charset="0"/>
              </a:rPr>
              <a:t>Bolts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200" dirty="0">
                <a:effectLst/>
                <a:latin typeface="Tahoma" panose="020B0604030504040204" pitchFamily="34" charset="0"/>
              </a:rPr>
              <a:t>Tin foil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200" dirty="0">
                <a:effectLst/>
                <a:latin typeface="Tahoma" panose="020B0604030504040204" pitchFamily="34" charset="0"/>
              </a:rPr>
              <a:t>Safety pins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200" dirty="0">
                <a:latin typeface="Tahoma" panose="020B0604030504040204" pitchFamily="34" charset="0"/>
              </a:rPr>
              <a:t>C</a:t>
            </a:r>
            <a:r>
              <a:rPr lang="en-US" sz="3200" dirty="0">
                <a:effectLst/>
                <a:latin typeface="Tahoma" panose="020B0604030504040204" pitchFamily="34" charset="0"/>
              </a:rPr>
              <a:t>lips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2717495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CD333CBE-B699-4E3B-9F45-C045F7734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4F77B2-58EF-4AE4-A491-5A88E11E1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770467"/>
            <a:ext cx="4205568" cy="335280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6100" b="1" i="0" kern="1200" cap="all" spc="-12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Move an object with a Magnet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CA118C4-32A6-466D-8453-BA738103A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2536" y="0"/>
            <a:ext cx="673946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F4D2EC-061B-46B8-A986-BB5AEF83CF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94" b="31169"/>
          <a:stretch/>
        </p:blipFill>
        <p:spPr>
          <a:xfrm>
            <a:off x="6096000" y="629265"/>
            <a:ext cx="5452536" cy="558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0643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>
            <a:extLst>
              <a:ext uri="{FF2B5EF4-FFF2-40B4-BE49-F238E27FC236}">
                <a16:creationId xmlns:a16="http://schemas.microsoft.com/office/drawing/2014/main" id="{84DB7353-7D7A-431B-A5B6-A3845E6F2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64" name="Freeform 5">
              <a:extLst>
                <a:ext uri="{FF2B5EF4-FFF2-40B4-BE49-F238E27FC236}">
                  <a16:creationId xmlns:a16="http://schemas.microsoft.com/office/drawing/2014/main" id="{9E8D15D6-6183-4BE1-A315-C7EC9C1A5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5" name="Freeform 6">
              <a:extLst>
                <a:ext uri="{FF2B5EF4-FFF2-40B4-BE49-F238E27FC236}">
                  <a16:creationId xmlns:a16="http://schemas.microsoft.com/office/drawing/2014/main" id="{82A253FA-4E60-4B4D-94B0-93ECFCF309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6" name="Freeform 7">
              <a:extLst>
                <a:ext uri="{FF2B5EF4-FFF2-40B4-BE49-F238E27FC236}">
                  <a16:creationId xmlns:a16="http://schemas.microsoft.com/office/drawing/2014/main" id="{E1B39AD1-11BD-457B-822C-A873607F4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7" name="Freeform 8">
              <a:extLst>
                <a:ext uri="{FF2B5EF4-FFF2-40B4-BE49-F238E27FC236}">
                  <a16:creationId xmlns:a16="http://schemas.microsoft.com/office/drawing/2014/main" id="{CC286005-78D5-4BE4-AA8B-75CDC07E7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8" name="Freeform 9">
              <a:extLst>
                <a:ext uri="{FF2B5EF4-FFF2-40B4-BE49-F238E27FC236}">
                  <a16:creationId xmlns:a16="http://schemas.microsoft.com/office/drawing/2014/main" id="{09E4A22D-7E83-4F24-97FE-931A93CAC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9" name="Freeform 10">
              <a:extLst>
                <a:ext uri="{FF2B5EF4-FFF2-40B4-BE49-F238E27FC236}">
                  <a16:creationId xmlns:a16="http://schemas.microsoft.com/office/drawing/2014/main" id="{4351E96B-8DD4-4D5E-A9F0-C47F5F3378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0" name="Freeform 11">
              <a:extLst>
                <a:ext uri="{FF2B5EF4-FFF2-40B4-BE49-F238E27FC236}">
                  <a16:creationId xmlns:a16="http://schemas.microsoft.com/office/drawing/2014/main" id="{BFF78610-2475-4756-9EC8-5DA7D8902D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1" name="Freeform 12">
              <a:extLst>
                <a:ext uri="{FF2B5EF4-FFF2-40B4-BE49-F238E27FC236}">
                  <a16:creationId xmlns:a16="http://schemas.microsoft.com/office/drawing/2014/main" id="{C7ACAE44-681D-4CBC-B2AB-E5131DF5A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2" name="Freeform 13">
              <a:extLst>
                <a:ext uri="{FF2B5EF4-FFF2-40B4-BE49-F238E27FC236}">
                  <a16:creationId xmlns:a16="http://schemas.microsoft.com/office/drawing/2014/main" id="{CA22E4A0-73AA-4722-9C16-F3AF9A33E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3" name="Freeform 14">
              <a:extLst>
                <a:ext uri="{FF2B5EF4-FFF2-40B4-BE49-F238E27FC236}">
                  <a16:creationId xmlns:a16="http://schemas.microsoft.com/office/drawing/2014/main" id="{BB36E626-EBEB-41C0-B224-8DB049DB4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4" name="Freeform 15">
              <a:extLst>
                <a:ext uri="{FF2B5EF4-FFF2-40B4-BE49-F238E27FC236}">
                  <a16:creationId xmlns:a16="http://schemas.microsoft.com/office/drawing/2014/main" id="{D603DEC5-BED4-4DB6-A253-F61CC36742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5" name="Freeform 16">
              <a:extLst>
                <a:ext uri="{FF2B5EF4-FFF2-40B4-BE49-F238E27FC236}">
                  <a16:creationId xmlns:a16="http://schemas.microsoft.com/office/drawing/2014/main" id="{86AE9DE6-CA9A-479B-A0FB-0E1BAC7A65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17">
              <a:extLst>
                <a:ext uri="{FF2B5EF4-FFF2-40B4-BE49-F238E27FC236}">
                  <a16:creationId xmlns:a16="http://schemas.microsoft.com/office/drawing/2014/main" id="{16CB8DC8-E75F-4574-A290-AAB7031BE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18">
              <a:extLst>
                <a:ext uri="{FF2B5EF4-FFF2-40B4-BE49-F238E27FC236}">
                  <a16:creationId xmlns:a16="http://schemas.microsoft.com/office/drawing/2014/main" id="{1CA657E1-3A52-4C23-AA47-EBB2D5C414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19">
              <a:extLst>
                <a:ext uri="{FF2B5EF4-FFF2-40B4-BE49-F238E27FC236}">
                  <a16:creationId xmlns:a16="http://schemas.microsoft.com/office/drawing/2014/main" id="{ED4F701B-2A93-464F-A673-54EED5C4C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20">
              <a:extLst>
                <a:ext uri="{FF2B5EF4-FFF2-40B4-BE49-F238E27FC236}">
                  <a16:creationId xmlns:a16="http://schemas.microsoft.com/office/drawing/2014/main" id="{9977C34F-F6C9-4749-B201-7B928802D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21">
              <a:extLst>
                <a:ext uri="{FF2B5EF4-FFF2-40B4-BE49-F238E27FC236}">
                  <a16:creationId xmlns:a16="http://schemas.microsoft.com/office/drawing/2014/main" id="{3A913E6B-DBE9-4291-A34C-36069ECB8E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22">
              <a:extLst>
                <a:ext uri="{FF2B5EF4-FFF2-40B4-BE49-F238E27FC236}">
                  <a16:creationId xmlns:a16="http://schemas.microsoft.com/office/drawing/2014/main" id="{7D415C04-AB5C-4B76-9E49-EEBAEE64D0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23">
              <a:extLst>
                <a:ext uri="{FF2B5EF4-FFF2-40B4-BE49-F238E27FC236}">
                  <a16:creationId xmlns:a16="http://schemas.microsoft.com/office/drawing/2014/main" id="{151FDC11-E872-4EAE-A597-822F9FE170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1B24766B-81CA-44C7-BF11-77A12BA4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1A2F9962-DEB8-461C-8B4C-C0ED0D8A7B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86" name="Isosceles Triangle 85">
              <a:extLst>
                <a:ext uri="{FF2B5EF4-FFF2-40B4-BE49-F238E27FC236}">
                  <a16:creationId xmlns:a16="http://schemas.microsoft.com/office/drawing/2014/main" id="{C0672E08-EB09-4B8E-8522-24BBC2CFFD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3447AB64-F3EC-4A1F-BFD4-F0F9DB3DAD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89" name="Rectangle 88">
            <a:extLst>
              <a:ext uri="{FF2B5EF4-FFF2-40B4-BE49-F238E27FC236}">
                <a16:creationId xmlns:a16="http://schemas.microsoft.com/office/drawing/2014/main" id="{3F68D903-F26B-46F9-911C-92FEC6A69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8E6E148-E023-4954-86E3-30141DFB5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  <a:noFill/>
        </p:grpSpPr>
        <p:sp>
          <p:nvSpPr>
            <p:cNvPr id="92" name="Freeform 5">
              <a:extLst>
                <a:ext uri="{FF2B5EF4-FFF2-40B4-BE49-F238E27FC236}">
                  <a16:creationId xmlns:a16="http://schemas.microsoft.com/office/drawing/2014/main" id="{0D3F982F-CC17-4661-8EAF-7BC5E6735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7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93" name="Freeform 6">
              <a:extLst>
                <a:ext uri="{FF2B5EF4-FFF2-40B4-BE49-F238E27FC236}">
                  <a16:creationId xmlns:a16="http://schemas.microsoft.com/office/drawing/2014/main" id="{90D37B37-763F-44D7-AEBC-44893638DA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94" name="Freeform 7">
              <a:extLst>
                <a:ext uri="{FF2B5EF4-FFF2-40B4-BE49-F238E27FC236}">
                  <a16:creationId xmlns:a16="http://schemas.microsoft.com/office/drawing/2014/main" id="{37E4608D-34B6-48E2-8243-67D04B36F5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8000"/>
                </a:schemeClr>
              </a:solidFill>
              <a:prstDash val="dash"/>
              <a:miter lim="800000"/>
              <a:headEnd/>
              <a:tailEnd/>
            </a:ln>
          </p:spPr>
        </p:sp>
        <p:sp>
          <p:nvSpPr>
            <p:cNvPr id="95" name="Freeform 8">
              <a:extLst>
                <a:ext uri="{FF2B5EF4-FFF2-40B4-BE49-F238E27FC236}">
                  <a16:creationId xmlns:a16="http://schemas.microsoft.com/office/drawing/2014/main" id="{F40C4AC8-50E7-49B1-8864-2CE8667010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96" name="Freeform 9">
              <a:extLst>
                <a:ext uri="{FF2B5EF4-FFF2-40B4-BE49-F238E27FC236}">
                  <a16:creationId xmlns:a16="http://schemas.microsoft.com/office/drawing/2014/main" id="{8B74515D-097E-4D6D-9614-3EE42477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97" name="Freeform 10">
              <a:extLst>
                <a:ext uri="{FF2B5EF4-FFF2-40B4-BE49-F238E27FC236}">
                  <a16:creationId xmlns:a16="http://schemas.microsoft.com/office/drawing/2014/main" id="{B01B715E-8AF8-4069-AFF6-C4731F0C3B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4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98" name="Freeform 11">
              <a:extLst>
                <a:ext uri="{FF2B5EF4-FFF2-40B4-BE49-F238E27FC236}">
                  <a16:creationId xmlns:a16="http://schemas.microsoft.com/office/drawing/2014/main" id="{E1E01D11-2228-4016-AD29-65D1C6DB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3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99" name="Freeform 12">
              <a:extLst>
                <a:ext uri="{FF2B5EF4-FFF2-40B4-BE49-F238E27FC236}">
                  <a16:creationId xmlns:a16="http://schemas.microsoft.com/office/drawing/2014/main" id="{1459FE25-5A43-4BCE-B99B-4F40DE8A4F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3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100" name="Freeform 13">
              <a:extLst>
                <a:ext uri="{FF2B5EF4-FFF2-40B4-BE49-F238E27FC236}">
                  <a16:creationId xmlns:a16="http://schemas.microsoft.com/office/drawing/2014/main" id="{3B23074C-316F-47BD-8C6B-EC2FF4952F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2000"/>
                </a:schemeClr>
              </a:solidFill>
              <a:prstDash val="dash"/>
              <a:miter lim="800000"/>
              <a:headEnd/>
              <a:tailEnd/>
            </a:ln>
          </p:spPr>
        </p:sp>
        <p:sp>
          <p:nvSpPr>
            <p:cNvPr id="101" name="Freeform 14">
              <a:extLst>
                <a:ext uri="{FF2B5EF4-FFF2-40B4-BE49-F238E27FC236}">
                  <a16:creationId xmlns:a16="http://schemas.microsoft.com/office/drawing/2014/main" id="{A8080108-D92A-4D64-AFA7-DCCBAF669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2000"/>
                </a:schemeClr>
              </a:solidFill>
              <a:prstDash val="dash"/>
              <a:miter lim="800000"/>
              <a:headEnd/>
              <a:tailEnd/>
            </a:ln>
          </p:spPr>
        </p:sp>
        <p:sp>
          <p:nvSpPr>
            <p:cNvPr id="102" name="Freeform 15">
              <a:extLst>
                <a:ext uri="{FF2B5EF4-FFF2-40B4-BE49-F238E27FC236}">
                  <a16:creationId xmlns:a16="http://schemas.microsoft.com/office/drawing/2014/main" id="{4CDA9133-E392-4602-8F72-342B0F2B15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2000"/>
                </a:schemeClr>
              </a:solidFill>
              <a:prstDash val="dashDot"/>
              <a:miter lim="800000"/>
              <a:headEnd/>
              <a:tailEnd/>
            </a:ln>
          </p:spPr>
        </p:sp>
        <p:sp>
          <p:nvSpPr>
            <p:cNvPr id="103" name="Freeform 16">
              <a:extLst>
                <a:ext uri="{FF2B5EF4-FFF2-40B4-BE49-F238E27FC236}">
                  <a16:creationId xmlns:a16="http://schemas.microsoft.com/office/drawing/2014/main" id="{41574FAC-64B1-48BF-9962-5F1D6F2931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2000"/>
                </a:schemeClr>
              </a:solidFill>
              <a:prstDash val="dashDot"/>
              <a:miter lim="800000"/>
              <a:headEnd/>
              <a:tailEnd/>
            </a:ln>
          </p:spPr>
        </p:sp>
        <p:sp>
          <p:nvSpPr>
            <p:cNvPr id="104" name="Freeform 17">
              <a:extLst>
                <a:ext uri="{FF2B5EF4-FFF2-40B4-BE49-F238E27FC236}">
                  <a16:creationId xmlns:a16="http://schemas.microsoft.com/office/drawing/2014/main" id="{3C0763C8-12E2-42A2-96FE-5731CDF293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2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105" name="Freeform 18">
              <a:extLst>
                <a:ext uri="{FF2B5EF4-FFF2-40B4-BE49-F238E27FC236}">
                  <a16:creationId xmlns:a16="http://schemas.microsoft.com/office/drawing/2014/main" id="{FA456C9D-7219-467B-B2AD-D5789A7D24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2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106" name="Freeform 19">
              <a:extLst>
                <a:ext uri="{FF2B5EF4-FFF2-40B4-BE49-F238E27FC236}">
                  <a16:creationId xmlns:a16="http://schemas.microsoft.com/office/drawing/2014/main" id="{77284864-DE74-4A45-AD93-F630350402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1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107" name="Freeform 20">
              <a:extLst>
                <a:ext uri="{FF2B5EF4-FFF2-40B4-BE49-F238E27FC236}">
                  <a16:creationId xmlns:a16="http://schemas.microsoft.com/office/drawing/2014/main" id="{2ECA1844-43F9-45F6-B52D-4854DBC48E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1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108" name="Freeform 21">
              <a:extLst>
                <a:ext uri="{FF2B5EF4-FFF2-40B4-BE49-F238E27FC236}">
                  <a16:creationId xmlns:a16="http://schemas.microsoft.com/office/drawing/2014/main" id="{F9ECEA64-1836-4323-A0A3-D4F8291120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109" name="Freeform 22">
              <a:extLst>
                <a:ext uri="{FF2B5EF4-FFF2-40B4-BE49-F238E27FC236}">
                  <a16:creationId xmlns:a16="http://schemas.microsoft.com/office/drawing/2014/main" id="{950F914B-7F44-4D5A-97BB-4BE453F4A4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</p:spPr>
        </p:sp>
        <p:sp>
          <p:nvSpPr>
            <p:cNvPr id="110" name="Freeform 23">
              <a:extLst>
                <a:ext uri="{FF2B5EF4-FFF2-40B4-BE49-F238E27FC236}">
                  <a16:creationId xmlns:a16="http://schemas.microsoft.com/office/drawing/2014/main" id="{A3EFB651-6736-424B-995D-48C4B0E558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1FB4E014-64CE-4D11-A129-94A1893FA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DFBDC1C1-8061-451F-8181-9F04026453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4" name="Isosceles Triangle 113">
              <a:extLst>
                <a:ext uri="{FF2B5EF4-FFF2-40B4-BE49-F238E27FC236}">
                  <a16:creationId xmlns:a16="http://schemas.microsoft.com/office/drawing/2014/main" id="{C35F105D-10BD-4664-8966-82DC761720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6C9E557E-56E2-4C47-BB57-B5D2A4FB30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48B5B63-3949-4743-ADF7-BCF8663C8B3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37506" y="1415725"/>
            <a:ext cx="8679915" cy="3451813"/>
          </a:xfrm>
        </p:spPr>
        <p:txBody>
          <a:bodyPr vert="horz" lIns="228600" tIns="228600" rIns="228600" bIns="0" rtlCol="0" anchor="b">
            <a:noAutofit/>
          </a:bodyPr>
          <a:lstStyle/>
          <a:p>
            <a:pPr>
              <a:lnSpc>
                <a:spcPct val="80000"/>
              </a:lnSpc>
            </a:pPr>
            <a:r>
              <a:rPr lang="en-US">
                <a:solidFill>
                  <a:srgbClr val="FFFEFF"/>
                </a:solidFill>
              </a:rPr>
              <a:t>Have a friend hold a sheet of paper between his/her two hands, place paper clip on top of the paper and a magnet below. Move the paper clip from one end to the other and back again with your hand. Be creative and use different items such as cardboard, plastic ruler etc.</a:t>
            </a:r>
            <a:endParaRPr lang="en-US" dirty="0">
              <a:solidFill>
                <a:srgbClr val="FFFE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2073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CD333CBE-B699-4E3B-9F45-C045F7734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6EDEBB9-8437-4875-ABEA-0AEDE2C90D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287" y="0"/>
            <a:ext cx="12202287" cy="6858000"/>
          </a:xfrm>
          <a:prstGeom prst="rect">
            <a:avLst/>
          </a:prstGeom>
          <a:solidFill>
            <a:srgbClr val="6F70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6C63A9-5E04-41C2-8AF1-B85F371BC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3038" y="770467"/>
            <a:ext cx="3740270" cy="335280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b="1" i="0" kern="1200" cap="all" spc="-12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Create a Magnet</a:t>
            </a:r>
          </a:p>
        </p:txBody>
      </p:sp>
      <p:pic>
        <p:nvPicPr>
          <p:cNvPr id="5" name="Picture 4" descr="A picture containing piece&#10;&#10;Description automatically generated">
            <a:extLst>
              <a:ext uri="{FF2B5EF4-FFF2-40B4-BE49-F238E27FC236}">
                <a16:creationId xmlns:a16="http://schemas.microsoft.com/office/drawing/2014/main" id="{A546267C-5421-42DA-8BAB-B7F088DAFA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4" r="5974"/>
          <a:stretch/>
        </p:blipFill>
        <p:spPr>
          <a:xfrm>
            <a:off x="-10287" y="-46172"/>
            <a:ext cx="755226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245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3CFE5-7FE2-41CA-85F9-1BF56004C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846" y="1059736"/>
            <a:ext cx="10040233" cy="1228130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pPr marL="457200" marR="0">
              <a:spcAft>
                <a:spcPts val="0"/>
              </a:spcAft>
            </a:pPr>
            <a:r>
              <a:rPr lang="en-US" sz="2600">
                <a:solidFill>
                  <a:srgbClr val="FFFFFF"/>
                </a:solidFill>
                <a:effectLst/>
              </a:rPr>
              <a:t>Stroke a steel nail against the magnet 25-30 times. Stroke it in only one direction</a:t>
            </a:r>
            <a:br>
              <a:rPr lang="en-US" sz="2600">
                <a:solidFill>
                  <a:srgbClr val="FFFFFF"/>
                </a:solidFill>
                <a:effectLst/>
              </a:rPr>
            </a:br>
            <a:br>
              <a:rPr lang="en-US" sz="2600">
                <a:solidFill>
                  <a:srgbClr val="FFFFFF"/>
                </a:solidFill>
                <a:effectLst/>
              </a:rPr>
            </a:br>
            <a:r>
              <a:rPr lang="en-US" sz="2600" b="0" i="0">
                <a:solidFill>
                  <a:srgbClr val="FFFFFF"/>
                </a:solidFill>
                <a:effectLst/>
              </a:rPr>
              <a:t> </a:t>
            </a:r>
            <a:endParaRPr lang="en-US" sz="2600">
              <a:solidFill>
                <a:srgbClr val="FFFFFF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2DEE2-E79E-4C97-81DF-753455F78D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846" y="2973313"/>
            <a:ext cx="10040233" cy="2903099"/>
          </a:xfrm>
        </p:spPr>
        <p:txBody>
          <a:bodyPr>
            <a:noAutofit/>
          </a:bodyPr>
          <a:lstStyle/>
          <a:p>
            <a:pPr lvl="1">
              <a:buFont typeface="Wingdings" panose="05000000000000000000" pitchFamily="2" charset="2"/>
              <a:buChar char="v"/>
            </a:pPr>
            <a:r>
              <a:rPr lang="en-US" sz="4000" dirty="0">
                <a:effectLst/>
              </a:rPr>
              <a:t>How many paper clips can you pick up at one time?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4000" b="0" i="0" dirty="0">
                <a:effectLst/>
              </a:rPr>
              <a:t> </a:t>
            </a:r>
            <a:r>
              <a:rPr lang="en-US" sz="4000" dirty="0">
                <a:effectLst/>
              </a:rPr>
              <a:t>Is the nail as strong as your magnet?</a:t>
            </a:r>
            <a:br>
              <a:rPr lang="en-US" sz="4000" dirty="0">
                <a:effectLst/>
              </a:rPr>
            </a:b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5301138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4091D54B-59AB-4A5E-8E9E-0421BD66D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47CE62E-FFFD-4A1F-BA78-C3B89C36F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AE51FD27-6B6A-4D21-BF22-245DA9BD0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B8144315-1C5A-4185-A952-25D98D303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11CAC6F2-0806-417B-BF5D-5AEF6195F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4723B02-0AAB-4F6E-BA41-8ED99D559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FF1FD5-9689-4906-8C50-7096BED23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0773" y="1113062"/>
            <a:ext cx="3382297" cy="328195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0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Fun Magnetic Sculptures</a:t>
            </a:r>
            <a:br>
              <a:rPr lang="en-US" sz="50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</a:br>
            <a:r>
              <a:rPr lang="en-US" sz="50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you can do!</a:t>
            </a:r>
          </a:p>
        </p:txBody>
      </p:sp>
      <p:pic>
        <p:nvPicPr>
          <p:cNvPr id="5" name="Content Placeholder 4" descr="A picture containing colorful, indoor, cloth, decorated&#10;&#10;Description automatically generated">
            <a:extLst>
              <a:ext uri="{FF2B5EF4-FFF2-40B4-BE49-F238E27FC236}">
                <a16:creationId xmlns:a16="http://schemas.microsoft.com/office/drawing/2014/main" id="{6ADD09BF-AD27-4AA5-BD73-97EF16EE00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945" y="1113063"/>
            <a:ext cx="4950543" cy="462875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44539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388DD50E-1D2D-48C6-A470-79FB7F337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F78DAAE-B0C3-49A3-8AB1-AD2FF0E36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6A8A81D-3338-4B0F-A26F-A3D259D27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801794"/>
            <a:ext cx="11000237" cy="52482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0155665-7CE2-4939-AE5E-020DC1D20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EEC787E-E3A8-43D4-91EA-AB673D1762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051" y="1284394"/>
            <a:ext cx="4283066" cy="428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662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71616407-3E4D-4469-BDAF-3837EBF9FD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Content Placeholder 4" descr="A picture containing wall, indoor, toy, box&#10;&#10;Description automatically generated">
            <a:extLst>
              <a:ext uri="{FF2B5EF4-FFF2-40B4-BE49-F238E27FC236}">
                <a16:creationId xmlns:a16="http://schemas.microsoft.com/office/drawing/2014/main" id="{5CECDC36-A64A-4A3D-B77A-3BF6BF5555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86" b="11665"/>
          <a:stretch/>
        </p:blipFill>
        <p:spPr>
          <a:xfrm>
            <a:off x="20" y="-46172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9973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8000"/>
                <a:hueMod val="124000"/>
                <a:satMod val="148000"/>
                <a:lumMod val="124000"/>
              </a:schemeClr>
            </a:gs>
            <a:gs pos="100000">
              <a:schemeClr val="bg1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9">
            <a:extLst>
              <a:ext uri="{FF2B5EF4-FFF2-40B4-BE49-F238E27FC236}">
                <a16:creationId xmlns:a16="http://schemas.microsoft.com/office/drawing/2014/main" id="{388DD50E-1D2D-48C6-A470-79FB7F337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6" name="Rectangle 11">
            <a:extLst>
              <a:ext uri="{FF2B5EF4-FFF2-40B4-BE49-F238E27FC236}">
                <a16:creationId xmlns:a16="http://schemas.microsoft.com/office/drawing/2014/main" id="{786DE8A2-E45F-4163-B246-A5162E17BE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F5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C88A9C7-37B3-4341-BF1A-E8F3049EC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indoor, toy, automaton&#10;&#10;Description automatically generated">
            <a:extLst>
              <a:ext uri="{FF2B5EF4-FFF2-40B4-BE49-F238E27FC236}">
                <a16:creationId xmlns:a16="http://schemas.microsoft.com/office/drawing/2014/main" id="{DF5ED984-3A59-4FDF-BB1E-9BAD19B11C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964" y="1123527"/>
            <a:ext cx="4730620" cy="501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1347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388DD50E-1D2D-48C6-A470-79FB7F337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F78DAAE-B0C3-49A3-8AB1-AD2FF0E36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6A8A81D-3338-4B0F-A26F-A3D259D27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801794"/>
            <a:ext cx="11000237" cy="52482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0155665-7CE2-4939-AE5E-020DC1D20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Content Placeholder 4" descr="A picture containing person&#10;&#10;Description automatically generated">
            <a:extLst>
              <a:ext uri="{FF2B5EF4-FFF2-40B4-BE49-F238E27FC236}">
                <a16:creationId xmlns:a16="http://schemas.microsoft.com/office/drawing/2014/main" id="{B26BB8F4-F3B8-488B-9BEC-14086D2EDC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850" y="1284394"/>
            <a:ext cx="4767942" cy="428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123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73BE687-95DB-49F8-B6B3-EC95550D5E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A4E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AD99F9E-E498-4B43-A7CE-5F98D4F109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5097" y="619431"/>
            <a:ext cx="4798141" cy="3869205"/>
          </a:xfrm>
        </p:spPr>
        <p:txBody>
          <a:bodyPr>
            <a:normAutofit/>
          </a:bodyPr>
          <a:lstStyle/>
          <a:p>
            <a:r>
              <a:rPr lang="en-GB" sz="7500" b="0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en-GB" sz="7500" b="0"/>
              <a:t> is the Magnet made of?</a:t>
            </a:r>
            <a:br>
              <a:rPr lang="en-GB" sz="7500" b="0"/>
            </a:br>
            <a:endParaRPr lang="en-GB" sz="7500" b="0"/>
          </a:p>
        </p:txBody>
      </p:sp>
      <p:pic>
        <p:nvPicPr>
          <p:cNvPr id="3" name="Picture 2" descr="A picture containing person, indoor, child, orange&#10;&#10;Description automatically generated">
            <a:extLst>
              <a:ext uri="{FF2B5EF4-FFF2-40B4-BE49-F238E27FC236}">
                <a16:creationId xmlns:a16="http://schemas.microsoft.com/office/drawing/2014/main" id="{9B484C4D-2575-4A62-A602-99378A77EA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99" y="701410"/>
            <a:ext cx="5462001" cy="54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5604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1">
            <a:extLst>
              <a:ext uri="{FF2B5EF4-FFF2-40B4-BE49-F238E27FC236}">
                <a16:creationId xmlns:a16="http://schemas.microsoft.com/office/drawing/2014/main" id="{559E787A-A567-464A-BB9E-E9B95AA41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36A476B5-55AD-43A1-B1FB-5AC76B54F0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Shape&#10;&#10;Description automatically generated">
            <a:extLst>
              <a:ext uri="{FF2B5EF4-FFF2-40B4-BE49-F238E27FC236}">
                <a16:creationId xmlns:a16="http://schemas.microsoft.com/office/drawing/2014/main" id="{651D95D7-EC29-4A7B-B936-40681E0D7F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816" y="643467"/>
            <a:ext cx="532036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9365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C85C5-5F46-48A2-B47F-A0DB9662E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334" y="1969053"/>
            <a:ext cx="4089633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600" dirty="0">
                <a:solidFill>
                  <a:schemeClr val="tx2"/>
                </a:solidFill>
              </a:rPr>
              <a:t>Remember to ask an adults to make a video or take pictures of you doing your experiments and send to your club directors with your worksheet for assessment.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DB33CC-4E11-4C05-AA07-B30EA112A7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877" r="15879" b="2"/>
          <a:stretch/>
        </p:blipFill>
        <p:spPr>
          <a:xfrm>
            <a:off x="5120117" y="461681"/>
            <a:ext cx="6585549" cy="5934638"/>
          </a:xfrm>
          <a:custGeom>
            <a:avLst/>
            <a:gdLst/>
            <a:ahLst/>
            <a:cxnLst/>
            <a:rect l="l" t="t" r="r" b="b"/>
            <a:pathLst>
              <a:path w="6585549" h="5934638">
                <a:moveTo>
                  <a:pt x="225406" y="0"/>
                </a:moveTo>
                <a:lnTo>
                  <a:pt x="6585549" y="0"/>
                </a:lnTo>
                <a:lnTo>
                  <a:pt x="6585549" y="5934638"/>
                </a:lnTo>
                <a:lnTo>
                  <a:pt x="226600" y="5934638"/>
                </a:lnTo>
                <a:lnTo>
                  <a:pt x="214529" y="5856373"/>
                </a:lnTo>
                <a:lnTo>
                  <a:pt x="203238" y="5780097"/>
                </a:lnTo>
                <a:lnTo>
                  <a:pt x="191320" y="5689292"/>
                </a:lnTo>
                <a:lnTo>
                  <a:pt x="177049" y="5581536"/>
                </a:lnTo>
                <a:lnTo>
                  <a:pt x="161995" y="5462279"/>
                </a:lnTo>
                <a:lnTo>
                  <a:pt x="146156" y="5327888"/>
                </a:lnTo>
                <a:lnTo>
                  <a:pt x="129376" y="5181389"/>
                </a:lnTo>
                <a:lnTo>
                  <a:pt x="112596" y="5022177"/>
                </a:lnTo>
                <a:lnTo>
                  <a:pt x="95503" y="4852675"/>
                </a:lnTo>
                <a:lnTo>
                  <a:pt x="79664" y="4669854"/>
                </a:lnTo>
                <a:lnTo>
                  <a:pt x="64453" y="4478558"/>
                </a:lnTo>
                <a:lnTo>
                  <a:pt x="50652" y="4276365"/>
                </a:lnTo>
                <a:lnTo>
                  <a:pt x="37480" y="4065697"/>
                </a:lnTo>
                <a:lnTo>
                  <a:pt x="25091" y="3845949"/>
                </a:lnTo>
                <a:lnTo>
                  <a:pt x="20700" y="3733351"/>
                </a:lnTo>
                <a:lnTo>
                  <a:pt x="15838" y="3618331"/>
                </a:lnTo>
                <a:lnTo>
                  <a:pt x="11291" y="3501495"/>
                </a:lnTo>
                <a:lnTo>
                  <a:pt x="8311" y="3384054"/>
                </a:lnTo>
                <a:lnTo>
                  <a:pt x="5645" y="3264191"/>
                </a:lnTo>
                <a:lnTo>
                  <a:pt x="2822" y="3143118"/>
                </a:lnTo>
                <a:lnTo>
                  <a:pt x="941" y="3019623"/>
                </a:lnTo>
                <a:lnTo>
                  <a:pt x="941" y="2894918"/>
                </a:lnTo>
                <a:lnTo>
                  <a:pt x="0" y="2769001"/>
                </a:lnTo>
                <a:lnTo>
                  <a:pt x="941" y="2641874"/>
                </a:lnTo>
                <a:lnTo>
                  <a:pt x="2822" y="2512931"/>
                </a:lnTo>
                <a:lnTo>
                  <a:pt x="4547" y="2383988"/>
                </a:lnTo>
                <a:lnTo>
                  <a:pt x="8311" y="2253229"/>
                </a:lnTo>
                <a:lnTo>
                  <a:pt x="12232" y="2121259"/>
                </a:lnTo>
                <a:lnTo>
                  <a:pt x="16779" y="1989289"/>
                </a:lnTo>
                <a:lnTo>
                  <a:pt x="23209" y="1856108"/>
                </a:lnTo>
                <a:lnTo>
                  <a:pt x="30893" y="1721716"/>
                </a:lnTo>
                <a:lnTo>
                  <a:pt x="38264" y="1586720"/>
                </a:lnTo>
                <a:lnTo>
                  <a:pt x="47673" y="1451723"/>
                </a:lnTo>
                <a:lnTo>
                  <a:pt x="58964" y="1314910"/>
                </a:lnTo>
                <a:lnTo>
                  <a:pt x="70255" y="1179913"/>
                </a:lnTo>
                <a:lnTo>
                  <a:pt x="83271" y="1042495"/>
                </a:lnTo>
                <a:lnTo>
                  <a:pt x="97542" y="904471"/>
                </a:lnTo>
                <a:lnTo>
                  <a:pt x="112596" y="768263"/>
                </a:lnTo>
                <a:lnTo>
                  <a:pt x="130160" y="630240"/>
                </a:lnTo>
                <a:lnTo>
                  <a:pt x="148978" y="492821"/>
                </a:lnTo>
                <a:lnTo>
                  <a:pt x="167640" y="354798"/>
                </a:lnTo>
                <a:lnTo>
                  <a:pt x="189438" y="217380"/>
                </a:lnTo>
                <a:lnTo>
                  <a:pt x="211706" y="8056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0483307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2DAE3342-9DFC-49D4-B09C-25E310769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E49E0D20-8423-4612-99A5-14AEF8F6BB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57C2C108-5A30-48CA-9203-56747AEB7B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1A343912-2EFC-408E-A862-5C9BF108DC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AA50D1CF-9DAE-4CF6-B829-E66CEE9D5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FE5799A4-0568-433E-BF41-752CF516A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CDBB86ED-F16F-4C28-BDD5-72D771176F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3347939E-8B76-4CFC-B2EC-63A7E22783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FA1DD132-02E4-4CD3-B496-BFF924558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710BDA52-A7D7-4E4E-9F36-EC8F983EAF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B1BDF852-319F-42B8-9A50-7C9A9387CD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3AACE376-C01E-4F1F-91B7-39D0274BFE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7F612F4C-050E-459D-9771-ED088374A5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94E4211B-3E41-4905-8F4E-76811B9E5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6AEC87EE-0CB8-43DE-8FEB-4586A92E80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277C1C5D-7BDC-47E4-8B81-C3C4AE949B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7A2A6EF8-9768-4478-9CD3-DFA547CEFC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1FD9091C-E8FA-4ADA-937F-A74426ED1B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B69923E7-63C4-47CE-956E-09D384D4FE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A2576784-872E-494C-A041-0E346226B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54F73D8-62C2-4127-9D19-01219BBB9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FD8CA02-9BE5-4B82-8129-6EF618402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01515E68-030C-4313-B300-35253163D3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1937725F-1DDF-4225-937E-106DBB047F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9CA1971B-4996-4EBE-8D6D-EC189ED2E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66BC19D-345B-44F1-9C83-BF33E813E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26EA66BE-BD48-45B8-BA7F-97F314939D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6647CFBB-2ACC-4077-A13D-1F2E05999E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107EF9EE-3F33-4539-8177-D71E72F5E8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405E2397-F650-4C1C-B578-97FD6F3937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42FE7DA1-B811-43C7-8E50-7B2DF23E6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0">
              <a:extLst>
                <a:ext uri="{FF2B5EF4-FFF2-40B4-BE49-F238E27FC236}">
                  <a16:creationId xmlns:a16="http://schemas.microsoft.com/office/drawing/2014/main" id="{B7616D0D-5794-485D-A9BE-5D92D7FD45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1">
              <a:extLst>
                <a:ext uri="{FF2B5EF4-FFF2-40B4-BE49-F238E27FC236}">
                  <a16:creationId xmlns:a16="http://schemas.microsoft.com/office/drawing/2014/main" id="{1D6E3048-78E5-408A-ABD8-9966C2C326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2">
              <a:extLst>
                <a:ext uri="{FF2B5EF4-FFF2-40B4-BE49-F238E27FC236}">
                  <a16:creationId xmlns:a16="http://schemas.microsoft.com/office/drawing/2014/main" id="{9CAAB673-869C-4A2D-835F-616193D020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3">
              <a:extLst>
                <a:ext uri="{FF2B5EF4-FFF2-40B4-BE49-F238E27FC236}">
                  <a16:creationId xmlns:a16="http://schemas.microsoft.com/office/drawing/2014/main" id="{92BB43A7-0A0F-44A7-869D-4DA8D6CC9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4">
              <a:extLst>
                <a:ext uri="{FF2B5EF4-FFF2-40B4-BE49-F238E27FC236}">
                  <a16:creationId xmlns:a16="http://schemas.microsoft.com/office/drawing/2014/main" id="{A0BB11D3-367D-410D-9269-BA113F3AFA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5">
              <a:extLst>
                <a:ext uri="{FF2B5EF4-FFF2-40B4-BE49-F238E27FC236}">
                  <a16:creationId xmlns:a16="http://schemas.microsoft.com/office/drawing/2014/main" id="{290A697D-F22F-4C47-8B13-33D2CB9595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6">
              <a:extLst>
                <a:ext uri="{FF2B5EF4-FFF2-40B4-BE49-F238E27FC236}">
                  <a16:creationId xmlns:a16="http://schemas.microsoft.com/office/drawing/2014/main" id="{9C2DA68E-F04C-4BB8-80F9-F7BC04F9EF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7">
              <a:extLst>
                <a:ext uri="{FF2B5EF4-FFF2-40B4-BE49-F238E27FC236}">
                  <a16:creationId xmlns:a16="http://schemas.microsoft.com/office/drawing/2014/main" id="{4F6292C3-C924-4ADD-904C-2F58F2B488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8">
              <a:extLst>
                <a:ext uri="{FF2B5EF4-FFF2-40B4-BE49-F238E27FC236}">
                  <a16:creationId xmlns:a16="http://schemas.microsoft.com/office/drawing/2014/main" id="{A28BC4B6-8A2F-462B-904D-79A947AB69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9">
              <a:extLst>
                <a:ext uri="{FF2B5EF4-FFF2-40B4-BE49-F238E27FC236}">
                  <a16:creationId xmlns:a16="http://schemas.microsoft.com/office/drawing/2014/main" id="{7B8BFE53-E98F-4BCC-89B9-3E5AAC5C3A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20">
              <a:extLst>
                <a:ext uri="{FF2B5EF4-FFF2-40B4-BE49-F238E27FC236}">
                  <a16:creationId xmlns:a16="http://schemas.microsoft.com/office/drawing/2014/main" id="{0CCE652E-3498-4620-B8BE-125B957D7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21">
              <a:extLst>
                <a:ext uri="{FF2B5EF4-FFF2-40B4-BE49-F238E27FC236}">
                  <a16:creationId xmlns:a16="http://schemas.microsoft.com/office/drawing/2014/main" id="{DA5F56C4-1481-46BB-8BAD-A47481B3A4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22">
              <a:extLst>
                <a:ext uri="{FF2B5EF4-FFF2-40B4-BE49-F238E27FC236}">
                  <a16:creationId xmlns:a16="http://schemas.microsoft.com/office/drawing/2014/main" id="{13CD2C1A-95F0-40C9-A228-F1F953461F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23">
              <a:extLst>
                <a:ext uri="{FF2B5EF4-FFF2-40B4-BE49-F238E27FC236}">
                  <a16:creationId xmlns:a16="http://schemas.microsoft.com/office/drawing/2014/main" id="{C871B232-022C-40CA-B007-73D67288E3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A081363-AC35-4BF9-8B41-8CF7992CDB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7084" y="1186483"/>
            <a:ext cx="5941686" cy="4477933"/>
            <a:chOff x="807084" y="1186483"/>
            <a:chExt cx="5941686" cy="4477933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FDA8BE6-2642-4704-AFE6-AC6E18950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780" y="1186483"/>
              <a:ext cx="5940295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Isosceles Triangle 39">
              <a:extLst>
                <a:ext uri="{FF2B5EF4-FFF2-40B4-BE49-F238E27FC236}">
                  <a16:creationId xmlns:a16="http://schemas.microsoft.com/office/drawing/2014/main" id="{ACEA5406-96E6-4D89-9116-BD47C4461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3574311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7BD49ABA-C707-47AE-A63B-183E861F9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084" y="1991156"/>
              <a:ext cx="5941686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1A4E094-7EF5-42B4-A031-7F09D2789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414" y="2075504"/>
            <a:ext cx="5769989" cy="1748729"/>
          </a:xfrm>
        </p:spPr>
        <p:txBody>
          <a:bodyPr vert="horz" lIns="228600" tIns="228600" rIns="228600" bIns="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5400" dirty="0" err="1"/>
              <a:t>Memorise</a:t>
            </a:r>
            <a:r>
              <a:rPr lang="en-US" sz="5400" dirty="0"/>
              <a:t> Hebrews 7:19</a:t>
            </a:r>
          </a:p>
        </p:txBody>
      </p:sp>
      <p:pic>
        <p:nvPicPr>
          <p:cNvPr id="6" name="Picture 5" descr="A picture containing person, indoor, sitting, person&#10;&#10;Description automatically generated">
            <a:extLst>
              <a:ext uri="{FF2B5EF4-FFF2-40B4-BE49-F238E27FC236}">
                <a16:creationId xmlns:a16="http://schemas.microsoft.com/office/drawing/2014/main" id="{A726C403-DCE6-43EA-8E67-27008741CB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45" r="47995" b="-1"/>
          <a:stretch/>
        </p:blipFill>
        <p:spPr>
          <a:xfrm>
            <a:off x="7557328" y="227"/>
            <a:ext cx="4634671" cy="6858000"/>
          </a:xfrm>
          <a:prstGeom prst="rect">
            <a:avLst/>
          </a:prstGeom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21747323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84F6B-CD53-4FD7-9C38-93704E777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503" y="1285196"/>
            <a:ext cx="9607160" cy="277942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4500" b="1" i="0" cap="all">
                <a:solidFill>
                  <a:srgbClr val="FFFFFF"/>
                </a:solidFill>
              </a:rPr>
              <a:t>(for the law made nothing perfect), and a better hope is introduced, by which we draw near to God.</a:t>
            </a:r>
            <a:br>
              <a:rPr lang="en-US" sz="4500" b="1" i="0" cap="all">
                <a:solidFill>
                  <a:srgbClr val="FFFFFF"/>
                </a:solidFill>
              </a:rPr>
            </a:br>
            <a:endParaRPr lang="en-US" sz="4500" b="1" i="0" cap="all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7848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87AB319-64C0-4E2D-B1CD-0A970301B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6E18020-7141-40C0-98B9-58BE04886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53B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52677F-DCF2-45E7-8854-A7287D1C1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0089" y="619431"/>
            <a:ext cx="6263149" cy="3869205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8800" b="1" i="0" cap="all">
                <a:solidFill>
                  <a:srgbClr val="FFFFFF"/>
                </a:solidFill>
              </a:rPr>
              <a:t>Memorise James 4:8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E8D8E0-E5AE-4531-AD32-342FDA6940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299"/>
          <a:stretch/>
        </p:blipFill>
        <p:spPr>
          <a:xfrm>
            <a:off x="744365" y="620720"/>
            <a:ext cx="3780582" cy="5607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9117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BBBFC-14DF-4D9B-AA9B-D9D86A5CC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503" y="1285196"/>
            <a:ext cx="9607160" cy="277942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5000" b="1" i="0" cap="all" dirty="0">
                <a:solidFill>
                  <a:srgbClr val="FFFFFF"/>
                </a:solidFill>
              </a:rPr>
              <a:t>Come near to God and he will come near to you. Wash your hands, you sinners, and purify your hearts, you double-minded.</a:t>
            </a:r>
          </a:p>
        </p:txBody>
      </p:sp>
    </p:spTree>
    <p:extLst>
      <p:ext uri="{BB962C8B-B14F-4D97-AF65-F5344CB8AC3E}">
        <p14:creationId xmlns:p14="http://schemas.microsoft.com/office/powerpoint/2010/main" val="16265979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D87AB319-64C0-4E2D-B1CD-0A970301B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A73BE687-95DB-49F8-B6B3-EC95550D5E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E6D514-30FD-445F-9B2C-4A7279DFF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5097" y="619431"/>
            <a:ext cx="4798141" cy="386920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en-US" sz="7500" dirty="0">
                <a:solidFill>
                  <a:srgbClr val="FFFFFF"/>
                </a:solidFill>
              </a:rPr>
              <a:t>           Adventurers you have been Awesome!!</a:t>
            </a:r>
          </a:p>
        </p:txBody>
      </p:sp>
      <p:pic>
        <p:nvPicPr>
          <p:cNvPr id="2050" name="Picture 2" descr="The Importance of Saying Thank You">
            <a:extLst>
              <a:ext uri="{FF2B5EF4-FFF2-40B4-BE49-F238E27FC236}">
                <a16:creationId xmlns:a16="http://schemas.microsoft.com/office/drawing/2014/main" id="{A2CA43AB-9893-4BBB-92A4-1E37238C698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3999" y="1720727"/>
            <a:ext cx="5462001" cy="3423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192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D976C13-68E6-4E25-B13E-FC3A2D3F66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FE3A7B-DDFF-4F81-8AAE-11D96D138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825ADD-F95C-4747-9B41-5DB21C28E6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7"/>
            <a:ext cx="10905065" cy="5571066"/>
          </a:xfrm>
          <a:prstGeom prst="rect">
            <a:avLst/>
          </a:prstGeom>
          <a:noFill/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6791A8E-B2BA-467D-BB87-8CFBFB13A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3900" y="726948"/>
            <a:ext cx="10744200" cy="5404104"/>
          </a:xfrm>
          <a:prstGeom prst="rect">
            <a:avLst/>
          </a:prstGeom>
          <a:noFill/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E195AC-460A-45AA-8343-2A9FEEA31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503" y="1071418"/>
            <a:ext cx="9607160" cy="438727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4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magnet is made of </a:t>
            </a:r>
            <a:r>
              <a:rPr lang="en-US" sz="4400" b="1" u="sng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magnetite</a:t>
            </a:r>
            <a:r>
              <a:rPr lang="en-US" sz="4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 natural magnetic material that will create a </a:t>
            </a:r>
            <a:r>
              <a:rPr lang="en-US" sz="4400" b="1" u="sng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magnetic field</a:t>
            </a:r>
            <a:r>
              <a:rPr lang="en-US" sz="4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 magnetic field is the force surrounding a magnet that draws objects to the magnet. You can feel </a:t>
            </a:r>
            <a:r>
              <a:rPr lang="en-US" sz="4400" b="1" u="sng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force </a:t>
            </a:r>
            <a:r>
              <a:rPr lang="en-US" sz="4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using a magnet</a:t>
            </a:r>
            <a:r>
              <a:rPr lang="en-US" sz="3400" b="1" dirty="0">
                <a:solidFill>
                  <a:srgbClr val="FFFFFF"/>
                </a:solidFill>
              </a:rPr>
              <a:t>. </a:t>
            </a:r>
            <a:br>
              <a:rPr lang="en-US" sz="3400" b="1" dirty="0">
                <a:solidFill>
                  <a:srgbClr val="FFFFFF"/>
                </a:solidFill>
              </a:rPr>
            </a:br>
            <a:endParaRPr lang="en-US" sz="3400" b="1" i="0" cap="all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7762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7AB319-64C0-4E2D-B1CD-0A970301B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7CC3BB4-8536-4DBC-A194-D8AAF56C4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A4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BE8C68-B510-4E37-8744-9A87ECBEB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33164" y="619431"/>
            <a:ext cx="2500074" cy="3250605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6000" dirty="0">
                <a:solidFill>
                  <a:srgbClr val="FFFFFF"/>
                </a:solidFill>
              </a:rPr>
              <a:t>History</a:t>
            </a:r>
          </a:p>
        </p:txBody>
      </p:sp>
      <p:pic>
        <p:nvPicPr>
          <p:cNvPr id="4" name="Online Media 3" title="Discovery of magnet">
            <a:hlinkClick r:id="" action="ppaction://media"/>
            <a:extLst>
              <a:ext uri="{FF2B5EF4-FFF2-40B4-BE49-F238E27FC236}">
                <a16:creationId xmlns:a16="http://schemas.microsoft.com/office/drawing/2014/main" id="{A05BC68B-DF97-4893-A5CE-4E7F71355502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36915" y="332509"/>
            <a:ext cx="7675812" cy="613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237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D333CBE-B699-4E3B-9F45-C045F7734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82DF26-6056-4641-81A4-F0E7D6CB7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770467"/>
            <a:ext cx="4205568" cy="335280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6100" b="1" i="0" kern="1200" cap="all" spc="-12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What is a Magnetic field?</a:t>
            </a:r>
            <a:br>
              <a:rPr lang="en-US" sz="6100" b="1" i="0" kern="1200" cap="all" spc="-12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6100" b="1" i="0" kern="1200" cap="all" spc="-120" baseline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CA118C4-32A6-466D-8453-BA738103A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2536" y="0"/>
            <a:ext cx="673946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412A6627-1BC7-4E10-9DDA-10F59FF77E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52" r="1" b="7868"/>
          <a:stretch/>
        </p:blipFill>
        <p:spPr>
          <a:xfrm>
            <a:off x="6096000" y="629265"/>
            <a:ext cx="5452536" cy="558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11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D87AB319-64C0-4E2D-B1CD-0A970301B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6E18020-7141-40C0-98B9-58BE04886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A3BE42-B988-4FA6-9A9C-DBF7D774E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0089" y="619431"/>
            <a:ext cx="6263149" cy="3869205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500" b="1" i="0" cap="all">
                <a:solidFill>
                  <a:srgbClr val="FFFFFF"/>
                </a:solidFill>
              </a:rPr>
              <a:t>If you put a bar magnet under a sheet of paper and sprinkle iron powder lightly over the top, you will suddenly see the invisible magnetic field as the particles stick to it.</a:t>
            </a:r>
            <a:br>
              <a:rPr lang="en-US" sz="3500" b="1" i="0" cap="all">
                <a:solidFill>
                  <a:srgbClr val="FFFFFF"/>
                </a:solidFill>
              </a:rPr>
            </a:br>
            <a:endParaRPr lang="en-US" sz="3500" b="1" i="0" cap="all">
              <a:solidFill>
                <a:srgbClr val="FFFFFF"/>
              </a:solidFill>
            </a:endParaRPr>
          </a:p>
        </p:txBody>
      </p:sp>
      <p:pic>
        <p:nvPicPr>
          <p:cNvPr id="18" name="Content Placeholder 9">
            <a:extLst>
              <a:ext uri="{FF2B5EF4-FFF2-40B4-BE49-F238E27FC236}">
                <a16:creationId xmlns:a16="http://schemas.microsoft.com/office/drawing/2014/main" id="{4DF8FBD9-CBFA-4875-B5D9-97E7445AD5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52" r="1" b="7868"/>
          <a:stretch/>
        </p:blipFill>
        <p:spPr>
          <a:xfrm>
            <a:off x="633999" y="1375118"/>
            <a:ext cx="4001315" cy="4098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1368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10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1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12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13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14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3.xml><?xml version="1.0" encoding="utf-8"?>
<a:theme xmlns:a="http://schemas.openxmlformats.org/drawingml/2006/main" name="1_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4.xml><?xml version="1.0" encoding="utf-8"?>
<a:theme xmlns:a="http://schemas.openxmlformats.org/drawingml/2006/main" name="2_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5.xml><?xml version="1.0" encoding="utf-8"?>
<a:theme xmlns:a="http://schemas.openxmlformats.org/drawingml/2006/main" name="3_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6.xml><?xml version="1.0" encoding="utf-8"?>
<a:theme xmlns:a="http://schemas.openxmlformats.org/drawingml/2006/main" name="1_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7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8.xml><?xml version="1.0" encoding="utf-8"?>
<a:theme xmlns:a="http://schemas.openxmlformats.org/drawingml/2006/main" name="1_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9.xml><?xml version="1.0" encoding="utf-8"?>
<a:theme xmlns:a="http://schemas.openxmlformats.org/drawingml/2006/main" name="2_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759</Words>
  <Application>Microsoft Office PowerPoint</Application>
  <PresentationFormat>Widescreen</PresentationFormat>
  <Paragraphs>75</Paragraphs>
  <Slides>56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14</vt:i4>
      </vt:variant>
      <vt:variant>
        <vt:lpstr>Slide Titles</vt:lpstr>
      </vt:variant>
      <vt:variant>
        <vt:i4>56</vt:i4>
      </vt:variant>
    </vt:vector>
  </HeadingPairs>
  <TitlesOfParts>
    <vt:vector size="81" baseType="lpstr">
      <vt:lpstr>Arial</vt:lpstr>
      <vt:lpstr>Bookman Old Style</vt:lpstr>
      <vt:lpstr>Calibri Light</vt:lpstr>
      <vt:lpstr>Century Gothic</vt:lpstr>
      <vt:lpstr>Rockwell</vt:lpstr>
      <vt:lpstr>Tahoma</vt:lpstr>
      <vt:lpstr>Trebuchet MS</vt:lpstr>
      <vt:lpstr>Tw Cen MT</vt:lpstr>
      <vt:lpstr>Tw Cen MT Condensed</vt:lpstr>
      <vt:lpstr>Wingdings</vt:lpstr>
      <vt:lpstr>Wingdings 3</vt:lpstr>
      <vt:lpstr>Integral</vt:lpstr>
      <vt:lpstr>Slice</vt:lpstr>
      <vt:lpstr>1_Integral</vt:lpstr>
      <vt:lpstr>2_Integral</vt:lpstr>
      <vt:lpstr>3_Integral</vt:lpstr>
      <vt:lpstr>1_Facet</vt:lpstr>
      <vt:lpstr>Metropolitan</vt:lpstr>
      <vt:lpstr>1_Metropolitan</vt:lpstr>
      <vt:lpstr>2_Metropolitan</vt:lpstr>
      <vt:lpstr>Damask</vt:lpstr>
      <vt:lpstr>Circuit</vt:lpstr>
      <vt:lpstr>Atlas</vt:lpstr>
      <vt:lpstr>Ion Boardroom</vt:lpstr>
      <vt:lpstr>Wisp</vt:lpstr>
      <vt:lpstr>Magnet Fun </vt:lpstr>
      <vt:lpstr>Desire Sonder  Glasgow  5/12/2020</vt:lpstr>
      <vt:lpstr>Requirements</vt:lpstr>
      <vt:lpstr>Continued</vt:lpstr>
      <vt:lpstr>What is the Magnet made of? </vt:lpstr>
      <vt:lpstr>A magnet is made of magnetite, a natural magnetic material that will create a magnetic field. A magnetic field is the force surrounding a magnet that draws objects to the magnet. You can feel this force when using a magnet.  </vt:lpstr>
      <vt:lpstr>History</vt:lpstr>
      <vt:lpstr>What is a Magnetic field? </vt:lpstr>
      <vt:lpstr>If you put a bar magnet under a sheet of paper and sprinkle iron powder lightly over the top, you will suddenly see the invisible magnetic field as the particles stick to it. </vt:lpstr>
      <vt:lpstr>PowerPoint Presentation</vt:lpstr>
      <vt:lpstr>Fun facts </vt:lpstr>
      <vt:lpstr>Did you know?  One end of a 'bar' magnet is a north pole, and the opposite end is a South Pole</vt:lpstr>
      <vt:lpstr>The North Pole of one magnet will repel and push away the North Pole of another magnet.</vt:lpstr>
      <vt:lpstr>The South Pole of one magnet will repel and push away the SouthPole of another magnet.</vt:lpstr>
      <vt:lpstr>The North Pole of one magnet will attract and stick to the South Pole of another magnet.</vt:lpstr>
      <vt:lpstr> what are the Three main types of magnets? </vt:lpstr>
      <vt:lpstr>Permanent   once it is magnetized, it retains a level of magnetism</vt:lpstr>
      <vt:lpstr>Example Bar Magnet, Horseshoe Magnet</vt:lpstr>
      <vt:lpstr>What do most people have in their kitchen which acts as a large magnet? </vt:lpstr>
      <vt:lpstr>You are Right It’s a Fridge!!!</vt:lpstr>
      <vt:lpstr>Second type of Magnet</vt:lpstr>
      <vt:lpstr>Temporary </vt:lpstr>
      <vt:lpstr>Example of Temporary Magnet </vt:lpstr>
      <vt:lpstr>Third type  of Magnet</vt:lpstr>
      <vt:lpstr>PowerPoint Presentation</vt:lpstr>
      <vt:lpstr>PowerPoint Presentation</vt:lpstr>
      <vt:lpstr>Cranes use huge electromagnets to pick up scrap metal in junkyards.</vt:lpstr>
      <vt:lpstr>Powerful electromagnets are used in high-speed trains, called Maglev trains. These  trains will float over its track, reducing friction and allowing the train to run very efficiently</vt:lpstr>
      <vt:lpstr>What are Magnets used for?</vt:lpstr>
      <vt:lpstr>Magnets are being used by people in many devices </vt:lpstr>
      <vt:lpstr>Let us have a Quiz.   Can you tell me which of these items do you think has a magnet inside?</vt:lpstr>
      <vt:lpstr>PowerPoint Presentation</vt:lpstr>
      <vt:lpstr>Vacuum Cleaners</vt:lpstr>
      <vt:lpstr>Telephone </vt:lpstr>
      <vt:lpstr>PowerPoint Presentation</vt:lpstr>
      <vt:lpstr>PowerPoint Presentation</vt:lpstr>
      <vt:lpstr>PowerPoint Presentation</vt:lpstr>
      <vt:lpstr>Experiments with magnet </vt:lpstr>
      <vt:lpstr>Magnet treasure hunt </vt:lpstr>
      <vt:lpstr>Place objects around the room that will and will not magnetize. See how many different objects they can pick up with their magnet</vt:lpstr>
      <vt:lpstr>Move an object with a Magnet</vt:lpstr>
      <vt:lpstr>Have a friend hold a sheet of paper between his/her two hands, place paper clip on top of the paper and a magnet below. Move the paper clip from one end to the other and back again with your hand. Be creative and use different items such as cardboard, plastic ruler etc.</vt:lpstr>
      <vt:lpstr>Create a Magnet</vt:lpstr>
      <vt:lpstr>Stroke a steel nail against the magnet 25-30 times. Stroke it in only one direction   </vt:lpstr>
      <vt:lpstr>Fun Magnetic Sculptures you can do!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Remember to ask an adults to make a video or take pictures of you doing your experiments and send to your club directors with your worksheet for assessment. </vt:lpstr>
      <vt:lpstr>Memorise Hebrews 7:19</vt:lpstr>
      <vt:lpstr>(for the law made nothing perfect), and a better hope is introduced, by which we draw near to God. </vt:lpstr>
      <vt:lpstr>Memorise James 4:8</vt:lpstr>
      <vt:lpstr>Come near to God and he will come near to you. Wash your hands, you sinners, and purify your hearts, you double-minded.</vt:lpstr>
      <vt:lpstr>           Adventurers you have been Awesome!!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Magnet Fun </dc:title>
  <dc:creator>Desire Sonder</dc:creator>
  <cp:lastModifiedBy>Desire Sonder</cp:lastModifiedBy>
  <cp:revision>1</cp:revision>
  <dcterms:created xsi:type="dcterms:W3CDTF">2020-12-04T13:41:03Z</dcterms:created>
  <dcterms:modified xsi:type="dcterms:W3CDTF">2020-12-04T13:42:43Z</dcterms:modified>
</cp:coreProperties>
</file>