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95" r:id="rId4"/>
    <p:sldId id="257" r:id="rId5"/>
    <p:sldId id="260" r:id="rId6"/>
    <p:sldId id="261" r:id="rId7"/>
    <p:sldId id="266" r:id="rId8"/>
    <p:sldId id="262" r:id="rId9"/>
    <p:sldId id="297" r:id="rId10"/>
    <p:sldId id="302" r:id="rId11"/>
    <p:sldId id="303" r:id="rId12"/>
    <p:sldId id="264" r:id="rId13"/>
    <p:sldId id="268"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83" r:id="rId29"/>
    <p:sldId id="284" r:id="rId30"/>
    <p:sldId id="285" r:id="rId31"/>
    <p:sldId id="286" r:id="rId32"/>
    <p:sldId id="288" r:id="rId33"/>
    <p:sldId id="298" r:id="rId34"/>
    <p:sldId id="287" r:id="rId35"/>
    <p:sldId id="290" r:id="rId36"/>
    <p:sldId id="291" r:id="rId37"/>
    <p:sldId id="292" r:id="rId38"/>
    <p:sldId id="293" r:id="rId39"/>
    <p:sldId id="294" r:id="rId40"/>
    <p:sldId id="304" r:id="rId41"/>
    <p:sldId id="299" r:id="rId42"/>
    <p:sldId id="300" r:id="rId43"/>
    <p:sldId id="3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708F3-CBC1-4C25-B70E-203520E71B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138A8-7953-4733-8154-759A73429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6A06D8-16F0-40A5-83FB-A474CDD7BA6D}"/>
              </a:ext>
            </a:extLst>
          </p:cNvPr>
          <p:cNvSpPr>
            <a:spLocks noGrp="1"/>
          </p:cNvSpPr>
          <p:nvPr>
            <p:ph type="dt" sz="half" idx="10"/>
          </p:nvPr>
        </p:nvSpPr>
        <p:spPr/>
        <p:txBody>
          <a:bodyPr/>
          <a:lstStyle/>
          <a:p>
            <a:fld id="{128C92B0-1A36-4E83-9B1B-C4CB4C79ADA9}" type="datetimeFigureOut">
              <a:rPr lang="en-GB" smtClean="0"/>
              <a:t>04/12/2020</a:t>
            </a:fld>
            <a:endParaRPr lang="en-GB"/>
          </a:p>
        </p:txBody>
      </p:sp>
      <p:sp>
        <p:nvSpPr>
          <p:cNvPr id="5" name="Footer Placeholder 4">
            <a:extLst>
              <a:ext uri="{FF2B5EF4-FFF2-40B4-BE49-F238E27FC236}">
                <a16:creationId xmlns:a16="http://schemas.microsoft.com/office/drawing/2014/main" id="{CBB3EB97-ACE0-472D-892E-5503E31BD6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D41800-6957-4EB5-89BC-2CFF9AFB29F5}"/>
              </a:ext>
            </a:extLst>
          </p:cNvPr>
          <p:cNvSpPr>
            <a:spLocks noGrp="1"/>
          </p:cNvSpPr>
          <p:nvPr>
            <p:ph type="sldNum" sz="quarter" idx="12"/>
          </p:nvPr>
        </p:nvSpPr>
        <p:spPr/>
        <p:txBody>
          <a:bodyPr/>
          <a:lstStyle/>
          <a:p>
            <a:fld id="{9E68E11B-74C1-464C-B7B4-4D01C959F377}" type="slidenum">
              <a:rPr lang="en-GB" smtClean="0"/>
              <a:t>‹#›</a:t>
            </a:fld>
            <a:endParaRPr lang="en-GB"/>
          </a:p>
        </p:txBody>
      </p:sp>
    </p:spTree>
    <p:extLst>
      <p:ext uri="{BB962C8B-B14F-4D97-AF65-F5344CB8AC3E}">
        <p14:creationId xmlns:p14="http://schemas.microsoft.com/office/powerpoint/2010/main" val="4122472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90238-4B2F-49C1-A677-AD95D49492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6F9C1D-5995-4790-8A07-B1AADD9292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8A1AB2-1FB7-4E56-9DD4-7B12AD7F3B1D}"/>
              </a:ext>
            </a:extLst>
          </p:cNvPr>
          <p:cNvSpPr>
            <a:spLocks noGrp="1"/>
          </p:cNvSpPr>
          <p:nvPr>
            <p:ph type="dt" sz="half" idx="10"/>
          </p:nvPr>
        </p:nvSpPr>
        <p:spPr/>
        <p:txBody>
          <a:bodyPr/>
          <a:lstStyle/>
          <a:p>
            <a:fld id="{128C92B0-1A36-4E83-9B1B-C4CB4C79ADA9}" type="datetimeFigureOut">
              <a:rPr lang="en-GB" smtClean="0"/>
              <a:t>04/12/2020</a:t>
            </a:fld>
            <a:endParaRPr lang="en-GB"/>
          </a:p>
        </p:txBody>
      </p:sp>
      <p:sp>
        <p:nvSpPr>
          <p:cNvPr id="5" name="Footer Placeholder 4">
            <a:extLst>
              <a:ext uri="{FF2B5EF4-FFF2-40B4-BE49-F238E27FC236}">
                <a16:creationId xmlns:a16="http://schemas.microsoft.com/office/drawing/2014/main" id="{50273363-75EF-481F-BC28-6453B3F8C4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452CA6-E166-4F5E-9456-4F5FF0AD6A72}"/>
              </a:ext>
            </a:extLst>
          </p:cNvPr>
          <p:cNvSpPr>
            <a:spLocks noGrp="1"/>
          </p:cNvSpPr>
          <p:nvPr>
            <p:ph type="sldNum" sz="quarter" idx="12"/>
          </p:nvPr>
        </p:nvSpPr>
        <p:spPr/>
        <p:txBody>
          <a:bodyPr/>
          <a:lstStyle/>
          <a:p>
            <a:fld id="{9E68E11B-74C1-464C-B7B4-4D01C959F377}" type="slidenum">
              <a:rPr lang="en-GB" smtClean="0"/>
              <a:t>‹#›</a:t>
            </a:fld>
            <a:endParaRPr lang="en-GB"/>
          </a:p>
        </p:txBody>
      </p:sp>
    </p:spTree>
    <p:extLst>
      <p:ext uri="{BB962C8B-B14F-4D97-AF65-F5344CB8AC3E}">
        <p14:creationId xmlns:p14="http://schemas.microsoft.com/office/powerpoint/2010/main" val="265792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12490A-8944-4106-A191-6946DBECAC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734BEA-664A-481B-8EAA-F121826C8E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8A318B-5EC1-44A9-9C19-28A597F3744C}"/>
              </a:ext>
            </a:extLst>
          </p:cNvPr>
          <p:cNvSpPr>
            <a:spLocks noGrp="1"/>
          </p:cNvSpPr>
          <p:nvPr>
            <p:ph type="dt" sz="half" idx="10"/>
          </p:nvPr>
        </p:nvSpPr>
        <p:spPr/>
        <p:txBody>
          <a:bodyPr/>
          <a:lstStyle/>
          <a:p>
            <a:fld id="{128C92B0-1A36-4E83-9B1B-C4CB4C79ADA9}" type="datetimeFigureOut">
              <a:rPr lang="en-GB" smtClean="0"/>
              <a:t>04/12/2020</a:t>
            </a:fld>
            <a:endParaRPr lang="en-GB"/>
          </a:p>
        </p:txBody>
      </p:sp>
      <p:sp>
        <p:nvSpPr>
          <p:cNvPr id="5" name="Footer Placeholder 4">
            <a:extLst>
              <a:ext uri="{FF2B5EF4-FFF2-40B4-BE49-F238E27FC236}">
                <a16:creationId xmlns:a16="http://schemas.microsoft.com/office/drawing/2014/main" id="{E09572A0-965F-43AD-9E4F-5B1E42C3F7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984E0F-88EA-4CB8-9ED9-FDA5445EBBE6}"/>
              </a:ext>
            </a:extLst>
          </p:cNvPr>
          <p:cNvSpPr>
            <a:spLocks noGrp="1"/>
          </p:cNvSpPr>
          <p:nvPr>
            <p:ph type="sldNum" sz="quarter" idx="12"/>
          </p:nvPr>
        </p:nvSpPr>
        <p:spPr/>
        <p:txBody>
          <a:bodyPr/>
          <a:lstStyle/>
          <a:p>
            <a:fld id="{9E68E11B-74C1-464C-B7B4-4D01C959F377}" type="slidenum">
              <a:rPr lang="en-GB" smtClean="0"/>
              <a:t>‹#›</a:t>
            </a:fld>
            <a:endParaRPr lang="en-GB"/>
          </a:p>
        </p:txBody>
      </p:sp>
    </p:spTree>
    <p:extLst>
      <p:ext uri="{BB962C8B-B14F-4D97-AF65-F5344CB8AC3E}">
        <p14:creationId xmlns:p14="http://schemas.microsoft.com/office/powerpoint/2010/main" val="2378580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1724-D97B-42BD-B197-6767FF11AE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6EFE34-4CF4-45E4-A305-8C396194C7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55DF0D-57BE-462F-A951-1733B6383941}"/>
              </a:ext>
            </a:extLst>
          </p:cNvPr>
          <p:cNvSpPr>
            <a:spLocks noGrp="1"/>
          </p:cNvSpPr>
          <p:nvPr>
            <p:ph type="dt" sz="half" idx="10"/>
          </p:nvPr>
        </p:nvSpPr>
        <p:spPr/>
        <p:txBody>
          <a:bodyPr/>
          <a:lstStyle/>
          <a:p>
            <a:fld id="{128C92B0-1A36-4E83-9B1B-C4CB4C79ADA9}" type="datetimeFigureOut">
              <a:rPr lang="en-GB" smtClean="0"/>
              <a:t>04/12/2020</a:t>
            </a:fld>
            <a:endParaRPr lang="en-GB"/>
          </a:p>
        </p:txBody>
      </p:sp>
      <p:sp>
        <p:nvSpPr>
          <p:cNvPr id="5" name="Footer Placeholder 4">
            <a:extLst>
              <a:ext uri="{FF2B5EF4-FFF2-40B4-BE49-F238E27FC236}">
                <a16:creationId xmlns:a16="http://schemas.microsoft.com/office/drawing/2014/main" id="{E4A6CBA4-907A-415C-A79B-FDE7DBC275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BACA7F-A309-4AA5-A4B4-0D0A749654F9}"/>
              </a:ext>
            </a:extLst>
          </p:cNvPr>
          <p:cNvSpPr>
            <a:spLocks noGrp="1"/>
          </p:cNvSpPr>
          <p:nvPr>
            <p:ph type="sldNum" sz="quarter" idx="12"/>
          </p:nvPr>
        </p:nvSpPr>
        <p:spPr/>
        <p:txBody>
          <a:bodyPr/>
          <a:lstStyle/>
          <a:p>
            <a:fld id="{9E68E11B-74C1-464C-B7B4-4D01C959F377}" type="slidenum">
              <a:rPr lang="en-GB" smtClean="0"/>
              <a:t>‹#›</a:t>
            </a:fld>
            <a:endParaRPr lang="en-GB"/>
          </a:p>
        </p:txBody>
      </p:sp>
    </p:spTree>
    <p:extLst>
      <p:ext uri="{BB962C8B-B14F-4D97-AF65-F5344CB8AC3E}">
        <p14:creationId xmlns:p14="http://schemas.microsoft.com/office/powerpoint/2010/main" val="215522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C8EC9-E176-47AD-A6D0-211B15D289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D389DF-F123-4955-9B93-8401DD879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7806BB-8353-4F80-A777-819AF2D5FB75}"/>
              </a:ext>
            </a:extLst>
          </p:cNvPr>
          <p:cNvSpPr>
            <a:spLocks noGrp="1"/>
          </p:cNvSpPr>
          <p:nvPr>
            <p:ph type="dt" sz="half" idx="10"/>
          </p:nvPr>
        </p:nvSpPr>
        <p:spPr/>
        <p:txBody>
          <a:bodyPr/>
          <a:lstStyle/>
          <a:p>
            <a:fld id="{128C92B0-1A36-4E83-9B1B-C4CB4C79ADA9}" type="datetimeFigureOut">
              <a:rPr lang="en-GB" smtClean="0"/>
              <a:t>04/12/2020</a:t>
            </a:fld>
            <a:endParaRPr lang="en-GB"/>
          </a:p>
        </p:txBody>
      </p:sp>
      <p:sp>
        <p:nvSpPr>
          <p:cNvPr id="5" name="Footer Placeholder 4">
            <a:extLst>
              <a:ext uri="{FF2B5EF4-FFF2-40B4-BE49-F238E27FC236}">
                <a16:creationId xmlns:a16="http://schemas.microsoft.com/office/drawing/2014/main" id="{6BE23CB3-F148-4714-991D-F785BACD55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932BB9-F432-445A-AE92-E2EC3C4E4D0E}"/>
              </a:ext>
            </a:extLst>
          </p:cNvPr>
          <p:cNvSpPr>
            <a:spLocks noGrp="1"/>
          </p:cNvSpPr>
          <p:nvPr>
            <p:ph type="sldNum" sz="quarter" idx="12"/>
          </p:nvPr>
        </p:nvSpPr>
        <p:spPr/>
        <p:txBody>
          <a:bodyPr/>
          <a:lstStyle/>
          <a:p>
            <a:fld id="{9E68E11B-74C1-464C-B7B4-4D01C959F377}" type="slidenum">
              <a:rPr lang="en-GB" smtClean="0"/>
              <a:t>‹#›</a:t>
            </a:fld>
            <a:endParaRPr lang="en-GB"/>
          </a:p>
        </p:txBody>
      </p:sp>
    </p:spTree>
    <p:extLst>
      <p:ext uri="{BB962C8B-B14F-4D97-AF65-F5344CB8AC3E}">
        <p14:creationId xmlns:p14="http://schemas.microsoft.com/office/powerpoint/2010/main" val="23660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29B85-31EE-482C-A3AC-8419131012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BB6D97-A983-4AE8-AB2C-12DE745A6A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529C05-8285-49AB-A83D-A2224B56B4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FB3204-915A-4D4B-BC98-17930A40129A}"/>
              </a:ext>
            </a:extLst>
          </p:cNvPr>
          <p:cNvSpPr>
            <a:spLocks noGrp="1"/>
          </p:cNvSpPr>
          <p:nvPr>
            <p:ph type="dt" sz="half" idx="10"/>
          </p:nvPr>
        </p:nvSpPr>
        <p:spPr/>
        <p:txBody>
          <a:bodyPr/>
          <a:lstStyle/>
          <a:p>
            <a:fld id="{128C92B0-1A36-4E83-9B1B-C4CB4C79ADA9}" type="datetimeFigureOut">
              <a:rPr lang="en-GB" smtClean="0"/>
              <a:t>04/12/2020</a:t>
            </a:fld>
            <a:endParaRPr lang="en-GB"/>
          </a:p>
        </p:txBody>
      </p:sp>
      <p:sp>
        <p:nvSpPr>
          <p:cNvPr id="6" name="Footer Placeholder 5">
            <a:extLst>
              <a:ext uri="{FF2B5EF4-FFF2-40B4-BE49-F238E27FC236}">
                <a16:creationId xmlns:a16="http://schemas.microsoft.com/office/drawing/2014/main" id="{1F6B69D1-E94D-42E3-939C-C5EB325427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AB6DA-A850-47B2-B847-0BB2B87B9534}"/>
              </a:ext>
            </a:extLst>
          </p:cNvPr>
          <p:cNvSpPr>
            <a:spLocks noGrp="1"/>
          </p:cNvSpPr>
          <p:nvPr>
            <p:ph type="sldNum" sz="quarter" idx="12"/>
          </p:nvPr>
        </p:nvSpPr>
        <p:spPr/>
        <p:txBody>
          <a:bodyPr/>
          <a:lstStyle/>
          <a:p>
            <a:fld id="{9E68E11B-74C1-464C-B7B4-4D01C959F377}" type="slidenum">
              <a:rPr lang="en-GB" smtClean="0"/>
              <a:t>‹#›</a:t>
            </a:fld>
            <a:endParaRPr lang="en-GB"/>
          </a:p>
        </p:txBody>
      </p:sp>
    </p:spTree>
    <p:extLst>
      <p:ext uri="{BB962C8B-B14F-4D97-AF65-F5344CB8AC3E}">
        <p14:creationId xmlns:p14="http://schemas.microsoft.com/office/powerpoint/2010/main" val="342995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A546-80F5-4CE6-A58B-759ECC7A834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6CA84B-7BCC-4F93-8EB6-48E076E1CF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C47EDB-BC51-445B-82F1-C076DA47E2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5DCAB8-C6C9-47C1-A286-631624944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72066-69BD-4459-9D69-B3445DA8C8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BB8369-D9C1-4CC2-AF81-C70C2AF191D9}"/>
              </a:ext>
            </a:extLst>
          </p:cNvPr>
          <p:cNvSpPr>
            <a:spLocks noGrp="1"/>
          </p:cNvSpPr>
          <p:nvPr>
            <p:ph type="dt" sz="half" idx="10"/>
          </p:nvPr>
        </p:nvSpPr>
        <p:spPr/>
        <p:txBody>
          <a:bodyPr/>
          <a:lstStyle/>
          <a:p>
            <a:fld id="{128C92B0-1A36-4E83-9B1B-C4CB4C79ADA9}" type="datetimeFigureOut">
              <a:rPr lang="en-GB" smtClean="0"/>
              <a:t>04/12/2020</a:t>
            </a:fld>
            <a:endParaRPr lang="en-GB"/>
          </a:p>
        </p:txBody>
      </p:sp>
      <p:sp>
        <p:nvSpPr>
          <p:cNvPr id="8" name="Footer Placeholder 7">
            <a:extLst>
              <a:ext uri="{FF2B5EF4-FFF2-40B4-BE49-F238E27FC236}">
                <a16:creationId xmlns:a16="http://schemas.microsoft.com/office/drawing/2014/main" id="{56F8175D-A6C6-4BAB-BE33-EBE40ACA72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3179E64-6DE0-4E5B-A149-DA174CC020BB}"/>
              </a:ext>
            </a:extLst>
          </p:cNvPr>
          <p:cNvSpPr>
            <a:spLocks noGrp="1"/>
          </p:cNvSpPr>
          <p:nvPr>
            <p:ph type="sldNum" sz="quarter" idx="12"/>
          </p:nvPr>
        </p:nvSpPr>
        <p:spPr/>
        <p:txBody>
          <a:bodyPr/>
          <a:lstStyle/>
          <a:p>
            <a:fld id="{9E68E11B-74C1-464C-B7B4-4D01C959F377}" type="slidenum">
              <a:rPr lang="en-GB" smtClean="0"/>
              <a:t>‹#›</a:t>
            </a:fld>
            <a:endParaRPr lang="en-GB"/>
          </a:p>
        </p:txBody>
      </p:sp>
    </p:spTree>
    <p:extLst>
      <p:ext uri="{BB962C8B-B14F-4D97-AF65-F5344CB8AC3E}">
        <p14:creationId xmlns:p14="http://schemas.microsoft.com/office/powerpoint/2010/main" val="10344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6CBF2-D8A2-44A0-8EC5-F373725DEC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E93900-75F5-4462-8CEB-5A76A935F896}"/>
              </a:ext>
            </a:extLst>
          </p:cNvPr>
          <p:cNvSpPr>
            <a:spLocks noGrp="1"/>
          </p:cNvSpPr>
          <p:nvPr>
            <p:ph type="dt" sz="half" idx="10"/>
          </p:nvPr>
        </p:nvSpPr>
        <p:spPr/>
        <p:txBody>
          <a:bodyPr/>
          <a:lstStyle/>
          <a:p>
            <a:fld id="{128C92B0-1A36-4E83-9B1B-C4CB4C79ADA9}" type="datetimeFigureOut">
              <a:rPr lang="en-GB" smtClean="0"/>
              <a:t>04/12/2020</a:t>
            </a:fld>
            <a:endParaRPr lang="en-GB"/>
          </a:p>
        </p:txBody>
      </p:sp>
      <p:sp>
        <p:nvSpPr>
          <p:cNvPr id="4" name="Footer Placeholder 3">
            <a:extLst>
              <a:ext uri="{FF2B5EF4-FFF2-40B4-BE49-F238E27FC236}">
                <a16:creationId xmlns:a16="http://schemas.microsoft.com/office/drawing/2014/main" id="{834B87D8-36A5-40ED-A36A-8271693B4C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EB8003-13A5-4C27-A3B4-CA8FD1BCCD67}"/>
              </a:ext>
            </a:extLst>
          </p:cNvPr>
          <p:cNvSpPr>
            <a:spLocks noGrp="1"/>
          </p:cNvSpPr>
          <p:nvPr>
            <p:ph type="sldNum" sz="quarter" idx="12"/>
          </p:nvPr>
        </p:nvSpPr>
        <p:spPr/>
        <p:txBody>
          <a:bodyPr/>
          <a:lstStyle/>
          <a:p>
            <a:fld id="{9E68E11B-74C1-464C-B7B4-4D01C959F377}" type="slidenum">
              <a:rPr lang="en-GB" smtClean="0"/>
              <a:t>‹#›</a:t>
            </a:fld>
            <a:endParaRPr lang="en-GB"/>
          </a:p>
        </p:txBody>
      </p:sp>
    </p:spTree>
    <p:extLst>
      <p:ext uri="{BB962C8B-B14F-4D97-AF65-F5344CB8AC3E}">
        <p14:creationId xmlns:p14="http://schemas.microsoft.com/office/powerpoint/2010/main" val="3492216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D2F34-22D8-4FC8-A1E4-394176431034}"/>
              </a:ext>
            </a:extLst>
          </p:cNvPr>
          <p:cNvSpPr>
            <a:spLocks noGrp="1"/>
          </p:cNvSpPr>
          <p:nvPr>
            <p:ph type="dt" sz="half" idx="10"/>
          </p:nvPr>
        </p:nvSpPr>
        <p:spPr/>
        <p:txBody>
          <a:bodyPr/>
          <a:lstStyle/>
          <a:p>
            <a:fld id="{128C92B0-1A36-4E83-9B1B-C4CB4C79ADA9}" type="datetimeFigureOut">
              <a:rPr lang="en-GB" smtClean="0"/>
              <a:t>04/12/2020</a:t>
            </a:fld>
            <a:endParaRPr lang="en-GB"/>
          </a:p>
        </p:txBody>
      </p:sp>
      <p:sp>
        <p:nvSpPr>
          <p:cNvPr id="3" name="Footer Placeholder 2">
            <a:extLst>
              <a:ext uri="{FF2B5EF4-FFF2-40B4-BE49-F238E27FC236}">
                <a16:creationId xmlns:a16="http://schemas.microsoft.com/office/drawing/2014/main" id="{EFA714C0-6A36-4462-8AE1-D79F742B11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306BB4-224F-4A8E-A500-74FBA0779946}"/>
              </a:ext>
            </a:extLst>
          </p:cNvPr>
          <p:cNvSpPr>
            <a:spLocks noGrp="1"/>
          </p:cNvSpPr>
          <p:nvPr>
            <p:ph type="sldNum" sz="quarter" idx="12"/>
          </p:nvPr>
        </p:nvSpPr>
        <p:spPr/>
        <p:txBody>
          <a:bodyPr/>
          <a:lstStyle/>
          <a:p>
            <a:fld id="{9E68E11B-74C1-464C-B7B4-4D01C959F377}" type="slidenum">
              <a:rPr lang="en-GB" smtClean="0"/>
              <a:t>‹#›</a:t>
            </a:fld>
            <a:endParaRPr lang="en-GB"/>
          </a:p>
        </p:txBody>
      </p:sp>
    </p:spTree>
    <p:extLst>
      <p:ext uri="{BB962C8B-B14F-4D97-AF65-F5344CB8AC3E}">
        <p14:creationId xmlns:p14="http://schemas.microsoft.com/office/powerpoint/2010/main" val="190415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7596-F57C-4054-B943-D8AB2457E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8EBEBB-CE9C-49DA-8C30-D0840047C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FF8254-E262-4F4F-A7A2-DE9CABDC8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E5745D-3ECF-4509-8F72-2E5F898297D8}"/>
              </a:ext>
            </a:extLst>
          </p:cNvPr>
          <p:cNvSpPr>
            <a:spLocks noGrp="1"/>
          </p:cNvSpPr>
          <p:nvPr>
            <p:ph type="dt" sz="half" idx="10"/>
          </p:nvPr>
        </p:nvSpPr>
        <p:spPr/>
        <p:txBody>
          <a:bodyPr/>
          <a:lstStyle/>
          <a:p>
            <a:fld id="{128C92B0-1A36-4E83-9B1B-C4CB4C79ADA9}" type="datetimeFigureOut">
              <a:rPr lang="en-GB" smtClean="0"/>
              <a:t>04/12/2020</a:t>
            </a:fld>
            <a:endParaRPr lang="en-GB"/>
          </a:p>
        </p:txBody>
      </p:sp>
      <p:sp>
        <p:nvSpPr>
          <p:cNvPr id="6" name="Footer Placeholder 5">
            <a:extLst>
              <a:ext uri="{FF2B5EF4-FFF2-40B4-BE49-F238E27FC236}">
                <a16:creationId xmlns:a16="http://schemas.microsoft.com/office/drawing/2014/main" id="{67A2B05C-8E12-44FD-B4FF-AD9915CA6E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D66E74-1557-47BB-8D8E-6E116D333401}"/>
              </a:ext>
            </a:extLst>
          </p:cNvPr>
          <p:cNvSpPr>
            <a:spLocks noGrp="1"/>
          </p:cNvSpPr>
          <p:nvPr>
            <p:ph type="sldNum" sz="quarter" idx="12"/>
          </p:nvPr>
        </p:nvSpPr>
        <p:spPr/>
        <p:txBody>
          <a:bodyPr/>
          <a:lstStyle/>
          <a:p>
            <a:fld id="{9E68E11B-74C1-464C-B7B4-4D01C959F377}" type="slidenum">
              <a:rPr lang="en-GB" smtClean="0"/>
              <a:t>‹#›</a:t>
            </a:fld>
            <a:endParaRPr lang="en-GB"/>
          </a:p>
        </p:txBody>
      </p:sp>
    </p:spTree>
    <p:extLst>
      <p:ext uri="{BB962C8B-B14F-4D97-AF65-F5344CB8AC3E}">
        <p14:creationId xmlns:p14="http://schemas.microsoft.com/office/powerpoint/2010/main" val="189591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39B2-438C-4910-8C81-D6D7FB203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BB85A7-C500-4A9D-96AE-6989643BBE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657EB3-6200-4F6D-AB5A-60FF5FCDF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04C64-4AA9-421E-93F7-802BA59B13B0}"/>
              </a:ext>
            </a:extLst>
          </p:cNvPr>
          <p:cNvSpPr>
            <a:spLocks noGrp="1"/>
          </p:cNvSpPr>
          <p:nvPr>
            <p:ph type="dt" sz="half" idx="10"/>
          </p:nvPr>
        </p:nvSpPr>
        <p:spPr/>
        <p:txBody>
          <a:bodyPr/>
          <a:lstStyle/>
          <a:p>
            <a:fld id="{128C92B0-1A36-4E83-9B1B-C4CB4C79ADA9}" type="datetimeFigureOut">
              <a:rPr lang="en-GB" smtClean="0"/>
              <a:t>04/12/2020</a:t>
            </a:fld>
            <a:endParaRPr lang="en-GB"/>
          </a:p>
        </p:txBody>
      </p:sp>
      <p:sp>
        <p:nvSpPr>
          <p:cNvPr id="6" name="Footer Placeholder 5">
            <a:extLst>
              <a:ext uri="{FF2B5EF4-FFF2-40B4-BE49-F238E27FC236}">
                <a16:creationId xmlns:a16="http://schemas.microsoft.com/office/drawing/2014/main" id="{339D8743-51C1-4D39-AAD4-630207222B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35CE10-E270-4A78-BA36-0B2C7DB7BB55}"/>
              </a:ext>
            </a:extLst>
          </p:cNvPr>
          <p:cNvSpPr>
            <a:spLocks noGrp="1"/>
          </p:cNvSpPr>
          <p:nvPr>
            <p:ph type="sldNum" sz="quarter" idx="12"/>
          </p:nvPr>
        </p:nvSpPr>
        <p:spPr/>
        <p:txBody>
          <a:bodyPr/>
          <a:lstStyle/>
          <a:p>
            <a:fld id="{9E68E11B-74C1-464C-B7B4-4D01C959F377}" type="slidenum">
              <a:rPr lang="en-GB" smtClean="0"/>
              <a:t>‹#›</a:t>
            </a:fld>
            <a:endParaRPr lang="en-GB"/>
          </a:p>
        </p:txBody>
      </p:sp>
    </p:spTree>
    <p:extLst>
      <p:ext uri="{BB962C8B-B14F-4D97-AF65-F5344CB8AC3E}">
        <p14:creationId xmlns:p14="http://schemas.microsoft.com/office/powerpoint/2010/main" val="217212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5CDADA-5542-447C-911E-EED48475D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84CEDD-7410-4340-BC98-45E069300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A88B9C-06D4-44CC-8683-FA9733D18F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C92B0-1A36-4E83-9B1B-C4CB4C79ADA9}" type="datetimeFigureOut">
              <a:rPr lang="en-GB" smtClean="0"/>
              <a:t>04/12/2020</a:t>
            </a:fld>
            <a:endParaRPr lang="en-GB"/>
          </a:p>
        </p:txBody>
      </p:sp>
      <p:sp>
        <p:nvSpPr>
          <p:cNvPr id="5" name="Footer Placeholder 4">
            <a:extLst>
              <a:ext uri="{FF2B5EF4-FFF2-40B4-BE49-F238E27FC236}">
                <a16:creationId xmlns:a16="http://schemas.microsoft.com/office/drawing/2014/main" id="{80FC6C93-B6D6-4339-BA30-38C6BF71FB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759BBF-6532-4D9C-B9E4-3BEB142E6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8E11B-74C1-464C-B7B4-4D01C959F377}" type="slidenum">
              <a:rPr lang="en-GB" smtClean="0"/>
              <a:t>‹#›</a:t>
            </a:fld>
            <a:endParaRPr lang="en-GB"/>
          </a:p>
        </p:txBody>
      </p:sp>
    </p:spTree>
    <p:extLst>
      <p:ext uri="{BB962C8B-B14F-4D97-AF65-F5344CB8AC3E}">
        <p14:creationId xmlns:p14="http://schemas.microsoft.com/office/powerpoint/2010/main" val="19941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g"/><Relationship Id="rId4" Type="http://schemas.openxmlformats.org/officeDocument/2006/relationships/image" Target="../media/image36.jpe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6.xml"/><Relationship Id="rId1" Type="http://schemas.openxmlformats.org/officeDocument/2006/relationships/video" Target="https://www.youtube.com/embed/FlG6tbYaA88?feature=oembe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67.jpeg"/><Relationship Id="rId2" Type="http://schemas.openxmlformats.org/officeDocument/2006/relationships/image" Target="../media/image62.jpg"/><Relationship Id="rId1" Type="http://schemas.openxmlformats.org/officeDocument/2006/relationships/slideLayout" Target="../slideLayouts/slideLayout9.xml"/><Relationship Id="rId6" Type="http://schemas.openxmlformats.org/officeDocument/2006/relationships/image" Target="../media/image66.jpeg"/><Relationship Id="rId5" Type="http://schemas.openxmlformats.org/officeDocument/2006/relationships/image" Target="../media/image65.jpg"/><Relationship Id="rId4" Type="http://schemas.openxmlformats.org/officeDocument/2006/relationships/image" Target="../media/image64.jpg"/></Relationships>
</file>

<file path=ppt/slides/_rels/slide3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jpg"/><Relationship Id="rId5" Type="http://schemas.openxmlformats.org/officeDocument/2006/relationships/image" Target="../media/image72.jpeg"/><Relationship Id="rId4" Type="http://schemas.openxmlformats.org/officeDocument/2006/relationships/image" Target="../media/image71.jpeg"/></Relationships>
</file>

<file path=ppt/slides/_rels/slide36.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6.xml"/><Relationship Id="rId4" Type="http://schemas.openxmlformats.org/officeDocument/2006/relationships/image" Target="../media/image7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0.jpg"/><Relationship Id="rId7" Type="http://schemas.openxmlformats.org/officeDocument/2006/relationships/image" Target="../media/image84.jpg"/><Relationship Id="rId2" Type="http://schemas.openxmlformats.org/officeDocument/2006/relationships/image" Target="../media/image79.jpg"/><Relationship Id="rId1" Type="http://schemas.openxmlformats.org/officeDocument/2006/relationships/slideLayout" Target="../slideLayouts/slideLayout2.xml"/><Relationship Id="rId6" Type="http://schemas.openxmlformats.org/officeDocument/2006/relationships/image" Target="../media/image83.jpg"/><Relationship Id="rId5" Type="http://schemas.openxmlformats.org/officeDocument/2006/relationships/image" Target="../media/image82.jpg"/><Relationship Id="rId4" Type="http://schemas.openxmlformats.org/officeDocument/2006/relationships/image" Target="../media/image8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C16EC2-0C63-4640-876D-7CE410D4DB4F}"/>
              </a:ext>
            </a:extLst>
          </p:cNvPr>
          <p:cNvSpPr txBox="1"/>
          <p:nvPr/>
        </p:nvSpPr>
        <p:spPr>
          <a:xfrm>
            <a:off x="372862" y="909684"/>
            <a:ext cx="11345661" cy="2954655"/>
          </a:xfrm>
          <a:prstGeom prst="rect">
            <a:avLst/>
          </a:prstGeom>
          <a:noFill/>
        </p:spPr>
        <p:txBody>
          <a:bodyPr wrap="square" rtlCol="0">
            <a:spAutoFit/>
          </a:bodyPr>
          <a:lstStyle/>
          <a:p>
            <a:pPr algn="ctr"/>
            <a:r>
              <a:rPr lang="en-US" sz="4400" b="1" dirty="0"/>
              <a:t>BUC PATHFINDERS</a:t>
            </a:r>
          </a:p>
          <a:p>
            <a:pPr algn="ctr"/>
            <a:r>
              <a:rPr lang="en-US" sz="4400" b="1" dirty="0"/>
              <a:t>TRAVEL HONOUR</a:t>
            </a:r>
          </a:p>
          <a:p>
            <a:pPr algn="ctr"/>
            <a:r>
              <a:rPr lang="en-US" sz="4400" b="1" dirty="0"/>
              <a:t>Saturday 5</a:t>
            </a:r>
            <a:r>
              <a:rPr lang="en-US" sz="4400" b="1" baseline="30000" dirty="0"/>
              <a:t>th</a:t>
            </a:r>
            <a:r>
              <a:rPr lang="en-US" sz="4400" b="1" dirty="0"/>
              <a:t> December 2020</a:t>
            </a:r>
          </a:p>
          <a:p>
            <a:endParaRPr lang="en-US" dirty="0"/>
          </a:p>
          <a:p>
            <a:endParaRPr lang="en-US" dirty="0"/>
          </a:p>
          <a:p>
            <a:endParaRPr lang="en-GB" dirty="0"/>
          </a:p>
        </p:txBody>
      </p:sp>
      <p:pic>
        <p:nvPicPr>
          <p:cNvPr id="3" name="Picture 2" descr="A close up of a logo&#10;&#10;Description automatically generated">
            <a:extLst>
              <a:ext uri="{FF2B5EF4-FFF2-40B4-BE49-F238E27FC236}">
                <a16:creationId xmlns:a16="http://schemas.microsoft.com/office/drawing/2014/main" id="{691802DB-621A-4837-B6E0-869C8AB70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1686" y="3028005"/>
            <a:ext cx="4119238" cy="3480336"/>
          </a:xfrm>
          <a:prstGeom prst="rect">
            <a:avLst/>
          </a:prstGeom>
        </p:spPr>
      </p:pic>
    </p:spTree>
    <p:extLst>
      <p:ext uri="{BB962C8B-B14F-4D97-AF65-F5344CB8AC3E}">
        <p14:creationId xmlns:p14="http://schemas.microsoft.com/office/powerpoint/2010/main" val="405715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2280-D64F-4305-8BD7-BE84DB33A6D9}"/>
              </a:ext>
            </a:extLst>
          </p:cNvPr>
          <p:cNvSpPr>
            <a:spLocks noGrp="1"/>
          </p:cNvSpPr>
          <p:nvPr>
            <p:ph type="title"/>
          </p:nvPr>
        </p:nvSpPr>
        <p:spPr/>
        <p:txBody>
          <a:bodyPr/>
          <a:lstStyle/>
          <a:p>
            <a:pPr algn="ctr"/>
            <a:r>
              <a:rPr lang="en-US" b="1" dirty="0">
                <a:latin typeface="Comic Sans MS" panose="030F0702030302020204" pitchFamily="66" charset="0"/>
              </a:rPr>
              <a:t>Types of Transportation</a:t>
            </a:r>
            <a:endParaRPr lang="en-GB" b="1" dirty="0">
              <a:latin typeface="Comic Sans MS" panose="030F0702030302020204" pitchFamily="66" charset="0"/>
            </a:endParaRPr>
          </a:p>
        </p:txBody>
      </p:sp>
      <p:pic>
        <p:nvPicPr>
          <p:cNvPr id="5" name="Content Placeholder 4" descr="A person riding on the back of a boat in the water&#10;&#10;Description automatically generated">
            <a:extLst>
              <a:ext uri="{FF2B5EF4-FFF2-40B4-BE49-F238E27FC236}">
                <a16:creationId xmlns:a16="http://schemas.microsoft.com/office/drawing/2014/main" id="{3AE809CF-AC69-4F22-A884-9B807A137D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81150"/>
            <a:ext cx="2466975" cy="1847850"/>
          </a:xfrm>
        </p:spPr>
      </p:pic>
      <p:pic>
        <p:nvPicPr>
          <p:cNvPr id="2050" name="Picture 2" descr="The Tractor: Everything You Need To Know | DOZR Blog">
            <a:extLst>
              <a:ext uri="{FF2B5EF4-FFF2-40B4-BE49-F238E27FC236}">
                <a16:creationId xmlns:a16="http://schemas.microsoft.com/office/drawing/2014/main" id="{E5787BB2-1648-4421-8DD1-FAC5D97D9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3281086"/>
            <a:ext cx="285750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 Want Your Motorbike - We Buy Any Bike">
            <a:extLst>
              <a:ext uri="{FF2B5EF4-FFF2-40B4-BE49-F238E27FC236}">
                <a16:creationId xmlns:a16="http://schemas.microsoft.com/office/drawing/2014/main" id="{9429EDE4-1049-4FF6-9C1A-5218F65A8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175" y="4770839"/>
            <a:ext cx="240982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cooter 2TWENTY Roma 2900 - Sky Blue">
            <a:extLst>
              <a:ext uri="{FF2B5EF4-FFF2-40B4-BE49-F238E27FC236}">
                <a16:creationId xmlns:a16="http://schemas.microsoft.com/office/drawing/2014/main" id="{547D5E1F-B1E0-44B7-BA43-E0A81FD404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3487" y="2917979"/>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idiculous Edinburgh tram contract was open for exploitation, inquiry is  told | Scotland | The Times">
            <a:extLst>
              <a:ext uri="{FF2B5EF4-FFF2-40B4-BE49-F238E27FC236}">
                <a16:creationId xmlns:a16="http://schemas.microsoft.com/office/drawing/2014/main" id="{0C8DEBFF-6783-4858-A60D-08F54F9EA8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747" y="1499471"/>
            <a:ext cx="285750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elicopter - Wikipedia">
            <a:extLst>
              <a:ext uri="{FF2B5EF4-FFF2-40B4-BE49-F238E27FC236}">
                <a16:creationId xmlns:a16="http://schemas.microsoft.com/office/drawing/2014/main" id="{518EAF33-6754-4BD7-AF3D-0262BBF254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3757" y="3013588"/>
            <a:ext cx="25717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uto rickshaw - Wikipedia">
            <a:extLst>
              <a:ext uri="{FF2B5EF4-FFF2-40B4-BE49-F238E27FC236}">
                <a16:creationId xmlns:a16="http://schemas.microsoft.com/office/drawing/2014/main" id="{E53F3B6A-F34C-4D1F-9EE7-426CB2AAB0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9597" y="4632479"/>
            <a:ext cx="19240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39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additive="base">
                                        <p:cTn id="25" dur="500" fill="hold"/>
                                        <p:tgtEl>
                                          <p:spTgt spid="2054"/>
                                        </p:tgtEl>
                                        <p:attrNameLst>
                                          <p:attrName>ppt_x</p:attrName>
                                        </p:attrNameLst>
                                      </p:cBhvr>
                                      <p:tavLst>
                                        <p:tav tm="0">
                                          <p:val>
                                            <p:strVal val="#ppt_x"/>
                                          </p:val>
                                        </p:tav>
                                        <p:tav tm="100000">
                                          <p:val>
                                            <p:strVal val="#ppt_x"/>
                                          </p:val>
                                        </p:tav>
                                      </p:tavLst>
                                    </p:anim>
                                    <p:anim calcmode="lin" valueType="num">
                                      <p:cBhvr additive="base">
                                        <p:cTn id="26"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cBhvr additive="base">
                                        <p:cTn id="31" dur="500" fill="hold"/>
                                        <p:tgtEl>
                                          <p:spTgt spid="2056"/>
                                        </p:tgtEl>
                                        <p:attrNameLst>
                                          <p:attrName>ppt_x</p:attrName>
                                        </p:attrNameLst>
                                      </p:cBhvr>
                                      <p:tavLst>
                                        <p:tav tm="0">
                                          <p:val>
                                            <p:strVal val="#ppt_x"/>
                                          </p:val>
                                        </p:tav>
                                        <p:tav tm="100000">
                                          <p:val>
                                            <p:strVal val="#ppt_x"/>
                                          </p:val>
                                        </p:tav>
                                      </p:tavLst>
                                    </p:anim>
                                    <p:anim calcmode="lin" valueType="num">
                                      <p:cBhvr additive="base">
                                        <p:cTn id="3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8"/>
                                        </p:tgtEl>
                                        <p:attrNameLst>
                                          <p:attrName>style.visibility</p:attrName>
                                        </p:attrNameLst>
                                      </p:cBhvr>
                                      <p:to>
                                        <p:strVal val="visible"/>
                                      </p:to>
                                    </p:set>
                                    <p:anim calcmode="lin" valueType="num">
                                      <p:cBhvr additive="base">
                                        <p:cTn id="37" dur="500" fill="hold"/>
                                        <p:tgtEl>
                                          <p:spTgt spid="2058"/>
                                        </p:tgtEl>
                                        <p:attrNameLst>
                                          <p:attrName>ppt_x</p:attrName>
                                        </p:attrNameLst>
                                      </p:cBhvr>
                                      <p:tavLst>
                                        <p:tav tm="0">
                                          <p:val>
                                            <p:strVal val="#ppt_x"/>
                                          </p:val>
                                        </p:tav>
                                        <p:tav tm="100000">
                                          <p:val>
                                            <p:strVal val="#ppt_x"/>
                                          </p:val>
                                        </p:tav>
                                      </p:tavLst>
                                    </p:anim>
                                    <p:anim calcmode="lin" valueType="num">
                                      <p:cBhvr additive="base">
                                        <p:cTn id="38"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60"/>
                                        </p:tgtEl>
                                        <p:attrNameLst>
                                          <p:attrName>style.visibility</p:attrName>
                                        </p:attrNameLst>
                                      </p:cBhvr>
                                      <p:to>
                                        <p:strVal val="visible"/>
                                      </p:to>
                                    </p:set>
                                    <p:anim calcmode="lin" valueType="num">
                                      <p:cBhvr additive="base">
                                        <p:cTn id="43" dur="500" fill="hold"/>
                                        <p:tgtEl>
                                          <p:spTgt spid="2060"/>
                                        </p:tgtEl>
                                        <p:attrNameLst>
                                          <p:attrName>ppt_x</p:attrName>
                                        </p:attrNameLst>
                                      </p:cBhvr>
                                      <p:tavLst>
                                        <p:tav tm="0">
                                          <p:val>
                                            <p:strVal val="#ppt_x"/>
                                          </p:val>
                                        </p:tav>
                                        <p:tav tm="100000">
                                          <p:val>
                                            <p:strVal val="#ppt_x"/>
                                          </p:val>
                                        </p:tav>
                                      </p:tavLst>
                                    </p:anim>
                                    <p:anim calcmode="lin" valueType="num">
                                      <p:cBhvr additive="base">
                                        <p:cTn id="44"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7EFF-D92D-45C5-A801-6E1B19E2C804}"/>
              </a:ext>
            </a:extLst>
          </p:cNvPr>
          <p:cNvSpPr>
            <a:spLocks noGrp="1"/>
          </p:cNvSpPr>
          <p:nvPr>
            <p:ph type="title"/>
          </p:nvPr>
        </p:nvSpPr>
        <p:spPr/>
        <p:txBody>
          <a:bodyPr/>
          <a:lstStyle/>
          <a:p>
            <a:pPr algn="ctr"/>
            <a:r>
              <a:rPr lang="en-US" b="1" dirty="0">
                <a:latin typeface="Comic Sans MS" panose="030F0702030302020204" pitchFamily="66" charset="0"/>
              </a:rPr>
              <a:t>Types of Transportation</a:t>
            </a:r>
            <a:endParaRPr lang="en-GB" b="1" dirty="0">
              <a:latin typeface="Comic Sans MS" panose="030F0702030302020204" pitchFamily="66" charset="0"/>
            </a:endParaRPr>
          </a:p>
        </p:txBody>
      </p:sp>
      <p:pic>
        <p:nvPicPr>
          <p:cNvPr id="5" name="Content Placeholder 4" descr="A person standing on top of a snow covered mountain&#10;&#10;Description automatically generated">
            <a:extLst>
              <a:ext uri="{FF2B5EF4-FFF2-40B4-BE49-F238E27FC236}">
                <a16:creationId xmlns:a16="http://schemas.microsoft.com/office/drawing/2014/main" id="{8783312D-5B51-40E5-9225-E87F5FEBDA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50181"/>
            <a:ext cx="3067050" cy="1485900"/>
          </a:xfrm>
        </p:spPr>
      </p:pic>
      <p:pic>
        <p:nvPicPr>
          <p:cNvPr id="7" name="Picture 6" descr="A picture containing outdoor, person, riding, road&#10;&#10;Description automatically generated">
            <a:extLst>
              <a:ext uri="{FF2B5EF4-FFF2-40B4-BE49-F238E27FC236}">
                <a16:creationId xmlns:a16="http://schemas.microsoft.com/office/drawing/2014/main" id="{CFE8946C-4954-4718-AAC5-1AF9E1461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97" y="3031987"/>
            <a:ext cx="2752725" cy="1657350"/>
          </a:xfrm>
          <a:prstGeom prst="rect">
            <a:avLst/>
          </a:prstGeom>
        </p:spPr>
      </p:pic>
      <p:pic>
        <p:nvPicPr>
          <p:cNvPr id="3074" name="Picture 2" descr="Sled - Wikipedia">
            <a:extLst>
              <a:ext uri="{FF2B5EF4-FFF2-40B4-BE49-F238E27FC236}">
                <a16:creationId xmlns:a16="http://schemas.microsoft.com/office/drawing/2014/main" id="{8A3D0C53-BD8A-4AB3-9683-7B002439F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47" y="4738379"/>
            <a:ext cx="25812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horse drawn carriage in front of a building&#10;&#10;Description automatically generated">
            <a:extLst>
              <a:ext uri="{FF2B5EF4-FFF2-40B4-BE49-F238E27FC236}">
                <a16:creationId xmlns:a16="http://schemas.microsoft.com/office/drawing/2014/main" id="{0266B0BC-A40C-4515-AE2B-9A87C0E1B5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7900" y="1690688"/>
            <a:ext cx="3538166" cy="1990219"/>
          </a:xfrm>
          <a:prstGeom prst="rect">
            <a:avLst/>
          </a:prstGeom>
        </p:spPr>
      </p:pic>
      <p:pic>
        <p:nvPicPr>
          <p:cNvPr id="3076" name="Picture 4" descr="Spacecraft | Types + History + Facts | - Science4Fun">
            <a:extLst>
              <a:ext uri="{FF2B5EF4-FFF2-40B4-BE49-F238E27FC236}">
                <a16:creationId xmlns:a16="http://schemas.microsoft.com/office/drawing/2014/main" id="{AD0330C7-F6E2-4914-96C0-35AA95D965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9241" y="4020632"/>
            <a:ext cx="1507212" cy="23458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aircraft, balloon, transport, colorful&#10;&#10;Description automatically generated">
            <a:extLst>
              <a:ext uri="{FF2B5EF4-FFF2-40B4-BE49-F238E27FC236}">
                <a16:creationId xmlns:a16="http://schemas.microsoft.com/office/drawing/2014/main" id="{B82FC31F-1BFA-441C-8F64-C360C7A113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6311" y="4144457"/>
            <a:ext cx="2657475" cy="1724025"/>
          </a:xfrm>
          <a:prstGeom prst="rect">
            <a:avLst/>
          </a:prstGeom>
        </p:spPr>
      </p:pic>
      <p:pic>
        <p:nvPicPr>
          <p:cNvPr id="3078" name="Picture 6" descr="The 5 Questions Black Parents Should Be Asking Their Kids' Schools • EBONY">
            <a:extLst>
              <a:ext uri="{FF2B5EF4-FFF2-40B4-BE49-F238E27FC236}">
                <a16:creationId xmlns:a16="http://schemas.microsoft.com/office/drawing/2014/main" id="{7AF72A43-13F1-4E94-AE15-BB9091E771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5756" y="4144457"/>
            <a:ext cx="27051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led Dog Training Step by Step | LoveToKnow">
            <a:extLst>
              <a:ext uri="{FF2B5EF4-FFF2-40B4-BE49-F238E27FC236}">
                <a16:creationId xmlns:a16="http://schemas.microsoft.com/office/drawing/2014/main" id="{F5E05930-1B2A-4EEC-B812-014FD7893D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1320" y="1971959"/>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3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0"/>
                                        </p:tgtEl>
                                        <p:attrNameLst>
                                          <p:attrName>style.visibility</p:attrName>
                                        </p:attrNameLst>
                                      </p:cBhvr>
                                      <p:to>
                                        <p:strVal val="visible"/>
                                      </p:to>
                                    </p:set>
                                    <p:anim calcmode="lin" valueType="num">
                                      <p:cBhvr additive="base">
                                        <p:cTn id="25" dur="500" fill="hold"/>
                                        <p:tgtEl>
                                          <p:spTgt spid="3080"/>
                                        </p:tgtEl>
                                        <p:attrNameLst>
                                          <p:attrName>ppt_x</p:attrName>
                                        </p:attrNameLst>
                                      </p:cBhvr>
                                      <p:tavLst>
                                        <p:tav tm="0">
                                          <p:val>
                                            <p:strVal val="#ppt_x"/>
                                          </p:val>
                                        </p:tav>
                                        <p:tav tm="100000">
                                          <p:val>
                                            <p:strVal val="#ppt_x"/>
                                          </p:val>
                                        </p:tav>
                                      </p:tavLst>
                                    </p:anim>
                                    <p:anim calcmode="lin" valueType="num">
                                      <p:cBhvr additive="base">
                                        <p:cTn id="26"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6"/>
                                        </p:tgtEl>
                                        <p:attrNameLst>
                                          <p:attrName>style.visibility</p:attrName>
                                        </p:attrNameLst>
                                      </p:cBhvr>
                                      <p:to>
                                        <p:strVal val="visible"/>
                                      </p:to>
                                    </p:set>
                                    <p:anim calcmode="lin" valueType="num">
                                      <p:cBhvr additive="base">
                                        <p:cTn id="43" dur="500" fill="hold"/>
                                        <p:tgtEl>
                                          <p:spTgt spid="3076"/>
                                        </p:tgtEl>
                                        <p:attrNameLst>
                                          <p:attrName>ppt_x</p:attrName>
                                        </p:attrNameLst>
                                      </p:cBhvr>
                                      <p:tavLst>
                                        <p:tav tm="0">
                                          <p:val>
                                            <p:strVal val="#ppt_x"/>
                                          </p:val>
                                        </p:tav>
                                        <p:tav tm="100000">
                                          <p:val>
                                            <p:strVal val="#ppt_x"/>
                                          </p:val>
                                        </p:tav>
                                      </p:tavLst>
                                    </p:anim>
                                    <p:anim calcmode="lin" valueType="num">
                                      <p:cBhvr additive="base">
                                        <p:cTn id="4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78"/>
                                        </p:tgtEl>
                                        <p:attrNameLst>
                                          <p:attrName>style.visibility</p:attrName>
                                        </p:attrNameLst>
                                      </p:cBhvr>
                                      <p:to>
                                        <p:strVal val="visible"/>
                                      </p:to>
                                    </p:set>
                                    <p:anim calcmode="lin" valueType="num">
                                      <p:cBhvr additive="base">
                                        <p:cTn id="49" dur="500" fill="hold"/>
                                        <p:tgtEl>
                                          <p:spTgt spid="3078"/>
                                        </p:tgtEl>
                                        <p:attrNameLst>
                                          <p:attrName>ppt_x</p:attrName>
                                        </p:attrNameLst>
                                      </p:cBhvr>
                                      <p:tavLst>
                                        <p:tav tm="0">
                                          <p:val>
                                            <p:strVal val="#ppt_x"/>
                                          </p:val>
                                        </p:tav>
                                        <p:tav tm="100000">
                                          <p:val>
                                            <p:strVal val="#ppt_x"/>
                                          </p:val>
                                        </p:tav>
                                      </p:tavLst>
                                    </p:anim>
                                    <p:anim calcmode="lin" valueType="num">
                                      <p:cBhvr additive="base">
                                        <p:cTn id="50"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DB0C-4AB6-4562-B021-97902C9D0F92}"/>
              </a:ext>
            </a:extLst>
          </p:cNvPr>
          <p:cNvSpPr>
            <a:spLocks noGrp="1"/>
          </p:cNvSpPr>
          <p:nvPr>
            <p:ph type="title"/>
          </p:nvPr>
        </p:nvSpPr>
        <p:spPr>
          <a:xfrm>
            <a:off x="838200" y="365125"/>
            <a:ext cx="10515600" cy="966525"/>
          </a:xfrm>
        </p:spPr>
        <p:txBody>
          <a:bodyPr/>
          <a:lstStyle/>
          <a:p>
            <a:pPr algn="ctr"/>
            <a:r>
              <a:rPr lang="en-US" b="1" dirty="0">
                <a:latin typeface="Comic Sans MS" panose="030F0702030302020204" pitchFamily="66" charset="0"/>
              </a:rPr>
              <a:t>Top Five Types of Transportation</a:t>
            </a:r>
            <a:endParaRPr lang="en-GB"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EFE02F61-4095-43CC-9702-8819CEA9A6CD}"/>
              </a:ext>
            </a:extLst>
          </p:cNvPr>
          <p:cNvSpPr>
            <a:spLocks noGrp="1"/>
          </p:cNvSpPr>
          <p:nvPr>
            <p:ph idx="1"/>
          </p:nvPr>
        </p:nvSpPr>
        <p:spPr>
          <a:xfrm>
            <a:off x="532661" y="1825625"/>
            <a:ext cx="11496582" cy="4113536"/>
          </a:xfrm>
        </p:spPr>
        <p:txBody>
          <a:bodyPr>
            <a:noAutofit/>
          </a:bodyPr>
          <a:lstStyle/>
          <a:p>
            <a:pPr marL="0" indent="0">
              <a:buNone/>
            </a:pPr>
            <a:r>
              <a:rPr lang="en-US" sz="4000" dirty="0">
                <a:latin typeface="Comic Sans MS" panose="030F0702030302020204" pitchFamily="66" charset="0"/>
              </a:rPr>
              <a:t>Railway (trains/trams/trolley cars)</a:t>
            </a:r>
          </a:p>
          <a:p>
            <a:pPr marL="0" indent="0">
              <a:buNone/>
            </a:pPr>
            <a:r>
              <a:rPr lang="en-US" sz="4000" dirty="0">
                <a:latin typeface="Comic Sans MS" panose="030F0702030302020204" pitchFamily="66" charset="0"/>
              </a:rPr>
              <a:t>Road (car/bus/coach/motorbike)</a:t>
            </a:r>
          </a:p>
          <a:p>
            <a:pPr marL="0" indent="0">
              <a:buNone/>
            </a:pPr>
            <a:r>
              <a:rPr lang="en-US" sz="4000" dirty="0">
                <a:latin typeface="Comic Sans MS" panose="030F0702030302020204" pitchFamily="66" charset="0"/>
              </a:rPr>
              <a:t>Air (airplane/helicopter)</a:t>
            </a:r>
          </a:p>
          <a:p>
            <a:pPr marL="0" indent="0">
              <a:buNone/>
            </a:pPr>
            <a:r>
              <a:rPr lang="en-US" sz="4000" dirty="0">
                <a:latin typeface="Comic Sans MS" panose="030F0702030302020204" pitchFamily="66" charset="0"/>
              </a:rPr>
              <a:t>Water (ship/ferry/boat/canoe)</a:t>
            </a:r>
          </a:p>
          <a:p>
            <a:pPr marL="0" indent="0">
              <a:buNone/>
            </a:pPr>
            <a:r>
              <a:rPr lang="en-US" sz="4000" dirty="0">
                <a:latin typeface="Comic Sans MS" panose="030F0702030302020204" pitchFamily="66" charset="0"/>
              </a:rPr>
              <a:t>Powered by Feet/Hands (bicycle/walk/skates/scooter/wheelchair)</a:t>
            </a:r>
            <a:endParaRPr lang="en-GB" sz="4000" dirty="0">
              <a:latin typeface="Comic Sans MS" panose="030F0702030302020204" pitchFamily="66" charset="0"/>
            </a:endParaRPr>
          </a:p>
        </p:txBody>
      </p:sp>
    </p:spTree>
    <p:extLst>
      <p:ext uri="{BB962C8B-B14F-4D97-AF65-F5344CB8AC3E}">
        <p14:creationId xmlns:p14="http://schemas.microsoft.com/office/powerpoint/2010/main" val="329997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68B8-280B-4E45-9907-E7995C6C57C2}"/>
              </a:ext>
            </a:extLst>
          </p:cNvPr>
          <p:cNvSpPr>
            <a:spLocks noGrp="1"/>
          </p:cNvSpPr>
          <p:nvPr>
            <p:ph type="title"/>
          </p:nvPr>
        </p:nvSpPr>
        <p:spPr>
          <a:xfrm>
            <a:off x="838200" y="365126"/>
            <a:ext cx="10515600" cy="726827"/>
          </a:xfrm>
        </p:spPr>
        <p:txBody>
          <a:bodyPr>
            <a:normAutofit/>
          </a:bodyPr>
          <a:lstStyle/>
          <a:p>
            <a:pPr algn="ctr"/>
            <a:r>
              <a:rPr lang="en-US" sz="3600" b="1" dirty="0">
                <a:latin typeface="Comic Sans MS" panose="030F0702030302020204" pitchFamily="66" charset="0"/>
              </a:rPr>
              <a:t>Pros of the Top Five Types of Transportation </a:t>
            </a:r>
            <a:endParaRPr lang="en-GB" sz="36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7CAA6978-DF14-4EBA-AADD-57A7C356CE55}"/>
              </a:ext>
            </a:extLst>
          </p:cNvPr>
          <p:cNvSpPr>
            <a:spLocks noGrp="1"/>
          </p:cNvSpPr>
          <p:nvPr>
            <p:ph idx="1"/>
          </p:nvPr>
        </p:nvSpPr>
        <p:spPr>
          <a:xfrm>
            <a:off x="838200" y="1180730"/>
            <a:ext cx="10515600" cy="5220070"/>
          </a:xfrm>
        </p:spPr>
        <p:txBody>
          <a:bodyPr>
            <a:noAutofit/>
          </a:bodyPr>
          <a:lstStyle/>
          <a:p>
            <a:pPr marL="0" indent="0">
              <a:buNone/>
            </a:pPr>
            <a:endParaRPr lang="en-US" sz="2200" dirty="0">
              <a:latin typeface="Comic Sans MS" panose="030F0702030302020204" pitchFamily="66" charset="0"/>
            </a:endParaRPr>
          </a:p>
          <a:p>
            <a:pPr marL="0" indent="0">
              <a:buNone/>
            </a:pPr>
            <a:r>
              <a:rPr lang="en-US" sz="2200" dirty="0">
                <a:latin typeface="Comic Sans MS" panose="030F0702030302020204" pitchFamily="66" charset="0"/>
              </a:rPr>
              <a:t>Rail:		Can take large loads and/or lots of people on long trips.</a:t>
            </a:r>
          </a:p>
          <a:p>
            <a:pPr marL="0" indent="0">
              <a:buNone/>
            </a:pPr>
            <a:r>
              <a:rPr lang="en-US" sz="2200" dirty="0">
                <a:latin typeface="Comic Sans MS" panose="030F0702030302020204" pitchFamily="66" charset="0"/>
              </a:rPr>
              <a:t>		Environmentally friendly – low carbon footprint.</a:t>
            </a:r>
          </a:p>
          <a:p>
            <a:pPr marL="0" indent="0">
              <a:buNone/>
            </a:pPr>
            <a:r>
              <a:rPr lang="en-US" sz="2200" dirty="0">
                <a:latin typeface="Comic Sans MS" panose="030F0702030302020204" pitchFamily="66" charset="0"/>
              </a:rPr>
              <a:t>Road:		Cars allow you to go when you want to.</a:t>
            </a:r>
          </a:p>
          <a:p>
            <a:pPr marL="0" indent="0">
              <a:buNone/>
            </a:pPr>
            <a:r>
              <a:rPr lang="en-US" sz="2200" dirty="0">
                <a:latin typeface="Comic Sans MS" panose="030F0702030302020204" pitchFamily="66" charset="0"/>
              </a:rPr>
              <a:t>		Road network means virtually everywhere is accessible.</a:t>
            </a:r>
          </a:p>
          <a:p>
            <a:pPr marL="0" indent="0">
              <a:buNone/>
            </a:pPr>
            <a:r>
              <a:rPr lang="en-US" sz="2200" dirty="0">
                <a:latin typeface="Comic Sans MS" panose="030F0702030302020204" pitchFamily="66" charset="0"/>
              </a:rPr>
              <a:t>Air:		Airplanes mean international travel.  Everywhere is accessible.</a:t>
            </a:r>
          </a:p>
          <a:p>
            <a:pPr marL="0" indent="0">
              <a:buNone/>
            </a:pPr>
            <a:r>
              <a:rPr lang="en-US" sz="2200" dirty="0">
                <a:latin typeface="Comic Sans MS" panose="030F0702030302020204" pitchFamily="66" charset="0"/>
              </a:rPr>
              <a:t>		Fastest means of travel.</a:t>
            </a:r>
          </a:p>
          <a:p>
            <a:pPr marL="0" indent="0">
              <a:buNone/>
            </a:pPr>
            <a:r>
              <a:rPr lang="en-US" sz="2200" dirty="0">
                <a:latin typeface="Comic Sans MS" panose="030F0702030302020204" pitchFamily="66" charset="0"/>
              </a:rPr>
              <a:t>Water:	Water travel enables international travel.</a:t>
            </a:r>
          </a:p>
          <a:p>
            <a:pPr marL="0" indent="0">
              <a:buNone/>
            </a:pPr>
            <a:r>
              <a:rPr lang="en-US" sz="2200" dirty="0">
                <a:latin typeface="Comic Sans MS" panose="030F0702030302020204" pitchFamily="66" charset="0"/>
              </a:rPr>
              <a:t>		Relatively cheap.  Larger items can be transported.</a:t>
            </a:r>
          </a:p>
          <a:p>
            <a:pPr marL="0" indent="0">
              <a:buNone/>
            </a:pPr>
            <a:r>
              <a:rPr lang="en-US" sz="2200" dirty="0">
                <a:latin typeface="Comic Sans MS" panose="030F0702030302020204" pitchFamily="66" charset="0"/>
              </a:rPr>
              <a:t>Feet/Hands:	Inexpensive form of transport.</a:t>
            </a:r>
          </a:p>
          <a:p>
            <a:pPr marL="0" indent="0">
              <a:buNone/>
            </a:pPr>
            <a:r>
              <a:rPr lang="en-US" sz="2200" dirty="0">
                <a:latin typeface="Comic Sans MS" panose="030F0702030302020204" pitchFamily="66" charset="0"/>
              </a:rPr>
              <a:t>		Kinder to the environment.</a:t>
            </a:r>
            <a:endParaRPr lang="en-GB" sz="2200" dirty="0"/>
          </a:p>
        </p:txBody>
      </p:sp>
    </p:spTree>
    <p:extLst>
      <p:ext uri="{BB962C8B-B14F-4D97-AF65-F5344CB8AC3E}">
        <p14:creationId xmlns:p14="http://schemas.microsoft.com/office/powerpoint/2010/main" val="183061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FA45-2F3F-44B2-BA0C-858311841AD1}"/>
              </a:ext>
            </a:extLst>
          </p:cNvPr>
          <p:cNvSpPr>
            <a:spLocks noGrp="1"/>
          </p:cNvSpPr>
          <p:nvPr>
            <p:ph type="title"/>
          </p:nvPr>
        </p:nvSpPr>
        <p:spPr>
          <a:xfrm>
            <a:off x="838200" y="365126"/>
            <a:ext cx="10515600" cy="842238"/>
          </a:xfrm>
        </p:spPr>
        <p:txBody>
          <a:bodyPr>
            <a:normAutofit/>
          </a:bodyPr>
          <a:lstStyle/>
          <a:p>
            <a:r>
              <a:rPr lang="en-US" sz="3600" b="1" dirty="0">
                <a:latin typeface="Comic Sans MS" panose="030F0702030302020204" pitchFamily="66" charset="0"/>
              </a:rPr>
              <a:t>Cons of the Top Five Types of Transportation</a:t>
            </a:r>
            <a:endParaRPr lang="en-GB" sz="36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C26932E5-E4C4-4DB7-B169-25029B15698D}"/>
              </a:ext>
            </a:extLst>
          </p:cNvPr>
          <p:cNvSpPr>
            <a:spLocks noGrp="1"/>
          </p:cNvSpPr>
          <p:nvPr>
            <p:ph idx="1"/>
          </p:nvPr>
        </p:nvSpPr>
        <p:spPr>
          <a:xfrm>
            <a:off x="838200" y="1322772"/>
            <a:ext cx="10515600" cy="5299969"/>
          </a:xfrm>
        </p:spPr>
        <p:txBody>
          <a:bodyPr>
            <a:normAutofit fontScale="77500" lnSpcReduction="20000"/>
          </a:bodyPr>
          <a:lstStyle/>
          <a:p>
            <a:pPr marL="0" indent="0">
              <a:buNone/>
            </a:pPr>
            <a:r>
              <a:rPr lang="en-US" sz="2800" dirty="0">
                <a:latin typeface="Comic Sans MS" panose="030F0702030302020204" pitchFamily="66" charset="0"/>
              </a:rPr>
              <a:t>Railway:	Huge set-up costs for infrastructure and stock.</a:t>
            </a:r>
          </a:p>
          <a:p>
            <a:pPr marL="0" indent="0">
              <a:buNone/>
            </a:pPr>
            <a:r>
              <a:rPr lang="en-GB" sz="2800" dirty="0">
                <a:latin typeface="Comic Sans MS" panose="030F0702030302020204" pitchFamily="66" charset="0"/>
              </a:rPr>
              <a:t>		Inflexible in timings and availability of locations.</a:t>
            </a:r>
          </a:p>
          <a:p>
            <a:pPr marL="0" indent="0">
              <a:buNone/>
            </a:pPr>
            <a:endParaRPr lang="en-GB" sz="2800" dirty="0">
              <a:latin typeface="Comic Sans MS" panose="030F0702030302020204" pitchFamily="66" charset="0"/>
            </a:endParaRPr>
          </a:p>
          <a:p>
            <a:pPr marL="0" indent="0">
              <a:buNone/>
            </a:pPr>
            <a:r>
              <a:rPr lang="en-GB" sz="2800" dirty="0">
                <a:latin typeface="Comic Sans MS" panose="030F0702030302020204" pitchFamily="66" charset="0"/>
              </a:rPr>
              <a:t>Road:		Fuel costs are variable.  Damaging to the environment.</a:t>
            </a:r>
          </a:p>
          <a:p>
            <a:pPr marL="0" indent="0">
              <a:buNone/>
            </a:pPr>
            <a:r>
              <a:rPr lang="en-GB" sz="2800" dirty="0">
                <a:latin typeface="Comic Sans MS" panose="030F0702030302020204" pitchFamily="66" charset="0"/>
              </a:rPr>
              <a:t>		Greater potential for accidents.</a:t>
            </a:r>
          </a:p>
          <a:p>
            <a:pPr marL="0" indent="0">
              <a:buNone/>
            </a:pPr>
            <a:endParaRPr lang="en-GB" sz="2800" dirty="0">
              <a:latin typeface="Comic Sans MS" panose="030F0702030302020204" pitchFamily="66" charset="0"/>
            </a:endParaRPr>
          </a:p>
          <a:p>
            <a:pPr marL="0" indent="0">
              <a:buNone/>
            </a:pPr>
            <a:r>
              <a:rPr lang="en-GB" sz="2800" dirty="0">
                <a:latin typeface="Comic Sans MS" panose="030F0702030302020204" pitchFamily="66" charset="0"/>
              </a:rPr>
              <a:t>Air:		Operating costs are extremely high.</a:t>
            </a:r>
          </a:p>
          <a:p>
            <a:pPr marL="0" indent="0">
              <a:buNone/>
            </a:pPr>
            <a:r>
              <a:rPr lang="en-GB" sz="2800" dirty="0">
                <a:latin typeface="Comic Sans MS" panose="030F0702030302020204" pitchFamily="66" charset="0"/>
              </a:rPr>
              <a:t>		Environmentally harmful.</a:t>
            </a:r>
          </a:p>
          <a:p>
            <a:pPr marL="0" indent="0">
              <a:buNone/>
            </a:pPr>
            <a:endParaRPr lang="en-GB" sz="2800" dirty="0">
              <a:latin typeface="Comic Sans MS" panose="030F0702030302020204" pitchFamily="66" charset="0"/>
            </a:endParaRPr>
          </a:p>
          <a:p>
            <a:pPr marL="0" indent="0">
              <a:buNone/>
            </a:pPr>
            <a:r>
              <a:rPr lang="en-GB" sz="2800" dirty="0">
                <a:latin typeface="Comic Sans MS" panose="030F0702030302020204" pitchFamily="66" charset="0"/>
              </a:rPr>
              <a:t>Water:	Slower so unsuitable for perishable goods.</a:t>
            </a:r>
          </a:p>
          <a:p>
            <a:pPr marL="0" indent="0">
              <a:buNone/>
            </a:pPr>
            <a:r>
              <a:rPr lang="en-GB" sz="2800" dirty="0">
                <a:latin typeface="Comic Sans MS" panose="030F0702030302020204" pitchFamily="66" charset="0"/>
              </a:rPr>
              <a:t>		More prone to bad weather = delays.</a:t>
            </a:r>
          </a:p>
          <a:p>
            <a:pPr marL="0" indent="0">
              <a:buNone/>
            </a:pPr>
            <a:endParaRPr lang="en-GB" sz="2800" dirty="0">
              <a:latin typeface="Comic Sans MS" panose="030F0702030302020204" pitchFamily="66" charset="0"/>
            </a:endParaRPr>
          </a:p>
          <a:p>
            <a:pPr marL="0" indent="0">
              <a:buNone/>
            </a:pPr>
            <a:r>
              <a:rPr lang="en-GB" dirty="0">
                <a:latin typeface="Comic Sans MS" panose="030F0702030302020204" pitchFamily="66" charset="0"/>
              </a:rPr>
              <a:t>Feet/Hands</a:t>
            </a:r>
            <a:r>
              <a:rPr lang="en-GB" sz="2800" dirty="0">
                <a:latin typeface="Comic Sans MS" panose="030F0702030302020204" pitchFamily="66" charset="0"/>
              </a:rPr>
              <a:t>:	Relying on human strength and skill.</a:t>
            </a:r>
          </a:p>
          <a:p>
            <a:pPr marL="0" indent="0">
              <a:buNone/>
            </a:pPr>
            <a:r>
              <a:rPr lang="en-GB" sz="2800" dirty="0">
                <a:latin typeface="Comic Sans MS" panose="030F0702030302020204" pitchFamily="66" charset="0"/>
              </a:rPr>
              <a:t>		Unable to carry large loads.</a:t>
            </a:r>
          </a:p>
          <a:p>
            <a:pPr marL="0" indent="0">
              <a:buNone/>
            </a:pPr>
            <a:endParaRPr lang="en-GB" dirty="0"/>
          </a:p>
        </p:txBody>
      </p:sp>
    </p:spTree>
    <p:extLst>
      <p:ext uri="{BB962C8B-B14F-4D97-AF65-F5344CB8AC3E}">
        <p14:creationId xmlns:p14="http://schemas.microsoft.com/office/powerpoint/2010/main" val="239336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7AC87-7F9B-4361-B5BC-EFFDCBBF8D72}"/>
              </a:ext>
            </a:extLst>
          </p:cNvPr>
          <p:cNvSpPr>
            <a:spLocks noGrp="1"/>
          </p:cNvSpPr>
          <p:nvPr>
            <p:ph type="title"/>
          </p:nvPr>
        </p:nvSpPr>
        <p:spPr/>
        <p:txBody>
          <a:bodyPr/>
          <a:lstStyle/>
          <a:p>
            <a:pPr algn="ctr"/>
            <a:r>
              <a:rPr lang="en-US" b="1" dirty="0">
                <a:latin typeface="Comic Sans MS" panose="030F0702030302020204" pitchFamily="66" charset="0"/>
              </a:rPr>
              <a:t>Hotel/Motel</a:t>
            </a:r>
            <a:endParaRPr lang="en-GB" b="1" dirty="0">
              <a:latin typeface="Comic Sans MS" panose="030F0702030302020204" pitchFamily="66" charset="0"/>
            </a:endParaRPr>
          </a:p>
        </p:txBody>
      </p:sp>
      <p:pic>
        <p:nvPicPr>
          <p:cNvPr id="1026" name="Picture 2" descr="Hotels in Leeds | Leeds hotels | Premier Inn">
            <a:extLst>
              <a:ext uri="{FF2B5EF4-FFF2-40B4-BE49-F238E27FC236}">
                <a16:creationId xmlns:a16="http://schemas.microsoft.com/office/drawing/2014/main" id="{B9997463-5DCD-434B-BDA3-9748A9E9EB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1965" y="1931039"/>
            <a:ext cx="5293969" cy="30404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7,673 Motel Stock Photos, Pictures &amp; Royalty-Free Images - iStock">
            <a:extLst>
              <a:ext uri="{FF2B5EF4-FFF2-40B4-BE49-F238E27FC236}">
                <a16:creationId xmlns:a16="http://schemas.microsoft.com/office/drawing/2014/main" id="{78E0A182-3F8A-480D-A8F9-BE7B27B19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802" y="2818806"/>
            <a:ext cx="4862598" cy="325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03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5B19D-0345-4241-9CC8-735A0F1AE37B}"/>
              </a:ext>
            </a:extLst>
          </p:cNvPr>
          <p:cNvSpPr>
            <a:spLocks noGrp="1"/>
          </p:cNvSpPr>
          <p:nvPr>
            <p:ph type="title"/>
          </p:nvPr>
        </p:nvSpPr>
        <p:spPr/>
        <p:txBody>
          <a:bodyPr/>
          <a:lstStyle/>
          <a:p>
            <a:pPr algn="ctr"/>
            <a:r>
              <a:rPr lang="en-US" dirty="0">
                <a:latin typeface="Comic Sans MS" panose="030F0702030302020204" pitchFamily="66" charset="0"/>
              </a:rPr>
              <a:t>Hotels and Motels – Pros and Cons</a:t>
            </a:r>
            <a:endParaRPr lang="en-GB" dirty="0">
              <a:latin typeface="Comic Sans MS" panose="030F0702030302020204" pitchFamily="66" charset="0"/>
            </a:endParaRPr>
          </a:p>
        </p:txBody>
      </p:sp>
      <p:sp>
        <p:nvSpPr>
          <p:cNvPr id="3" name="Text Placeholder 2">
            <a:extLst>
              <a:ext uri="{FF2B5EF4-FFF2-40B4-BE49-F238E27FC236}">
                <a16:creationId xmlns:a16="http://schemas.microsoft.com/office/drawing/2014/main" id="{A6BF7BA3-174E-41DC-9537-7594910B0587}"/>
              </a:ext>
            </a:extLst>
          </p:cNvPr>
          <p:cNvSpPr>
            <a:spLocks noGrp="1"/>
          </p:cNvSpPr>
          <p:nvPr>
            <p:ph type="body" idx="1"/>
          </p:nvPr>
        </p:nvSpPr>
        <p:spPr>
          <a:xfrm>
            <a:off x="839788" y="1681163"/>
            <a:ext cx="5157787" cy="458355"/>
          </a:xfrm>
        </p:spPr>
        <p:txBody>
          <a:bodyPr/>
          <a:lstStyle/>
          <a:p>
            <a:r>
              <a:rPr lang="en-US" dirty="0">
                <a:latin typeface="Comic Sans MS" panose="030F0702030302020204" pitchFamily="66" charset="0"/>
              </a:rPr>
              <a:t>PROS</a:t>
            </a:r>
            <a:endParaRPr lang="en-GB" dirty="0">
              <a:latin typeface="Comic Sans MS" panose="030F0702030302020204" pitchFamily="66" charset="0"/>
            </a:endParaRPr>
          </a:p>
        </p:txBody>
      </p:sp>
      <p:sp>
        <p:nvSpPr>
          <p:cNvPr id="4" name="Content Placeholder 3">
            <a:extLst>
              <a:ext uri="{FF2B5EF4-FFF2-40B4-BE49-F238E27FC236}">
                <a16:creationId xmlns:a16="http://schemas.microsoft.com/office/drawing/2014/main" id="{27DF8BA4-BF7C-479F-877F-5C0520F4A702}"/>
              </a:ext>
            </a:extLst>
          </p:cNvPr>
          <p:cNvSpPr>
            <a:spLocks noGrp="1"/>
          </p:cNvSpPr>
          <p:nvPr>
            <p:ph sz="half" idx="2"/>
          </p:nvPr>
        </p:nvSpPr>
        <p:spPr>
          <a:xfrm>
            <a:off x="839788" y="2308194"/>
            <a:ext cx="5157787" cy="3881469"/>
          </a:xfrm>
        </p:spPr>
        <p:txBody>
          <a:bodyPr>
            <a:normAutofit/>
          </a:bodyPr>
          <a:lstStyle/>
          <a:p>
            <a:r>
              <a:rPr lang="en-US" sz="2600" dirty="0">
                <a:latin typeface="Comic Sans MS" panose="030F0702030302020204" pitchFamily="66" charset="0"/>
              </a:rPr>
              <a:t>Quality is consistent.</a:t>
            </a:r>
          </a:p>
          <a:p>
            <a:r>
              <a:rPr lang="en-US" sz="2600" dirty="0">
                <a:latin typeface="Comic Sans MS" panose="030F0702030302020204" pitchFamily="66" charset="0"/>
              </a:rPr>
              <a:t>You know what you are getting when staying in a hotel chain.</a:t>
            </a:r>
          </a:p>
          <a:p>
            <a:r>
              <a:rPr lang="en-US" sz="2600" dirty="0">
                <a:latin typeface="Comic Sans MS" panose="030F0702030302020204" pitchFamily="66" charset="0"/>
              </a:rPr>
              <a:t>Easy to book.</a:t>
            </a:r>
          </a:p>
          <a:p>
            <a:r>
              <a:rPr lang="en-US" sz="2600" dirty="0">
                <a:latin typeface="Comic Sans MS" panose="030F0702030302020204" pitchFamily="66" charset="0"/>
              </a:rPr>
              <a:t>Location is usually good.</a:t>
            </a:r>
          </a:p>
          <a:p>
            <a:r>
              <a:rPr lang="en-US" sz="2600" dirty="0">
                <a:latin typeface="Comic Sans MS" panose="030F0702030302020204" pitchFamily="66" charset="0"/>
              </a:rPr>
              <a:t>You can be anonymous.</a:t>
            </a:r>
          </a:p>
          <a:p>
            <a:r>
              <a:rPr lang="en-US" sz="2600" dirty="0">
                <a:latin typeface="Comic Sans MS" panose="030F0702030302020204" pitchFamily="66" charset="0"/>
              </a:rPr>
              <a:t>Can book it last minute.</a:t>
            </a:r>
          </a:p>
          <a:p>
            <a:r>
              <a:rPr lang="en-US" sz="2600" dirty="0">
                <a:latin typeface="Comic Sans MS" panose="030F0702030302020204" pitchFamily="66" charset="0"/>
              </a:rPr>
              <a:t>Everything is done for you.</a:t>
            </a:r>
          </a:p>
          <a:p>
            <a:endParaRPr lang="en-GB" dirty="0"/>
          </a:p>
        </p:txBody>
      </p:sp>
      <p:sp>
        <p:nvSpPr>
          <p:cNvPr id="5" name="Text Placeholder 4">
            <a:extLst>
              <a:ext uri="{FF2B5EF4-FFF2-40B4-BE49-F238E27FC236}">
                <a16:creationId xmlns:a16="http://schemas.microsoft.com/office/drawing/2014/main" id="{C534A388-4C8F-49E5-B512-038EDBCA2107}"/>
              </a:ext>
            </a:extLst>
          </p:cNvPr>
          <p:cNvSpPr>
            <a:spLocks noGrp="1"/>
          </p:cNvSpPr>
          <p:nvPr>
            <p:ph type="body" sz="quarter" idx="3"/>
          </p:nvPr>
        </p:nvSpPr>
        <p:spPr>
          <a:xfrm>
            <a:off x="6172200" y="1681163"/>
            <a:ext cx="5183188" cy="458355"/>
          </a:xfrm>
        </p:spPr>
        <p:txBody>
          <a:bodyPr/>
          <a:lstStyle/>
          <a:p>
            <a:r>
              <a:rPr lang="en-US" dirty="0">
                <a:latin typeface="Comic Sans MS" panose="030F0702030302020204" pitchFamily="66" charset="0"/>
              </a:rPr>
              <a:t>CONS</a:t>
            </a:r>
            <a:endParaRPr lang="en-GB" dirty="0">
              <a:latin typeface="Comic Sans MS" panose="030F0702030302020204" pitchFamily="66" charset="0"/>
            </a:endParaRPr>
          </a:p>
        </p:txBody>
      </p:sp>
      <p:sp>
        <p:nvSpPr>
          <p:cNvPr id="6" name="Content Placeholder 5">
            <a:extLst>
              <a:ext uri="{FF2B5EF4-FFF2-40B4-BE49-F238E27FC236}">
                <a16:creationId xmlns:a16="http://schemas.microsoft.com/office/drawing/2014/main" id="{3E504FD5-1CFC-474D-A9CF-2B9DF02177F4}"/>
              </a:ext>
            </a:extLst>
          </p:cNvPr>
          <p:cNvSpPr>
            <a:spLocks noGrp="1"/>
          </p:cNvSpPr>
          <p:nvPr>
            <p:ph sz="quarter" idx="4"/>
          </p:nvPr>
        </p:nvSpPr>
        <p:spPr>
          <a:xfrm>
            <a:off x="6172200" y="2139518"/>
            <a:ext cx="5183188" cy="4050145"/>
          </a:xfrm>
        </p:spPr>
        <p:txBody>
          <a:bodyPr>
            <a:normAutofit/>
          </a:bodyPr>
          <a:lstStyle/>
          <a:p>
            <a:r>
              <a:rPr lang="en-US" sz="2600" dirty="0">
                <a:latin typeface="Comic Sans MS" panose="030F0702030302020204" pitchFamily="66" charset="0"/>
              </a:rPr>
              <a:t>No personality – bland and uniform.</a:t>
            </a:r>
          </a:p>
          <a:p>
            <a:r>
              <a:rPr lang="en-US" sz="2600" dirty="0">
                <a:latin typeface="Comic Sans MS" panose="030F0702030302020204" pitchFamily="66" charset="0"/>
              </a:rPr>
              <a:t>May not reflect local culture.</a:t>
            </a:r>
          </a:p>
          <a:p>
            <a:r>
              <a:rPr lang="en-US" sz="2600" dirty="0">
                <a:latin typeface="Comic Sans MS" panose="030F0702030302020204" pitchFamily="66" charset="0"/>
              </a:rPr>
              <a:t>Lacking human interaction.</a:t>
            </a:r>
          </a:p>
          <a:p>
            <a:r>
              <a:rPr lang="en-US" sz="2600" dirty="0">
                <a:latin typeface="Comic Sans MS" panose="030F0702030302020204" pitchFamily="66" charset="0"/>
              </a:rPr>
              <a:t>Expensive if in best locations.</a:t>
            </a:r>
          </a:p>
          <a:p>
            <a:r>
              <a:rPr lang="en-US" sz="2600" dirty="0">
                <a:latin typeface="Comic Sans MS" panose="030F0702030302020204" pitchFamily="66" charset="0"/>
              </a:rPr>
              <a:t>Expensive to stay in for a longer period of time.</a:t>
            </a:r>
          </a:p>
          <a:p>
            <a:r>
              <a:rPr lang="en-US" sz="2600" dirty="0">
                <a:latin typeface="Comic Sans MS" panose="030F0702030302020204" pitchFamily="66" charset="0"/>
              </a:rPr>
              <a:t>No catering facilities so have to eat out all the time.</a:t>
            </a:r>
            <a:endParaRPr lang="en-GB" sz="2600" dirty="0">
              <a:latin typeface="Comic Sans MS" panose="030F0702030302020204" pitchFamily="66" charset="0"/>
            </a:endParaRPr>
          </a:p>
        </p:txBody>
      </p:sp>
    </p:spTree>
    <p:extLst>
      <p:ext uri="{BB962C8B-B14F-4D97-AF65-F5344CB8AC3E}">
        <p14:creationId xmlns:p14="http://schemas.microsoft.com/office/powerpoint/2010/main" val="4631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 calcmode="lin" valueType="num">
                                      <p:cBhvr additive="base">
                                        <p:cTn id="5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additive="base">
                                        <p:cTn id="6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 calcmode="lin" valueType="num">
                                      <p:cBhvr additive="base">
                                        <p:cTn id="6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2" end="2"/>
                                            </p:txEl>
                                          </p:spTgt>
                                        </p:tgtEl>
                                        <p:attrNameLst>
                                          <p:attrName>style.visibility</p:attrName>
                                        </p:attrNameLst>
                                      </p:cBhvr>
                                      <p:to>
                                        <p:strVal val="visible"/>
                                      </p:to>
                                    </p:set>
                                    <p:anim calcmode="lin" valueType="num">
                                      <p:cBhvr additive="base">
                                        <p:cTn id="7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3" end="3"/>
                                            </p:txEl>
                                          </p:spTgt>
                                        </p:tgtEl>
                                        <p:attrNameLst>
                                          <p:attrName>style.visibility</p:attrName>
                                        </p:attrNameLst>
                                      </p:cBhvr>
                                      <p:to>
                                        <p:strVal val="visible"/>
                                      </p:to>
                                    </p:set>
                                    <p:anim calcmode="lin" valueType="num">
                                      <p:cBhvr additive="base">
                                        <p:cTn id="7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
                                            <p:txEl>
                                              <p:pRg st="4" end="4"/>
                                            </p:txEl>
                                          </p:spTgt>
                                        </p:tgtEl>
                                        <p:attrNameLst>
                                          <p:attrName>style.visibility</p:attrName>
                                        </p:attrNameLst>
                                      </p:cBhvr>
                                      <p:to>
                                        <p:strVal val="visible"/>
                                      </p:to>
                                    </p:set>
                                    <p:anim calcmode="lin" valueType="num">
                                      <p:cBhvr additive="base">
                                        <p:cTn id="8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
                                            <p:txEl>
                                              <p:pRg st="5" end="5"/>
                                            </p:txEl>
                                          </p:spTgt>
                                        </p:tgtEl>
                                        <p:attrNameLst>
                                          <p:attrName>style.visibility</p:attrName>
                                        </p:attrNameLst>
                                      </p:cBhvr>
                                      <p:to>
                                        <p:strVal val="visible"/>
                                      </p:to>
                                    </p:set>
                                    <p:anim calcmode="lin" valueType="num">
                                      <p:cBhvr additive="base">
                                        <p:cTn id="9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411A-C2AC-4692-A0EC-58F5D6214880}"/>
              </a:ext>
            </a:extLst>
          </p:cNvPr>
          <p:cNvSpPr>
            <a:spLocks noGrp="1"/>
          </p:cNvSpPr>
          <p:nvPr>
            <p:ph type="title"/>
          </p:nvPr>
        </p:nvSpPr>
        <p:spPr/>
        <p:txBody>
          <a:bodyPr/>
          <a:lstStyle/>
          <a:p>
            <a:pPr algn="ctr"/>
            <a:r>
              <a:rPr lang="en-US" b="1" dirty="0">
                <a:latin typeface="Comic Sans MS" panose="030F0702030302020204" pitchFamily="66" charset="0"/>
              </a:rPr>
              <a:t>Youth Hostels</a:t>
            </a:r>
            <a:endParaRPr lang="en-GB" b="1" dirty="0">
              <a:latin typeface="Comic Sans MS" panose="030F0702030302020204" pitchFamily="66" charset="0"/>
            </a:endParaRPr>
          </a:p>
        </p:txBody>
      </p:sp>
      <p:pic>
        <p:nvPicPr>
          <p:cNvPr id="2050" name="Picture 2" descr="YHA York, York – Updated 2020 Prices">
            <a:extLst>
              <a:ext uri="{FF2B5EF4-FFF2-40B4-BE49-F238E27FC236}">
                <a16:creationId xmlns:a16="http://schemas.microsoft.com/office/drawing/2014/main" id="{6FB6E601-2E6F-408B-BC8B-9A7A9E15EA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2726" y="1690688"/>
            <a:ext cx="5202499" cy="34494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5F54EA0A-8FD2-4270-8AD4-1C5FB9F4C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8486" y="1332158"/>
            <a:ext cx="2547984" cy="2258927"/>
          </a:xfrm>
          <a:prstGeom prst="rect">
            <a:avLst/>
          </a:prstGeom>
        </p:spPr>
      </p:pic>
      <p:pic>
        <p:nvPicPr>
          <p:cNvPr id="7" name="Picture 6" descr="A bedroom with a bed in a room&#10;&#10;Description automatically generated">
            <a:extLst>
              <a:ext uri="{FF2B5EF4-FFF2-40B4-BE49-F238E27FC236}">
                <a16:creationId xmlns:a16="http://schemas.microsoft.com/office/drawing/2014/main" id="{64824E1F-6DEE-4A81-8EA0-D1D91236F1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864" y="4001292"/>
            <a:ext cx="4543147" cy="2480797"/>
          </a:xfrm>
          <a:prstGeom prst="rect">
            <a:avLst/>
          </a:prstGeom>
        </p:spPr>
      </p:pic>
    </p:spTree>
    <p:extLst>
      <p:ext uri="{BB962C8B-B14F-4D97-AF65-F5344CB8AC3E}">
        <p14:creationId xmlns:p14="http://schemas.microsoft.com/office/powerpoint/2010/main" val="159897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5B19D-0345-4241-9CC8-735A0F1AE37B}"/>
              </a:ext>
            </a:extLst>
          </p:cNvPr>
          <p:cNvSpPr>
            <a:spLocks noGrp="1"/>
          </p:cNvSpPr>
          <p:nvPr>
            <p:ph type="title"/>
          </p:nvPr>
        </p:nvSpPr>
        <p:spPr/>
        <p:txBody>
          <a:bodyPr/>
          <a:lstStyle/>
          <a:p>
            <a:pPr algn="ctr"/>
            <a:r>
              <a:rPr lang="en-US" b="1" dirty="0">
                <a:latin typeface="Comic Sans MS" panose="030F0702030302020204" pitchFamily="66" charset="0"/>
              </a:rPr>
              <a:t>Youth Hostels – Pros and Cons</a:t>
            </a:r>
            <a:endParaRPr lang="en-GB" b="1" dirty="0">
              <a:latin typeface="Comic Sans MS" panose="030F0702030302020204" pitchFamily="66" charset="0"/>
            </a:endParaRPr>
          </a:p>
        </p:txBody>
      </p:sp>
      <p:sp>
        <p:nvSpPr>
          <p:cNvPr id="3" name="Text Placeholder 2">
            <a:extLst>
              <a:ext uri="{FF2B5EF4-FFF2-40B4-BE49-F238E27FC236}">
                <a16:creationId xmlns:a16="http://schemas.microsoft.com/office/drawing/2014/main" id="{A6BF7BA3-174E-41DC-9537-7594910B0587}"/>
              </a:ext>
            </a:extLst>
          </p:cNvPr>
          <p:cNvSpPr>
            <a:spLocks noGrp="1"/>
          </p:cNvSpPr>
          <p:nvPr>
            <p:ph type="body" idx="1"/>
          </p:nvPr>
        </p:nvSpPr>
        <p:spPr>
          <a:xfrm>
            <a:off x="839788" y="1681163"/>
            <a:ext cx="5157787" cy="458355"/>
          </a:xfrm>
        </p:spPr>
        <p:txBody>
          <a:bodyPr/>
          <a:lstStyle/>
          <a:p>
            <a:r>
              <a:rPr lang="en-US" dirty="0">
                <a:latin typeface="Comic Sans MS" panose="030F0702030302020204" pitchFamily="66" charset="0"/>
              </a:rPr>
              <a:t>PROS</a:t>
            </a:r>
            <a:endParaRPr lang="en-GB" dirty="0">
              <a:latin typeface="Comic Sans MS" panose="030F0702030302020204" pitchFamily="66" charset="0"/>
            </a:endParaRPr>
          </a:p>
        </p:txBody>
      </p:sp>
      <p:sp>
        <p:nvSpPr>
          <p:cNvPr id="4" name="Content Placeholder 3">
            <a:extLst>
              <a:ext uri="{FF2B5EF4-FFF2-40B4-BE49-F238E27FC236}">
                <a16:creationId xmlns:a16="http://schemas.microsoft.com/office/drawing/2014/main" id="{27DF8BA4-BF7C-479F-877F-5C0520F4A702}"/>
              </a:ext>
            </a:extLst>
          </p:cNvPr>
          <p:cNvSpPr>
            <a:spLocks noGrp="1"/>
          </p:cNvSpPr>
          <p:nvPr>
            <p:ph sz="half" idx="2"/>
          </p:nvPr>
        </p:nvSpPr>
        <p:spPr>
          <a:xfrm>
            <a:off x="839788" y="2308194"/>
            <a:ext cx="5157787" cy="3881469"/>
          </a:xfrm>
        </p:spPr>
        <p:txBody>
          <a:bodyPr>
            <a:normAutofit/>
          </a:bodyPr>
          <a:lstStyle/>
          <a:p>
            <a:r>
              <a:rPr lang="en-US" sz="2600" dirty="0">
                <a:latin typeface="Comic Sans MS" panose="030F0702030302020204" pitchFamily="66" charset="0"/>
              </a:rPr>
              <a:t>Inexpensive.</a:t>
            </a:r>
          </a:p>
          <a:p>
            <a:r>
              <a:rPr lang="en-US" sz="2600" dirty="0">
                <a:latin typeface="Comic Sans MS" panose="030F0702030302020204" pitchFamily="66" charset="0"/>
              </a:rPr>
              <a:t>Great when you are travelling in a group.</a:t>
            </a:r>
          </a:p>
          <a:p>
            <a:r>
              <a:rPr lang="en-US" sz="2600" dirty="0">
                <a:latin typeface="Comic Sans MS" panose="030F0702030302020204" pitchFamily="66" charset="0"/>
              </a:rPr>
              <a:t>Do your own thing.</a:t>
            </a:r>
          </a:p>
          <a:p>
            <a:r>
              <a:rPr lang="en-US" sz="2600" dirty="0">
                <a:latin typeface="Comic Sans MS" panose="030F0702030302020204" pitchFamily="66" charset="0"/>
              </a:rPr>
              <a:t>Meet new people.</a:t>
            </a:r>
          </a:p>
          <a:p>
            <a:r>
              <a:rPr lang="en-US" sz="2600" dirty="0">
                <a:latin typeface="Comic Sans MS" panose="030F0702030302020204" pitchFamily="66" charset="0"/>
              </a:rPr>
              <a:t>Offer fun activities in the local area.</a:t>
            </a:r>
          </a:p>
          <a:p>
            <a:r>
              <a:rPr lang="en-US" sz="2600" dirty="0">
                <a:latin typeface="Comic Sans MS" panose="030F0702030302020204" pitchFamily="66" charset="0"/>
              </a:rPr>
              <a:t>Can do your own catering.</a:t>
            </a:r>
          </a:p>
          <a:p>
            <a:pPr marL="0" indent="0">
              <a:buNone/>
            </a:pPr>
            <a:endParaRPr lang="en-US" sz="2600" dirty="0">
              <a:latin typeface="Comic Sans MS" panose="030F0702030302020204" pitchFamily="66" charset="0"/>
            </a:endParaRPr>
          </a:p>
          <a:p>
            <a:endParaRPr lang="en-GB" dirty="0"/>
          </a:p>
        </p:txBody>
      </p:sp>
      <p:sp>
        <p:nvSpPr>
          <p:cNvPr id="5" name="Text Placeholder 4">
            <a:extLst>
              <a:ext uri="{FF2B5EF4-FFF2-40B4-BE49-F238E27FC236}">
                <a16:creationId xmlns:a16="http://schemas.microsoft.com/office/drawing/2014/main" id="{C534A388-4C8F-49E5-B512-038EDBCA2107}"/>
              </a:ext>
            </a:extLst>
          </p:cNvPr>
          <p:cNvSpPr>
            <a:spLocks noGrp="1"/>
          </p:cNvSpPr>
          <p:nvPr>
            <p:ph type="body" sz="quarter" idx="3"/>
          </p:nvPr>
        </p:nvSpPr>
        <p:spPr>
          <a:xfrm>
            <a:off x="6172200" y="1681163"/>
            <a:ext cx="5183188" cy="458355"/>
          </a:xfrm>
        </p:spPr>
        <p:txBody>
          <a:bodyPr/>
          <a:lstStyle/>
          <a:p>
            <a:r>
              <a:rPr lang="en-US" dirty="0">
                <a:latin typeface="Comic Sans MS" panose="030F0702030302020204" pitchFamily="66" charset="0"/>
              </a:rPr>
              <a:t>CONS</a:t>
            </a:r>
            <a:endParaRPr lang="en-GB" dirty="0">
              <a:latin typeface="Comic Sans MS" panose="030F0702030302020204" pitchFamily="66" charset="0"/>
            </a:endParaRPr>
          </a:p>
        </p:txBody>
      </p:sp>
      <p:sp>
        <p:nvSpPr>
          <p:cNvPr id="6" name="Content Placeholder 5">
            <a:extLst>
              <a:ext uri="{FF2B5EF4-FFF2-40B4-BE49-F238E27FC236}">
                <a16:creationId xmlns:a16="http://schemas.microsoft.com/office/drawing/2014/main" id="{3E504FD5-1CFC-474D-A9CF-2B9DF02177F4}"/>
              </a:ext>
            </a:extLst>
          </p:cNvPr>
          <p:cNvSpPr>
            <a:spLocks noGrp="1"/>
          </p:cNvSpPr>
          <p:nvPr>
            <p:ph sz="quarter" idx="4"/>
          </p:nvPr>
        </p:nvSpPr>
        <p:spPr>
          <a:xfrm>
            <a:off x="6172200" y="2139518"/>
            <a:ext cx="5183188" cy="4050145"/>
          </a:xfrm>
        </p:spPr>
        <p:txBody>
          <a:bodyPr>
            <a:normAutofit/>
          </a:bodyPr>
          <a:lstStyle/>
          <a:p>
            <a:r>
              <a:rPr lang="en-US" sz="2600" dirty="0">
                <a:latin typeface="Comic Sans MS" panose="030F0702030302020204" pitchFamily="66" charset="0"/>
              </a:rPr>
              <a:t>Lack of privacy.</a:t>
            </a:r>
          </a:p>
          <a:p>
            <a:r>
              <a:rPr lang="en-US" sz="2600" dirty="0">
                <a:latin typeface="Comic Sans MS" panose="030F0702030302020204" pitchFamily="66" charset="0"/>
              </a:rPr>
              <a:t>Usually have to share a bathroom.</a:t>
            </a:r>
          </a:p>
          <a:p>
            <a:r>
              <a:rPr lang="en-US" sz="2600" dirty="0">
                <a:latin typeface="Comic Sans MS" panose="030F0702030302020204" pitchFamily="66" charset="0"/>
              </a:rPr>
              <a:t>Share with strangers.</a:t>
            </a:r>
          </a:p>
          <a:p>
            <a:r>
              <a:rPr lang="en-US" sz="2600" dirty="0">
                <a:latin typeface="Comic Sans MS" panose="030F0702030302020204" pitchFamily="66" charset="0"/>
              </a:rPr>
              <a:t>Can be basic.</a:t>
            </a:r>
          </a:p>
          <a:p>
            <a:r>
              <a:rPr lang="en-US" sz="2600" dirty="0">
                <a:latin typeface="Comic Sans MS" panose="030F0702030302020204" pitchFamily="66" charset="0"/>
              </a:rPr>
              <a:t>Risk of theft.</a:t>
            </a:r>
          </a:p>
          <a:p>
            <a:r>
              <a:rPr lang="en-US" sz="2600" dirty="0">
                <a:latin typeface="Comic Sans MS" panose="030F0702030302020204" pitchFamily="66" charset="0"/>
              </a:rPr>
              <a:t>Might have to get back at a certain time or risk being locked out.</a:t>
            </a:r>
            <a:endParaRPr lang="en-GB" sz="2600" dirty="0">
              <a:latin typeface="Comic Sans MS" panose="030F0702030302020204" pitchFamily="66" charset="0"/>
            </a:endParaRPr>
          </a:p>
        </p:txBody>
      </p:sp>
    </p:spTree>
    <p:extLst>
      <p:ext uri="{BB962C8B-B14F-4D97-AF65-F5344CB8AC3E}">
        <p14:creationId xmlns:p14="http://schemas.microsoft.com/office/powerpoint/2010/main" val="391296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additive="base">
                                        <p:cTn id="5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 calcmode="lin" valueType="num">
                                      <p:cBhvr additive="base">
                                        <p:cTn id="6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 calcmode="lin" valueType="num">
                                      <p:cBhvr additive="base">
                                        <p:cTn id="7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 calcmode="lin" valueType="num">
                                      <p:cBhvr additive="base">
                                        <p:cTn id="7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
                                            <p:txEl>
                                              <p:pRg st="5" end="5"/>
                                            </p:txEl>
                                          </p:spTgt>
                                        </p:tgtEl>
                                        <p:attrNameLst>
                                          <p:attrName>style.visibility</p:attrName>
                                        </p:attrNameLst>
                                      </p:cBhvr>
                                      <p:to>
                                        <p:strVal val="visible"/>
                                      </p:to>
                                    </p:set>
                                    <p:anim calcmode="lin" valueType="num">
                                      <p:cBhvr additive="base">
                                        <p:cTn id="8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EF555-748B-4B88-A6F6-3E572B037CA7}"/>
              </a:ext>
            </a:extLst>
          </p:cNvPr>
          <p:cNvSpPr>
            <a:spLocks noGrp="1"/>
          </p:cNvSpPr>
          <p:nvPr>
            <p:ph type="title"/>
          </p:nvPr>
        </p:nvSpPr>
        <p:spPr/>
        <p:txBody>
          <a:bodyPr/>
          <a:lstStyle/>
          <a:p>
            <a:pPr algn="ctr"/>
            <a:r>
              <a:rPr lang="en-US" b="1" dirty="0">
                <a:latin typeface="Comic Sans MS" panose="030F0702030302020204" pitchFamily="66" charset="0"/>
              </a:rPr>
              <a:t>Friends and Family</a:t>
            </a:r>
            <a:endParaRPr lang="en-GB" b="1" dirty="0">
              <a:latin typeface="Comic Sans MS" panose="030F0702030302020204" pitchFamily="66" charset="0"/>
            </a:endParaRPr>
          </a:p>
        </p:txBody>
      </p:sp>
      <p:pic>
        <p:nvPicPr>
          <p:cNvPr id="3074" name="Picture 2" descr="Here's How People Successfully Work With Friends, Family and Even Their  Spouse">
            <a:extLst>
              <a:ext uri="{FF2B5EF4-FFF2-40B4-BE49-F238E27FC236}">
                <a16:creationId xmlns:a16="http://schemas.microsoft.com/office/drawing/2014/main" id="{BD5EDFD0-F9CA-4CDB-898F-0E9476350D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5279" y="3671294"/>
            <a:ext cx="4499731" cy="29943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people sitting at a table&#10;&#10;Description automatically generated">
            <a:extLst>
              <a:ext uri="{FF2B5EF4-FFF2-40B4-BE49-F238E27FC236}">
                <a16:creationId xmlns:a16="http://schemas.microsoft.com/office/drawing/2014/main" id="{CC613A9C-CCAF-4CA9-A3B1-DE2B5CDC7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27" y="1468669"/>
            <a:ext cx="3803564" cy="2531099"/>
          </a:xfrm>
          <a:prstGeom prst="rect">
            <a:avLst/>
          </a:prstGeom>
        </p:spPr>
      </p:pic>
      <p:pic>
        <p:nvPicPr>
          <p:cNvPr id="7" name="Picture 6" descr="A group of people sitting in a tent&#10;&#10;Description automatically generated">
            <a:extLst>
              <a:ext uri="{FF2B5EF4-FFF2-40B4-BE49-F238E27FC236}">
                <a16:creationId xmlns:a16="http://schemas.microsoft.com/office/drawing/2014/main" id="{F6C96734-3AA1-4003-B4E1-AC280360DC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1243" y="1371977"/>
            <a:ext cx="4499731" cy="2531099"/>
          </a:xfrm>
          <a:prstGeom prst="rect">
            <a:avLst/>
          </a:prstGeom>
        </p:spPr>
      </p:pic>
    </p:spTree>
    <p:extLst>
      <p:ext uri="{BB962C8B-B14F-4D97-AF65-F5344CB8AC3E}">
        <p14:creationId xmlns:p14="http://schemas.microsoft.com/office/powerpoint/2010/main" val="100494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C16C-F4B2-4BDC-A2CA-29EC3ED81739}"/>
              </a:ext>
            </a:extLst>
          </p:cNvPr>
          <p:cNvSpPr>
            <a:spLocks noGrp="1"/>
          </p:cNvSpPr>
          <p:nvPr>
            <p:ph type="title"/>
          </p:nvPr>
        </p:nvSpPr>
        <p:spPr/>
        <p:txBody>
          <a:bodyPr/>
          <a:lstStyle/>
          <a:p>
            <a:pPr algn="ctr"/>
            <a:r>
              <a:rPr lang="en-US" b="1" dirty="0">
                <a:latin typeface="Comic Sans MS" panose="030F0702030302020204" pitchFamily="66" charset="0"/>
              </a:rPr>
              <a:t>Where are you watching from?</a:t>
            </a:r>
            <a:endParaRPr lang="en-GB" b="1" dirty="0">
              <a:latin typeface="Comic Sans MS" panose="030F0702030302020204" pitchFamily="66" charset="0"/>
            </a:endParaRPr>
          </a:p>
        </p:txBody>
      </p:sp>
      <p:pic>
        <p:nvPicPr>
          <p:cNvPr id="19" name="Content Placeholder 18" descr="A picture containing transport, aircraft&#10;&#10;Description automatically generated">
            <a:extLst>
              <a:ext uri="{FF2B5EF4-FFF2-40B4-BE49-F238E27FC236}">
                <a16:creationId xmlns:a16="http://schemas.microsoft.com/office/drawing/2014/main" id="{E3B9E5DB-F3F7-4486-8818-98E3A2668F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8318" y="1690689"/>
            <a:ext cx="4428018" cy="4447786"/>
          </a:xfrm>
        </p:spPr>
      </p:pic>
    </p:spTree>
    <p:extLst>
      <p:ext uri="{BB962C8B-B14F-4D97-AF65-F5344CB8AC3E}">
        <p14:creationId xmlns:p14="http://schemas.microsoft.com/office/powerpoint/2010/main" val="1709065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5B19D-0345-4241-9CC8-735A0F1AE37B}"/>
              </a:ext>
            </a:extLst>
          </p:cNvPr>
          <p:cNvSpPr>
            <a:spLocks noGrp="1"/>
          </p:cNvSpPr>
          <p:nvPr>
            <p:ph type="title"/>
          </p:nvPr>
        </p:nvSpPr>
        <p:spPr/>
        <p:txBody>
          <a:bodyPr/>
          <a:lstStyle/>
          <a:p>
            <a:pPr algn="ctr"/>
            <a:r>
              <a:rPr lang="en-US" b="1" dirty="0">
                <a:latin typeface="Comic Sans MS" panose="030F0702030302020204" pitchFamily="66" charset="0"/>
              </a:rPr>
              <a:t>Friends and Family – Pros and Cons</a:t>
            </a:r>
            <a:endParaRPr lang="en-GB" b="1" dirty="0">
              <a:latin typeface="Comic Sans MS" panose="030F0702030302020204" pitchFamily="66" charset="0"/>
            </a:endParaRPr>
          </a:p>
        </p:txBody>
      </p:sp>
      <p:sp>
        <p:nvSpPr>
          <p:cNvPr id="3" name="Text Placeholder 2">
            <a:extLst>
              <a:ext uri="{FF2B5EF4-FFF2-40B4-BE49-F238E27FC236}">
                <a16:creationId xmlns:a16="http://schemas.microsoft.com/office/drawing/2014/main" id="{A6BF7BA3-174E-41DC-9537-7594910B0587}"/>
              </a:ext>
            </a:extLst>
          </p:cNvPr>
          <p:cNvSpPr>
            <a:spLocks noGrp="1"/>
          </p:cNvSpPr>
          <p:nvPr>
            <p:ph type="body" idx="1"/>
          </p:nvPr>
        </p:nvSpPr>
        <p:spPr>
          <a:xfrm>
            <a:off x="839788" y="1681163"/>
            <a:ext cx="5157787" cy="458355"/>
          </a:xfrm>
        </p:spPr>
        <p:txBody>
          <a:bodyPr/>
          <a:lstStyle/>
          <a:p>
            <a:r>
              <a:rPr lang="en-US" dirty="0">
                <a:latin typeface="Comic Sans MS" panose="030F0702030302020204" pitchFamily="66" charset="0"/>
              </a:rPr>
              <a:t>PROS</a:t>
            </a:r>
            <a:endParaRPr lang="en-GB" dirty="0">
              <a:latin typeface="Comic Sans MS" panose="030F0702030302020204" pitchFamily="66" charset="0"/>
            </a:endParaRPr>
          </a:p>
        </p:txBody>
      </p:sp>
      <p:sp>
        <p:nvSpPr>
          <p:cNvPr id="4" name="Content Placeholder 3">
            <a:extLst>
              <a:ext uri="{FF2B5EF4-FFF2-40B4-BE49-F238E27FC236}">
                <a16:creationId xmlns:a16="http://schemas.microsoft.com/office/drawing/2014/main" id="{27DF8BA4-BF7C-479F-877F-5C0520F4A702}"/>
              </a:ext>
            </a:extLst>
          </p:cNvPr>
          <p:cNvSpPr>
            <a:spLocks noGrp="1"/>
          </p:cNvSpPr>
          <p:nvPr>
            <p:ph sz="half" idx="2"/>
          </p:nvPr>
        </p:nvSpPr>
        <p:spPr>
          <a:xfrm>
            <a:off x="839788" y="2308194"/>
            <a:ext cx="5157787" cy="3881469"/>
          </a:xfrm>
        </p:spPr>
        <p:txBody>
          <a:bodyPr>
            <a:normAutofit lnSpcReduction="10000"/>
          </a:bodyPr>
          <a:lstStyle/>
          <a:p>
            <a:r>
              <a:rPr lang="en-US" sz="2600" dirty="0">
                <a:latin typeface="Comic Sans MS" panose="030F0702030302020204" pitchFamily="66" charset="0"/>
              </a:rPr>
              <a:t>You are with people you have chosen to be with!</a:t>
            </a:r>
          </a:p>
          <a:p>
            <a:r>
              <a:rPr lang="en-US" sz="2600" dirty="0">
                <a:latin typeface="Comic Sans MS" panose="030F0702030302020204" pitchFamily="66" charset="0"/>
              </a:rPr>
              <a:t>They know you and you know them – usually!</a:t>
            </a:r>
          </a:p>
          <a:p>
            <a:r>
              <a:rPr lang="en-US" sz="2600" dirty="0">
                <a:latin typeface="Comic Sans MS" panose="030F0702030302020204" pitchFamily="66" charset="0"/>
              </a:rPr>
              <a:t>They care about you.</a:t>
            </a:r>
          </a:p>
          <a:p>
            <a:r>
              <a:rPr lang="en-US" sz="2600" dirty="0">
                <a:latin typeface="Comic Sans MS" panose="030F0702030302020204" pitchFamily="66" charset="0"/>
              </a:rPr>
              <a:t>Generous with their time/food/money/</a:t>
            </a:r>
            <a:r>
              <a:rPr lang="en-US" sz="2600" dirty="0" err="1">
                <a:latin typeface="Comic Sans MS" panose="030F0702030302020204" pitchFamily="66" charset="0"/>
              </a:rPr>
              <a:t>wifi</a:t>
            </a:r>
            <a:r>
              <a:rPr lang="en-US" sz="2600" dirty="0">
                <a:latin typeface="Comic Sans MS" panose="030F0702030302020204" pitchFamily="66" charset="0"/>
              </a:rPr>
              <a:t>.</a:t>
            </a:r>
          </a:p>
          <a:p>
            <a:r>
              <a:rPr lang="en-US" sz="2600" dirty="0">
                <a:latin typeface="Comic Sans MS" panose="030F0702030302020204" pitchFamily="66" charset="0"/>
              </a:rPr>
              <a:t>Chance to relax and catch up.</a:t>
            </a:r>
          </a:p>
          <a:p>
            <a:r>
              <a:rPr lang="en-US" sz="2600" dirty="0">
                <a:latin typeface="Comic Sans MS" panose="030F0702030302020204" pitchFamily="66" charset="0"/>
              </a:rPr>
              <a:t>Spontaneous happenings!</a:t>
            </a:r>
          </a:p>
          <a:p>
            <a:pPr marL="0" indent="0">
              <a:buNone/>
            </a:pPr>
            <a:endParaRPr lang="en-US" sz="2600" dirty="0">
              <a:latin typeface="Comic Sans MS" panose="030F0702030302020204" pitchFamily="66" charset="0"/>
            </a:endParaRPr>
          </a:p>
          <a:p>
            <a:endParaRPr lang="en-GB" dirty="0"/>
          </a:p>
        </p:txBody>
      </p:sp>
      <p:sp>
        <p:nvSpPr>
          <p:cNvPr id="5" name="Text Placeholder 4">
            <a:extLst>
              <a:ext uri="{FF2B5EF4-FFF2-40B4-BE49-F238E27FC236}">
                <a16:creationId xmlns:a16="http://schemas.microsoft.com/office/drawing/2014/main" id="{C534A388-4C8F-49E5-B512-038EDBCA2107}"/>
              </a:ext>
            </a:extLst>
          </p:cNvPr>
          <p:cNvSpPr>
            <a:spLocks noGrp="1"/>
          </p:cNvSpPr>
          <p:nvPr>
            <p:ph type="body" sz="quarter" idx="3"/>
          </p:nvPr>
        </p:nvSpPr>
        <p:spPr>
          <a:xfrm>
            <a:off x="6172200" y="1681163"/>
            <a:ext cx="5183188" cy="458355"/>
          </a:xfrm>
        </p:spPr>
        <p:txBody>
          <a:bodyPr/>
          <a:lstStyle/>
          <a:p>
            <a:r>
              <a:rPr lang="en-US" dirty="0">
                <a:latin typeface="Comic Sans MS" panose="030F0702030302020204" pitchFamily="66" charset="0"/>
              </a:rPr>
              <a:t>CONS</a:t>
            </a:r>
            <a:endParaRPr lang="en-GB" dirty="0">
              <a:latin typeface="Comic Sans MS" panose="030F0702030302020204" pitchFamily="66" charset="0"/>
            </a:endParaRPr>
          </a:p>
        </p:txBody>
      </p:sp>
      <p:sp>
        <p:nvSpPr>
          <p:cNvPr id="6" name="Content Placeholder 5">
            <a:extLst>
              <a:ext uri="{FF2B5EF4-FFF2-40B4-BE49-F238E27FC236}">
                <a16:creationId xmlns:a16="http://schemas.microsoft.com/office/drawing/2014/main" id="{3E504FD5-1CFC-474D-A9CF-2B9DF02177F4}"/>
              </a:ext>
            </a:extLst>
          </p:cNvPr>
          <p:cNvSpPr>
            <a:spLocks noGrp="1"/>
          </p:cNvSpPr>
          <p:nvPr>
            <p:ph sz="quarter" idx="4"/>
          </p:nvPr>
        </p:nvSpPr>
        <p:spPr>
          <a:xfrm>
            <a:off x="6172200" y="2139518"/>
            <a:ext cx="5183188" cy="4050145"/>
          </a:xfrm>
        </p:spPr>
        <p:txBody>
          <a:bodyPr>
            <a:normAutofit lnSpcReduction="10000"/>
          </a:bodyPr>
          <a:lstStyle/>
          <a:p>
            <a:r>
              <a:rPr lang="en-US" sz="2600" dirty="0">
                <a:latin typeface="Comic Sans MS" panose="030F0702030302020204" pitchFamily="66" charset="0"/>
              </a:rPr>
              <a:t>Have to fit into another household’s routine.</a:t>
            </a:r>
          </a:p>
          <a:p>
            <a:r>
              <a:rPr lang="en-US" sz="2600" dirty="0">
                <a:latin typeface="Comic Sans MS" panose="030F0702030302020204" pitchFamily="66" charset="0"/>
              </a:rPr>
              <a:t>Eat what they eat – less choice.</a:t>
            </a:r>
          </a:p>
          <a:p>
            <a:r>
              <a:rPr lang="en-US" sz="2600" dirty="0">
                <a:latin typeface="Comic Sans MS" panose="030F0702030302020204" pitchFamily="66" charset="0"/>
              </a:rPr>
              <a:t>You have to do what they think is best to do/see.</a:t>
            </a:r>
          </a:p>
          <a:p>
            <a:r>
              <a:rPr lang="en-US" sz="2600" dirty="0">
                <a:latin typeface="Comic Sans MS" panose="030F0702030302020204" pitchFamily="66" charset="0"/>
              </a:rPr>
              <a:t>Lack of privacy.</a:t>
            </a:r>
          </a:p>
          <a:p>
            <a:r>
              <a:rPr lang="en-US" sz="2600" dirty="0">
                <a:latin typeface="Comic Sans MS" panose="030F0702030302020204" pitchFamily="66" charset="0"/>
              </a:rPr>
              <a:t>Relationships can get tricky if they think you are taking advantage – or staying too long.</a:t>
            </a:r>
          </a:p>
        </p:txBody>
      </p:sp>
    </p:spTree>
    <p:extLst>
      <p:ext uri="{BB962C8B-B14F-4D97-AF65-F5344CB8AC3E}">
        <p14:creationId xmlns:p14="http://schemas.microsoft.com/office/powerpoint/2010/main" val="83269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additive="base">
                                        <p:cTn id="5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 calcmode="lin" valueType="num">
                                      <p:cBhvr additive="base">
                                        <p:cTn id="6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 calcmode="lin" valueType="num">
                                      <p:cBhvr additive="base">
                                        <p:cTn id="7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 calcmode="lin" valueType="num">
                                      <p:cBhvr additive="base">
                                        <p:cTn id="7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20D92-5278-4522-9C3B-D11CE42C67A6}"/>
              </a:ext>
            </a:extLst>
          </p:cNvPr>
          <p:cNvSpPr>
            <a:spLocks noGrp="1"/>
          </p:cNvSpPr>
          <p:nvPr>
            <p:ph type="title"/>
          </p:nvPr>
        </p:nvSpPr>
        <p:spPr/>
        <p:txBody>
          <a:bodyPr/>
          <a:lstStyle/>
          <a:p>
            <a:pPr algn="ctr"/>
            <a:r>
              <a:rPr lang="en-US" b="1" dirty="0">
                <a:latin typeface="Comic Sans MS" panose="030F0702030302020204" pitchFamily="66" charset="0"/>
              </a:rPr>
              <a:t>Caravan/Motorhome/Camping</a:t>
            </a:r>
            <a:endParaRPr lang="en-GB" b="1" dirty="0">
              <a:latin typeface="Comic Sans MS" panose="030F0702030302020204" pitchFamily="66" charset="0"/>
            </a:endParaRPr>
          </a:p>
        </p:txBody>
      </p:sp>
      <p:pic>
        <p:nvPicPr>
          <p:cNvPr id="5" name="Content Placeholder 4" descr="A group of people in a tent&#10;&#10;Description automatically generated">
            <a:extLst>
              <a:ext uri="{FF2B5EF4-FFF2-40B4-BE49-F238E27FC236}">
                <a16:creationId xmlns:a16="http://schemas.microsoft.com/office/drawing/2014/main" id="{CBEC6294-5EFB-475E-999D-C4CF947D4A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169" y="1690688"/>
            <a:ext cx="5351975" cy="3010486"/>
          </a:xfrm>
        </p:spPr>
      </p:pic>
      <p:pic>
        <p:nvPicPr>
          <p:cNvPr id="7" name="Picture 6" descr="A car parked in a grassy field&#10;&#10;Description automatically generated">
            <a:extLst>
              <a:ext uri="{FF2B5EF4-FFF2-40B4-BE49-F238E27FC236}">
                <a16:creationId xmlns:a16="http://schemas.microsoft.com/office/drawing/2014/main" id="{12574C96-7969-466F-8067-811A464A8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664" y="1490493"/>
            <a:ext cx="4123472" cy="3092604"/>
          </a:xfrm>
          <a:prstGeom prst="rect">
            <a:avLst/>
          </a:prstGeom>
        </p:spPr>
      </p:pic>
      <p:pic>
        <p:nvPicPr>
          <p:cNvPr id="9" name="Picture 8" descr="A truck is parked in the grass&#10;&#10;Description automatically generated">
            <a:extLst>
              <a:ext uri="{FF2B5EF4-FFF2-40B4-BE49-F238E27FC236}">
                <a16:creationId xmlns:a16="http://schemas.microsoft.com/office/drawing/2014/main" id="{F08690A3-D80B-47F5-BABD-26A8B47CB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4636" y="4229516"/>
            <a:ext cx="4050706" cy="2275982"/>
          </a:xfrm>
          <a:prstGeom prst="rect">
            <a:avLst/>
          </a:prstGeom>
        </p:spPr>
      </p:pic>
    </p:spTree>
    <p:extLst>
      <p:ext uri="{BB962C8B-B14F-4D97-AF65-F5344CB8AC3E}">
        <p14:creationId xmlns:p14="http://schemas.microsoft.com/office/powerpoint/2010/main" val="251313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5B19D-0345-4241-9CC8-735A0F1AE37B}"/>
              </a:ext>
            </a:extLst>
          </p:cNvPr>
          <p:cNvSpPr>
            <a:spLocks noGrp="1"/>
          </p:cNvSpPr>
          <p:nvPr>
            <p:ph type="title"/>
          </p:nvPr>
        </p:nvSpPr>
        <p:spPr/>
        <p:txBody>
          <a:bodyPr/>
          <a:lstStyle/>
          <a:p>
            <a:pPr algn="ctr"/>
            <a:r>
              <a:rPr lang="en-US" b="1" dirty="0">
                <a:latin typeface="Comic Sans MS" panose="030F0702030302020204" pitchFamily="66" charset="0"/>
              </a:rPr>
              <a:t>Caravan/Motorhome/Camping</a:t>
            </a:r>
            <a:br>
              <a:rPr lang="en-US" b="1" dirty="0">
                <a:latin typeface="Comic Sans MS" panose="030F0702030302020204" pitchFamily="66" charset="0"/>
              </a:rPr>
            </a:br>
            <a:r>
              <a:rPr lang="en-US" b="1" dirty="0">
                <a:latin typeface="Comic Sans MS" panose="030F0702030302020204" pitchFamily="66" charset="0"/>
              </a:rPr>
              <a:t>Pros and Cons</a:t>
            </a:r>
            <a:endParaRPr lang="en-GB" b="1" dirty="0">
              <a:latin typeface="Comic Sans MS" panose="030F0702030302020204" pitchFamily="66" charset="0"/>
            </a:endParaRPr>
          </a:p>
        </p:txBody>
      </p:sp>
      <p:sp>
        <p:nvSpPr>
          <p:cNvPr id="3" name="Text Placeholder 2">
            <a:extLst>
              <a:ext uri="{FF2B5EF4-FFF2-40B4-BE49-F238E27FC236}">
                <a16:creationId xmlns:a16="http://schemas.microsoft.com/office/drawing/2014/main" id="{A6BF7BA3-174E-41DC-9537-7594910B0587}"/>
              </a:ext>
            </a:extLst>
          </p:cNvPr>
          <p:cNvSpPr>
            <a:spLocks noGrp="1"/>
          </p:cNvSpPr>
          <p:nvPr>
            <p:ph type="body" idx="1"/>
          </p:nvPr>
        </p:nvSpPr>
        <p:spPr>
          <a:xfrm>
            <a:off x="839788" y="1681163"/>
            <a:ext cx="5157787" cy="458355"/>
          </a:xfrm>
        </p:spPr>
        <p:txBody>
          <a:bodyPr/>
          <a:lstStyle/>
          <a:p>
            <a:r>
              <a:rPr lang="en-US" dirty="0">
                <a:latin typeface="Comic Sans MS" panose="030F0702030302020204" pitchFamily="66" charset="0"/>
              </a:rPr>
              <a:t>PROS</a:t>
            </a:r>
            <a:endParaRPr lang="en-GB" dirty="0">
              <a:latin typeface="Comic Sans MS" panose="030F0702030302020204" pitchFamily="66" charset="0"/>
            </a:endParaRPr>
          </a:p>
        </p:txBody>
      </p:sp>
      <p:sp>
        <p:nvSpPr>
          <p:cNvPr id="4" name="Content Placeholder 3">
            <a:extLst>
              <a:ext uri="{FF2B5EF4-FFF2-40B4-BE49-F238E27FC236}">
                <a16:creationId xmlns:a16="http://schemas.microsoft.com/office/drawing/2014/main" id="{27DF8BA4-BF7C-479F-877F-5C0520F4A702}"/>
              </a:ext>
            </a:extLst>
          </p:cNvPr>
          <p:cNvSpPr>
            <a:spLocks noGrp="1"/>
          </p:cNvSpPr>
          <p:nvPr>
            <p:ph sz="half" idx="2"/>
          </p:nvPr>
        </p:nvSpPr>
        <p:spPr>
          <a:xfrm>
            <a:off x="839788" y="2308194"/>
            <a:ext cx="5157787" cy="3881469"/>
          </a:xfrm>
        </p:spPr>
        <p:txBody>
          <a:bodyPr>
            <a:normAutofit fontScale="92500" lnSpcReduction="10000"/>
          </a:bodyPr>
          <a:lstStyle/>
          <a:p>
            <a:r>
              <a:rPr lang="en-US" sz="2600" dirty="0">
                <a:latin typeface="Comic Sans MS" panose="030F0702030302020204" pitchFamily="66" charset="0"/>
              </a:rPr>
              <a:t>Freedom to go anywhere!</a:t>
            </a:r>
          </a:p>
          <a:p>
            <a:r>
              <a:rPr lang="en-US" sz="2600" dirty="0">
                <a:latin typeface="Comic Sans MS" panose="030F0702030302020204" pitchFamily="66" charset="0"/>
              </a:rPr>
              <a:t>Inexpensive to stay somewhere.</a:t>
            </a:r>
          </a:p>
          <a:p>
            <a:r>
              <a:rPr lang="en-US" sz="2600" dirty="0">
                <a:latin typeface="Comic Sans MS" panose="030F0702030302020204" pitchFamily="66" charset="0"/>
              </a:rPr>
              <a:t>Learn new skills from other people on sites.</a:t>
            </a:r>
          </a:p>
          <a:p>
            <a:r>
              <a:rPr lang="en-US" sz="2600" dirty="0">
                <a:latin typeface="Comic Sans MS" panose="030F0702030302020204" pitchFamily="66" charset="0"/>
              </a:rPr>
              <a:t>Keep your own timetable.</a:t>
            </a:r>
          </a:p>
          <a:p>
            <a:r>
              <a:rPr lang="en-US" sz="2600" dirty="0">
                <a:latin typeface="Comic Sans MS" panose="030F0702030302020204" pitchFamily="66" charset="0"/>
              </a:rPr>
              <a:t>Use your money to do things you want to do.</a:t>
            </a:r>
          </a:p>
          <a:p>
            <a:r>
              <a:rPr lang="en-US" sz="2600" dirty="0">
                <a:latin typeface="Comic Sans MS" panose="030F0702030302020204" pitchFamily="66" charset="0"/>
              </a:rPr>
              <a:t>In nature and surrounded by nature.</a:t>
            </a:r>
          </a:p>
          <a:p>
            <a:pPr marL="0" indent="0">
              <a:buNone/>
            </a:pPr>
            <a:endParaRPr lang="en-US" sz="2600" dirty="0">
              <a:latin typeface="Comic Sans MS" panose="030F0702030302020204" pitchFamily="66" charset="0"/>
            </a:endParaRPr>
          </a:p>
          <a:p>
            <a:endParaRPr lang="en-GB" dirty="0"/>
          </a:p>
        </p:txBody>
      </p:sp>
      <p:sp>
        <p:nvSpPr>
          <p:cNvPr id="5" name="Text Placeholder 4">
            <a:extLst>
              <a:ext uri="{FF2B5EF4-FFF2-40B4-BE49-F238E27FC236}">
                <a16:creationId xmlns:a16="http://schemas.microsoft.com/office/drawing/2014/main" id="{C534A388-4C8F-49E5-B512-038EDBCA2107}"/>
              </a:ext>
            </a:extLst>
          </p:cNvPr>
          <p:cNvSpPr>
            <a:spLocks noGrp="1"/>
          </p:cNvSpPr>
          <p:nvPr>
            <p:ph type="body" sz="quarter" idx="3"/>
          </p:nvPr>
        </p:nvSpPr>
        <p:spPr>
          <a:xfrm>
            <a:off x="6172200" y="1681163"/>
            <a:ext cx="5183188" cy="458355"/>
          </a:xfrm>
        </p:spPr>
        <p:txBody>
          <a:bodyPr/>
          <a:lstStyle/>
          <a:p>
            <a:r>
              <a:rPr lang="en-US" dirty="0">
                <a:latin typeface="Comic Sans MS" panose="030F0702030302020204" pitchFamily="66" charset="0"/>
              </a:rPr>
              <a:t>CONS</a:t>
            </a:r>
            <a:endParaRPr lang="en-GB" dirty="0">
              <a:latin typeface="Comic Sans MS" panose="030F0702030302020204" pitchFamily="66" charset="0"/>
            </a:endParaRPr>
          </a:p>
        </p:txBody>
      </p:sp>
      <p:sp>
        <p:nvSpPr>
          <p:cNvPr id="6" name="Content Placeholder 5">
            <a:extLst>
              <a:ext uri="{FF2B5EF4-FFF2-40B4-BE49-F238E27FC236}">
                <a16:creationId xmlns:a16="http://schemas.microsoft.com/office/drawing/2014/main" id="{3E504FD5-1CFC-474D-A9CF-2B9DF02177F4}"/>
              </a:ext>
            </a:extLst>
          </p:cNvPr>
          <p:cNvSpPr>
            <a:spLocks noGrp="1"/>
          </p:cNvSpPr>
          <p:nvPr>
            <p:ph sz="quarter" idx="4"/>
          </p:nvPr>
        </p:nvSpPr>
        <p:spPr>
          <a:xfrm>
            <a:off x="6172200" y="2139518"/>
            <a:ext cx="5183188" cy="4050145"/>
          </a:xfrm>
        </p:spPr>
        <p:txBody>
          <a:bodyPr>
            <a:normAutofit fontScale="92500" lnSpcReduction="10000"/>
          </a:bodyPr>
          <a:lstStyle/>
          <a:p>
            <a:r>
              <a:rPr lang="en-US" sz="2600" dirty="0">
                <a:latin typeface="Comic Sans MS" panose="030F0702030302020204" pitchFamily="66" charset="0"/>
              </a:rPr>
              <a:t>Caravans and motorhomes – expensive to purchase.</a:t>
            </a:r>
          </a:p>
          <a:p>
            <a:r>
              <a:rPr lang="en-US" sz="2600" dirty="0">
                <a:latin typeface="Comic Sans MS" panose="030F0702030302020204" pitchFamily="66" charset="0"/>
              </a:rPr>
              <a:t>Sites might be noisy.</a:t>
            </a:r>
          </a:p>
          <a:p>
            <a:r>
              <a:rPr lang="en-US" sz="2600" dirty="0">
                <a:latin typeface="Comic Sans MS" panose="030F0702030302020204" pitchFamily="66" charset="0"/>
              </a:rPr>
              <a:t>Lack of privacy. Shared wash facilities.</a:t>
            </a:r>
          </a:p>
          <a:p>
            <a:r>
              <a:rPr lang="en-US" sz="2600" dirty="0">
                <a:latin typeface="Comic Sans MS" panose="030F0702030302020204" pitchFamily="66" charset="0"/>
              </a:rPr>
              <a:t>Camping – basic cooking facilities.</a:t>
            </a:r>
          </a:p>
          <a:p>
            <a:r>
              <a:rPr lang="en-US" sz="2600" dirty="0">
                <a:latin typeface="Comic Sans MS" panose="030F0702030302020204" pitchFamily="66" charset="0"/>
              </a:rPr>
              <a:t>Bad weather can make everything miserable.</a:t>
            </a:r>
          </a:p>
          <a:p>
            <a:r>
              <a:rPr lang="en-US" sz="2600" dirty="0">
                <a:latin typeface="Comic Sans MS" panose="030F0702030302020204" pitchFamily="66" charset="0"/>
              </a:rPr>
              <a:t>Motorhome – when you want to travel, you have to pack everything up to go anywhere.</a:t>
            </a:r>
          </a:p>
        </p:txBody>
      </p:sp>
    </p:spTree>
    <p:extLst>
      <p:ext uri="{BB962C8B-B14F-4D97-AF65-F5344CB8AC3E}">
        <p14:creationId xmlns:p14="http://schemas.microsoft.com/office/powerpoint/2010/main" val="396576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additive="base">
                                        <p:cTn id="5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 calcmode="lin" valueType="num">
                                      <p:cBhvr additive="base">
                                        <p:cTn id="6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 calcmode="lin" valueType="num">
                                      <p:cBhvr additive="base">
                                        <p:cTn id="7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 calcmode="lin" valueType="num">
                                      <p:cBhvr additive="base">
                                        <p:cTn id="7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
                                            <p:txEl>
                                              <p:pRg st="5" end="5"/>
                                            </p:txEl>
                                          </p:spTgt>
                                        </p:tgtEl>
                                        <p:attrNameLst>
                                          <p:attrName>style.visibility</p:attrName>
                                        </p:attrNameLst>
                                      </p:cBhvr>
                                      <p:to>
                                        <p:strVal val="visible"/>
                                      </p:to>
                                    </p:set>
                                    <p:anim calcmode="lin" valueType="num">
                                      <p:cBhvr additive="base">
                                        <p:cTn id="8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6B4A-5C4F-4601-AA4E-5335B027A17A}"/>
              </a:ext>
            </a:extLst>
          </p:cNvPr>
          <p:cNvSpPr>
            <a:spLocks noGrp="1"/>
          </p:cNvSpPr>
          <p:nvPr>
            <p:ph type="title"/>
          </p:nvPr>
        </p:nvSpPr>
        <p:spPr/>
        <p:txBody>
          <a:bodyPr/>
          <a:lstStyle/>
          <a:p>
            <a:pPr algn="ctr"/>
            <a:r>
              <a:rPr lang="en-US" b="1" dirty="0">
                <a:latin typeface="Comic Sans MS" panose="030F0702030302020204" pitchFamily="66" charset="0"/>
              </a:rPr>
              <a:t>All Inclusive Resorts/Resort Hotels</a:t>
            </a:r>
            <a:endParaRPr lang="en-GB" b="1" dirty="0">
              <a:latin typeface="Comic Sans MS" panose="030F0702030302020204" pitchFamily="66" charset="0"/>
            </a:endParaRPr>
          </a:p>
        </p:txBody>
      </p:sp>
      <p:pic>
        <p:nvPicPr>
          <p:cNvPr id="4098" name="Picture 2" descr="Moon Palace Cancun Review: What To REALLY Expect If You Stay">
            <a:extLst>
              <a:ext uri="{FF2B5EF4-FFF2-40B4-BE49-F238E27FC236}">
                <a16:creationId xmlns:a16="http://schemas.microsoft.com/office/drawing/2014/main" id="{65D6FB0F-4E84-4FE6-B0F3-53D7B5CD46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849" y="1606857"/>
            <a:ext cx="4535860" cy="30184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Gleneagles Hotel in Scotland - findagolfbreak.com">
            <a:extLst>
              <a:ext uri="{FF2B5EF4-FFF2-40B4-BE49-F238E27FC236}">
                <a16:creationId xmlns:a16="http://schemas.microsoft.com/office/drawing/2014/main" id="{3EF693C6-A275-4209-B357-7E52BFDE1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107" y="4158939"/>
            <a:ext cx="5143872" cy="233393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Queen Mary 2 Itinerary, Current Position, Ship Review | CruiseMapper">
            <a:extLst>
              <a:ext uri="{FF2B5EF4-FFF2-40B4-BE49-F238E27FC236}">
                <a16:creationId xmlns:a16="http://schemas.microsoft.com/office/drawing/2014/main" id="{7E05DB5E-5543-421B-A4AA-A4ADE252B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599" y="1690688"/>
            <a:ext cx="3975855" cy="258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99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ppt_x"/>
                                          </p:val>
                                        </p:tav>
                                        <p:tav tm="100000">
                                          <p:val>
                                            <p:strVal val="#ppt_x"/>
                                          </p:val>
                                        </p:tav>
                                      </p:tavLst>
                                    </p:anim>
                                    <p:anim calcmode="lin" valueType="num">
                                      <p:cBhvr additive="base">
                                        <p:cTn id="20"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5B19D-0345-4241-9CC8-735A0F1AE37B}"/>
              </a:ext>
            </a:extLst>
          </p:cNvPr>
          <p:cNvSpPr>
            <a:spLocks noGrp="1"/>
          </p:cNvSpPr>
          <p:nvPr>
            <p:ph type="title"/>
          </p:nvPr>
        </p:nvSpPr>
        <p:spPr/>
        <p:txBody>
          <a:bodyPr>
            <a:normAutofit/>
          </a:bodyPr>
          <a:lstStyle/>
          <a:p>
            <a:pPr algn="ctr"/>
            <a:r>
              <a:rPr lang="en-US" b="1" dirty="0">
                <a:latin typeface="Comic Sans MS" panose="030F0702030302020204" pitchFamily="66" charset="0"/>
              </a:rPr>
              <a:t>All Inclusive Resorts/Resort Hotels</a:t>
            </a:r>
            <a:br>
              <a:rPr lang="en-US" b="1" dirty="0">
                <a:latin typeface="Comic Sans MS" panose="030F0702030302020204" pitchFamily="66" charset="0"/>
              </a:rPr>
            </a:br>
            <a:r>
              <a:rPr lang="en-US" b="1" dirty="0">
                <a:latin typeface="Comic Sans MS" panose="030F0702030302020204" pitchFamily="66" charset="0"/>
              </a:rPr>
              <a:t>Pros and Cons</a:t>
            </a:r>
            <a:endParaRPr lang="en-GB" b="1" dirty="0">
              <a:latin typeface="Comic Sans MS" panose="030F0702030302020204" pitchFamily="66" charset="0"/>
            </a:endParaRPr>
          </a:p>
        </p:txBody>
      </p:sp>
      <p:sp>
        <p:nvSpPr>
          <p:cNvPr id="3" name="Text Placeholder 2">
            <a:extLst>
              <a:ext uri="{FF2B5EF4-FFF2-40B4-BE49-F238E27FC236}">
                <a16:creationId xmlns:a16="http://schemas.microsoft.com/office/drawing/2014/main" id="{A6BF7BA3-174E-41DC-9537-7594910B0587}"/>
              </a:ext>
            </a:extLst>
          </p:cNvPr>
          <p:cNvSpPr>
            <a:spLocks noGrp="1"/>
          </p:cNvSpPr>
          <p:nvPr>
            <p:ph type="body" idx="1"/>
          </p:nvPr>
        </p:nvSpPr>
        <p:spPr>
          <a:xfrm>
            <a:off x="839788" y="1681163"/>
            <a:ext cx="5157787" cy="458355"/>
          </a:xfrm>
        </p:spPr>
        <p:txBody>
          <a:bodyPr/>
          <a:lstStyle/>
          <a:p>
            <a:r>
              <a:rPr lang="en-US" dirty="0">
                <a:latin typeface="Comic Sans MS" panose="030F0702030302020204" pitchFamily="66" charset="0"/>
              </a:rPr>
              <a:t>PROS</a:t>
            </a:r>
            <a:endParaRPr lang="en-GB" dirty="0">
              <a:latin typeface="Comic Sans MS" panose="030F0702030302020204" pitchFamily="66" charset="0"/>
            </a:endParaRPr>
          </a:p>
        </p:txBody>
      </p:sp>
      <p:sp>
        <p:nvSpPr>
          <p:cNvPr id="4" name="Content Placeholder 3">
            <a:extLst>
              <a:ext uri="{FF2B5EF4-FFF2-40B4-BE49-F238E27FC236}">
                <a16:creationId xmlns:a16="http://schemas.microsoft.com/office/drawing/2014/main" id="{27DF8BA4-BF7C-479F-877F-5C0520F4A702}"/>
              </a:ext>
            </a:extLst>
          </p:cNvPr>
          <p:cNvSpPr>
            <a:spLocks noGrp="1"/>
          </p:cNvSpPr>
          <p:nvPr>
            <p:ph sz="half" idx="2"/>
          </p:nvPr>
        </p:nvSpPr>
        <p:spPr>
          <a:xfrm>
            <a:off x="839788" y="2308194"/>
            <a:ext cx="5157787" cy="3881469"/>
          </a:xfrm>
        </p:spPr>
        <p:txBody>
          <a:bodyPr>
            <a:normAutofit fontScale="92500" lnSpcReduction="10000"/>
          </a:bodyPr>
          <a:lstStyle/>
          <a:p>
            <a:r>
              <a:rPr lang="en-US" sz="2600" dirty="0">
                <a:latin typeface="Comic Sans MS" panose="030F0702030302020204" pitchFamily="66" charset="0"/>
              </a:rPr>
              <a:t>Luxurious!</a:t>
            </a:r>
          </a:p>
          <a:p>
            <a:r>
              <a:rPr lang="en-US" sz="2600" dirty="0">
                <a:latin typeface="Comic Sans MS" panose="030F0702030302020204" pitchFamily="66" charset="0"/>
              </a:rPr>
              <a:t>Usually everything is included – makes it easier to budget.</a:t>
            </a:r>
          </a:p>
          <a:p>
            <a:r>
              <a:rPr lang="en-US" sz="2600" dirty="0">
                <a:latin typeface="Comic Sans MS" panose="030F0702030302020204" pitchFamily="66" charset="0"/>
              </a:rPr>
              <a:t>Everything available 24 hours a day.</a:t>
            </a:r>
          </a:p>
          <a:p>
            <a:r>
              <a:rPr lang="en-US" sz="2600" dirty="0">
                <a:latin typeface="Comic Sans MS" panose="030F0702030302020204" pitchFamily="66" charset="0"/>
              </a:rPr>
              <a:t>Meet new people.</a:t>
            </a:r>
          </a:p>
          <a:p>
            <a:r>
              <a:rPr lang="en-US" sz="2600" dirty="0">
                <a:latin typeface="Comic Sans MS" panose="030F0702030302020204" pitchFamily="66" charset="0"/>
              </a:rPr>
              <a:t>Cruises – new places every other day.</a:t>
            </a:r>
          </a:p>
          <a:p>
            <a:r>
              <a:rPr lang="en-US" sz="2600" dirty="0">
                <a:latin typeface="Comic Sans MS" panose="030F0702030302020204" pitchFamily="66" charset="0"/>
              </a:rPr>
              <a:t>Relaxing – everything is done for you.</a:t>
            </a:r>
          </a:p>
          <a:p>
            <a:pPr marL="0" indent="0">
              <a:buNone/>
            </a:pPr>
            <a:endParaRPr lang="en-US" sz="2600" dirty="0">
              <a:latin typeface="Comic Sans MS" panose="030F0702030302020204" pitchFamily="66" charset="0"/>
            </a:endParaRPr>
          </a:p>
          <a:p>
            <a:endParaRPr lang="en-GB" dirty="0"/>
          </a:p>
        </p:txBody>
      </p:sp>
      <p:sp>
        <p:nvSpPr>
          <p:cNvPr id="5" name="Text Placeholder 4">
            <a:extLst>
              <a:ext uri="{FF2B5EF4-FFF2-40B4-BE49-F238E27FC236}">
                <a16:creationId xmlns:a16="http://schemas.microsoft.com/office/drawing/2014/main" id="{C534A388-4C8F-49E5-B512-038EDBCA2107}"/>
              </a:ext>
            </a:extLst>
          </p:cNvPr>
          <p:cNvSpPr>
            <a:spLocks noGrp="1"/>
          </p:cNvSpPr>
          <p:nvPr>
            <p:ph type="body" sz="quarter" idx="3"/>
          </p:nvPr>
        </p:nvSpPr>
        <p:spPr>
          <a:xfrm>
            <a:off x="6172200" y="1681163"/>
            <a:ext cx="5183188" cy="458355"/>
          </a:xfrm>
        </p:spPr>
        <p:txBody>
          <a:bodyPr/>
          <a:lstStyle/>
          <a:p>
            <a:r>
              <a:rPr lang="en-US" dirty="0">
                <a:latin typeface="Comic Sans MS" panose="030F0702030302020204" pitchFamily="66" charset="0"/>
              </a:rPr>
              <a:t>CONS</a:t>
            </a:r>
            <a:endParaRPr lang="en-GB" dirty="0">
              <a:latin typeface="Comic Sans MS" panose="030F0702030302020204" pitchFamily="66" charset="0"/>
            </a:endParaRPr>
          </a:p>
        </p:txBody>
      </p:sp>
      <p:sp>
        <p:nvSpPr>
          <p:cNvPr id="6" name="Content Placeholder 5">
            <a:extLst>
              <a:ext uri="{FF2B5EF4-FFF2-40B4-BE49-F238E27FC236}">
                <a16:creationId xmlns:a16="http://schemas.microsoft.com/office/drawing/2014/main" id="{3E504FD5-1CFC-474D-A9CF-2B9DF02177F4}"/>
              </a:ext>
            </a:extLst>
          </p:cNvPr>
          <p:cNvSpPr>
            <a:spLocks noGrp="1"/>
          </p:cNvSpPr>
          <p:nvPr>
            <p:ph sz="quarter" idx="4"/>
          </p:nvPr>
        </p:nvSpPr>
        <p:spPr>
          <a:xfrm>
            <a:off x="6172200" y="2139518"/>
            <a:ext cx="5183188" cy="4050145"/>
          </a:xfrm>
        </p:spPr>
        <p:txBody>
          <a:bodyPr>
            <a:normAutofit fontScale="92500" lnSpcReduction="10000"/>
          </a:bodyPr>
          <a:lstStyle/>
          <a:p>
            <a:r>
              <a:rPr lang="en-US" sz="2600" dirty="0">
                <a:latin typeface="Comic Sans MS" panose="030F0702030302020204" pitchFamily="66" charset="0"/>
              </a:rPr>
              <a:t>Can be very expensive.</a:t>
            </a:r>
          </a:p>
          <a:p>
            <a:r>
              <a:rPr lang="en-US" sz="2600" dirty="0">
                <a:latin typeface="Comic Sans MS" panose="030F0702030302020204" pitchFamily="66" charset="0"/>
              </a:rPr>
              <a:t>Resorts – tend to stay in the one place and miss out on local culture.</a:t>
            </a:r>
          </a:p>
          <a:p>
            <a:r>
              <a:rPr lang="en-US" sz="2600" dirty="0">
                <a:latin typeface="Comic Sans MS" panose="030F0702030302020204" pitchFamily="66" charset="0"/>
              </a:rPr>
              <a:t>Not authentic experience of where you are.</a:t>
            </a:r>
          </a:p>
          <a:p>
            <a:r>
              <a:rPr lang="en-US" sz="2600" dirty="0">
                <a:latin typeface="Comic Sans MS" panose="030F0702030302020204" pitchFamily="66" charset="0"/>
              </a:rPr>
              <a:t>Can be extremely busy and noisy.</a:t>
            </a:r>
          </a:p>
          <a:p>
            <a:r>
              <a:rPr lang="en-US" sz="2600" dirty="0">
                <a:latin typeface="Comic Sans MS" panose="030F0702030302020204" pitchFamily="66" charset="0"/>
              </a:rPr>
              <a:t>Cruise – stuck with the same people.</a:t>
            </a:r>
          </a:p>
          <a:p>
            <a:r>
              <a:rPr lang="en-US" sz="2600" dirty="0">
                <a:latin typeface="Comic Sans MS" panose="030F0702030302020204" pitchFamily="66" charset="0"/>
              </a:rPr>
              <a:t>Too much of everything is sometimes not great!</a:t>
            </a:r>
          </a:p>
        </p:txBody>
      </p:sp>
    </p:spTree>
    <p:extLst>
      <p:ext uri="{BB962C8B-B14F-4D97-AF65-F5344CB8AC3E}">
        <p14:creationId xmlns:p14="http://schemas.microsoft.com/office/powerpoint/2010/main" val="59715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additive="base">
                                        <p:cTn id="5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 calcmode="lin" valueType="num">
                                      <p:cBhvr additive="base">
                                        <p:cTn id="6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 calcmode="lin" valueType="num">
                                      <p:cBhvr additive="base">
                                        <p:cTn id="7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 calcmode="lin" valueType="num">
                                      <p:cBhvr additive="base">
                                        <p:cTn id="7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
                                            <p:txEl>
                                              <p:pRg st="5" end="5"/>
                                            </p:txEl>
                                          </p:spTgt>
                                        </p:tgtEl>
                                        <p:attrNameLst>
                                          <p:attrName>style.visibility</p:attrName>
                                        </p:attrNameLst>
                                      </p:cBhvr>
                                      <p:to>
                                        <p:strVal val="visible"/>
                                      </p:to>
                                    </p:set>
                                    <p:anim calcmode="lin" valueType="num">
                                      <p:cBhvr additive="base">
                                        <p:cTn id="8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636F9-AB16-4FA6-B7FF-767285F30E59}"/>
              </a:ext>
            </a:extLst>
          </p:cNvPr>
          <p:cNvSpPr>
            <a:spLocks noGrp="1"/>
          </p:cNvSpPr>
          <p:nvPr>
            <p:ph type="title"/>
          </p:nvPr>
        </p:nvSpPr>
        <p:spPr/>
        <p:txBody>
          <a:bodyPr/>
          <a:lstStyle/>
          <a:p>
            <a:pPr algn="ctr"/>
            <a:r>
              <a:rPr lang="en-US" b="1" dirty="0">
                <a:latin typeface="Comic Sans MS" panose="030F0702030302020204" pitchFamily="66" charset="0"/>
              </a:rPr>
              <a:t>Travel Documentation</a:t>
            </a:r>
            <a:endParaRPr lang="en-GB" b="1" dirty="0">
              <a:latin typeface="Comic Sans MS" panose="030F0702030302020204" pitchFamily="66" charset="0"/>
            </a:endParaRPr>
          </a:p>
        </p:txBody>
      </p:sp>
      <p:pic>
        <p:nvPicPr>
          <p:cNvPr id="6" name="Content Placeholder 5" descr="Text&#10;&#10;Description automatically generated">
            <a:extLst>
              <a:ext uri="{FF2B5EF4-FFF2-40B4-BE49-F238E27FC236}">
                <a16:creationId xmlns:a16="http://schemas.microsoft.com/office/drawing/2014/main" id="{48F3C2E6-B00E-4005-BF46-A774C206F8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2885" y="1447711"/>
            <a:ext cx="7581530" cy="5045164"/>
          </a:xfrm>
        </p:spPr>
      </p:pic>
    </p:spTree>
    <p:extLst>
      <p:ext uri="{BB962C8B-B14F-4D97-AF65-F5344CB8AC3E}">
        <p14:creationId xmlns:p14="http://schemas.microsoft.com/office/powerpoint/2010/main" val="21163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2744D-6CB2-4C44-803D-50ED5D90E671}"/>
              </a:ext>
            </a:extLst>
          </p:cNvPr>
          <p:cNvSpPr>
            <a:spLocks noGrp="1"/>
          </p:cNvSpPr>
          <p:nvPr>
            <p:ph type="title"/>
          </p:nvPr>
        </p:nvSpPr>
        <p:spPr>
          <a:xfrm>
            <a:off x="839788" y="457200"/>
            <a:ext cx="3932237" cy="767918"/>
          </a:xfrm>
        </p:spPr>
        <p:txBody>
          <a:bodyPr/>
          <a:lstStyle/>
          <a:p>
            <a:pPr algn="ctr"/>
            <a:r>
              <a:rPr lang="en-US" b="1" dirty="0">
                <a:latin typeface="Comic Sans MS" panose="030F0702030302020204" pitchFamily="66" charset="0"/>
              </a:rPr>
              <a:t>Passport</a:t>
            </a:r>
            <a:endParaRPr lang="en-GB" b="1" dirty="0">
              <a:latin typeface="Comic Sans MS" panose="030F0702030302020204" pitchFamily="66" charset="0"/>
            </a:endParaRPr>
          </a:p>
        </p:txBody>
      </p:sp>
      <p:sp>
        <p:nvSpPr>
          <p:cNvPr id="4" name="Text Placeholder 3">
            <a:extLst>
              <a:ext uri="{FF2B5EF4-FFF2-40B4-BE49-F238E27FC236}">
                <a16:creationId xmlns:a16="http://schemas.microsoft.com/office/drawing/2014/main" id="{B30CF97D-8BBD-461A-A8C5-FB10FC650B9D}"/>
              </a:ext>
            </a:extLst>
          </p:cNvPr>
          <p:cNvSpPr>
            <a:spLocks noGrp="1"/>
          </p:cNvSpPr>
          <p:nvPr>
            <p:ph type="body" sz="half" idx="2"/>
          </p:nvPr>
        </p:nvSpPr>
        <p:spPr>
          <a:xfrm>
            <a:off x="839788" y="1287261"/>
            <a:ext cx="5174726" cy="5362113"/>
          </a:xfrm>
        </p:spPr>
        <p:txBody>
          <a:bodyPr>
            <a:noAutofit/>
          </a:bodyPr>
          <a:lstStyle/>
          <a:p>
            <a:r>
              <a:rPr lang="en-US" sz="1800" dirty="0">
                <a:latin typeface="Comic Sans MS" panose="030F0702030302020204" pitchFamily="66" charset="0"/>
              </a:rPr>
              <a:t>An internationally accepted identity document used to travel abroad.</a:t>
            </a:r>
          </a:p>
          <a:p>
            <a:r>
              <a:rPr lang="en-US" sz="1800" dirty="0">
                <a:latin typeface="Comic Sans MS" panose="030F0702030302020204" pitchFamily="66" charset="0"/>
              </a:rPr>
              <a:t>In the United Kingdom, they have been in existence in some form since 1414.  King Henry V of England is credited with inventing some sort of document that identified his subjects travelling to foreign lands.</a:t>
            </a:r>
          </a:p>
          <a:p>
            <a:r>
              <a:rPr lang="en-US" sz="1800" dirty="0">
                <a:latin typeface="Comic Sans MS" panose="030F0702030302020204" pitchFamily="66" charset="0"/>
              </a:rPr>
              <a:t>Have to pay for them.</a:t>
            </a:r>
          </a:p>
          <a:p>
            <a:r>
              <a:rPr lang="en-US" sz="1800" dirty="0">
                <a:latin typeface="Comic Sans MS" panose="030F0702030302020204" pitchFamily="66" charset="0"/>
              </a:rPr>
              <a:t>In the UK, if you are 15 and under, your passport lasts for 5 years.  If you are 16 and over, your passport lasts for 10 years.</a:t>
            </a:r>
          </a:p>
          <a:p>
            <a:r>
              <a:rPr lang="en-US" sz="1800" dirty="0">
                <a:latin typeface="Comic Sans MS" panose="030F0702030302020204" pitchFamily="66" charset="0"/>
              </a:rPr>
              <a:t>Has to have a current photograph inside.  No smiling or silly faces.  Hair off the face.  You must be looking forward.  Eyes must be open.</a:t>
            </a:r>
          </a:p>
          <a:p>
            <a:r>
              <a:rPr lang="en-US" sz="1800" dirty="0">
                <a:latin typeface="Comic Sans MS" panose="030F0702030302020204" pitchFamily="66" charset="0"/>
              </a:rPr>
              <a:t>You might not be allowed to travel if your passport is ripped or torn or in bad condition.</a:t>
            </a:r>
          </a:p>
          <a:p>
            <a:r>
              <a:rPr lang="en-US" sz="1800" dirty="0">
                <a:latin typeface="Comic Sans MS" panose="030F0702030302020204" pitchFamily="66" charset="0"/>
              </a:rPr>
              <a:t>Different countries have different rules regarding their passports.</a:t>
            </a:r>
          </a:p>
        </p:txBody>
      </p:sp>
      <p:pic>
        <p:nvPicPr>
          <p:cNvPr id="5" name="Picture 2" descr="Coronavirus: Millions of Britons could miss holidays due to expired  passports | The Independent | The Independent">
            <a:extLst>
              <a:ext uri="{FF2B5EF4-FFF2-40B4-BE49-F238E27FC236}">
                <a16:creationId xmlns:a16="http://schemas.microsoft.com/office/drawing/2014/main" id="{40A921BB-4281-43D0-988A-FB1F899BC08E}"/>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69" r="2569"/>
          <a:stretch>
            <a:fillRect/>
          </a:stretch>
        </p:blipFill>
        <p:spPr bwMode="auto">
          <a:xfrm>
            <a:off x="6177487" y="978548"/>
            <a:ext cx="5443383" cy="429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22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2744D-6CB2-4C44-803D-50ED5D90E671}"/>
              </a:ext>
            </a:extLst>
          </p:cNvPr>
          <p:cNvSpPr>
            <a:spLocks noGrp="1"/>
          </p:cNvSpPr>
          <p:nvPr>
            <p:ph type="title"/>
          </p:nvPr>
        </p:nvSpPr>
        <p:spPr>
          <a:xfrm>
            <a:off x="839788" y="457200"/>
            <a:ext cx="3932237" cy="767918"/>
          </a:xfrm>
        </p:spPr>
        <p:txBody>
          <a:bodyPr/>
          <a:lstStyle/>
          <a:p>
            <a:pPr algn="ctr"/>
            <a:r>
              <a:rPr lang="en-US" b="1" dirty="0">
                <a:latin typeface="Comic Sans MS" panose="030F0702030302020204" pitchFamily="66" charset="0"/>
              </a:rPr>
              <a:t>Visa</a:t>
            </a:r>
            <a:endParaRPr lang="en-GB" b="1" dirty="0">
              <a:latin typeface="Comic Sans MS" panose="030F0702030302020204" pitchFamily="66" charset="0"/>
            </a:endParaRPr>
          </a:p>
        </p:txBody>
      </p:sp>
      <p:sp>
        <p:nvSpPr>
          <p:cNvPr id="4" name="Text Placeholder 3">
            <a:extLst>
              <a:ext uri="{FF2B5EF4-FFF2-40B4-BE49-F238E27FC236}">
                <a16:creationId xmlns:a16="http://schemas.microsoft.com/office/drawing/2014/main" id="{B30CF97D-8BBD-461A-A8C5-FB10FC650B9D}"/>
              </a:ext>
            </a:extLst>
          </p:cNvPr>
          <p:cNvSpPr>
            <a:spLocks noGrp="1"/>
          </p:cNvSpPr>
          <p:nvPr>
            <p:ph type="body" sz="half" idx="2"/>
          </p:nvPr>
        </p:nvSpPr>
        <p:spPr>
          <a:xfrm>
            <a:off x="839788" y="1287262"/>
            <a:ext cx="5174726" cy="4581726"/>
          </a:xfrm>
        </p:spPr>
        <p:txBody>
          <a:bodyPr>
            <a:noAutofit/>
          </a:bodyPr>
          <a:lstStyle/>
          <a:p>
            <a:r>
              <a:rPr lang="en-US" dirty="0">
                <a:latin typeface="Comic Sans MS" panose="030F0702030302020204" pitchFamily="66" charset="0"/>
              </a:rPr>
              <a:t>The word “Visa” comes from the Latin </a:t>
            </a:r>
            <a:r>
              <a:rPr lang="en-US" i="1" dirty="0" err="1">
                <a:latin typeface="Comic Sans MS" panose="030F0702030302020204" pitchFamily="66" charset="0"/>
              </a:rPr>
              <a:t>charta</a:t>
            </a:r>
            <a:r>
              <a:rPr lang="en-US" i="1" dirty="0">
                <a:latin typeface="Comic Sans MS" panose="030F0702030302020204" pitchFamily="66" charset="0"/>
              </a:rPr>
              <a:t> visa</a:t>
            </a:r>
            <a:r>
              <a:rPr lang="en-US" dirty="0">
                <a:latin typeface="Comic Sans MS" panose="030F0702030302020204" pitchFamily="66" charset="0"/>
              </a:rPr>
              <a:t>, meaning "paper that has been seen"</a:t>
            </a:r>
          </a:p>
          <a:p>
            <a:r>
              <a:rPr lang="en-US" dirty="0">
                <a:latin typeface="Comic Sans MS" panose="030F0702030302020204" pitchFamily="66" charset="0"/>
              </a:rPr>
              <a:t>Important to check that you actually require a visa.</a:t>
            </a:r>
          </a:p>
          <a:p>
            <a:r>
              <a:rPr lang="en-US" dirty="0">
                <a:latin typeface="Comic Sans MS" panose="030F0702030302020204" pitchFamily="66" charset="0"/>
              </a:rPr>
              <a:t>A visa is </a:t>
            </a:r>
            <a:r>
              <a:rPr lang="en-US" dirty="0" err="1">
                <a:latin typeface="Comic Sans MS" panose="030F0702030302020204" pitchFamily="66" charset="0"/>
              </a:rPr>
              <a:t>authorisation</a:t>
            </a:r>
            <a:r>
              <a:rPr lang="en-US" dirty="0">
                <a:latin typeface="Comic Sans MS" panose="030F0702030302020204" pitchFamily="66" charset="0"/>
              </a:rPr>
              <a:t> granted by a country to a foreigner allowing them to enter, stay and leave a country.</a:t>
            </a:r>
          </a:p>
          <a:p>
            <a:r>
              <a:rPr lang="en-US" dirty="0">
                <a:latin typeface="Comic Sans MS" panose="030F0702030302020204" pitchFamily="66" charset="0"/>
              </a:rPr>
              <a:t>Usually stamped or secured inside your passport.</a:t>
            </a:r>
          </a:p>
          <a:p>
            <a:r>
              <a:rPr lang="en-US" dirty="0">
                <a:latin typeface="Comic Sans MS" panose="030F0702030302020204" pitchFamily="66" charset="0"/>
              </a:rPr>
              <a:t>Also get visas which allow you to work or study or allow you to travel through to another country (transit visa).</a:t>
            </a:r>
          </a:p>
          <a:p>
            <a:r>
              <a:rPr lang="en-US" dirty="0">
                <a:latin typeface="Comic Sans MS" panose="030F0702030302020204" pitchFamily="66" charset="0"/>
              </a:rPr>
              <a:t>Visas usually come with restrictions.  Limits on how long you can stay and where you can travel are common.</a:t>
            </a:r>
          </a:p>
          <a:p>
            <a:r>
              <a:rPr lang="en-US" dirty="0">
                <a:latin typeface="Comic Sans MS" panose="030F0702030302020204" pitchFamily="66" charset="0"/>
              </a:rPr>
              <a:t>A visa is always subject to entry permission by an immigration official and can be taken away at any time.</a:t>
            </a:r>
          </a:p>
          <a:p>
            <a:r>
              <a:rPr lang="en-US" dirty="0">
                <a:latin typeface="Comic Sans MS" panose="030F0702030302020204" pitchFamily="66" charset="0"/>
              </a:rPr>
              <a:t>Have to pay for them.</a:t>
            </a:r>
          </a:p>
        </p:txBody>
      </p:sp>
      <p:pic>
        <p:nvPicPr>
          <p:cNvPr id="7170" name="Picture 2" descr="Visa policy of India - Wikipedia">
            <a:extLst>
              <a:ext uri="{FF2B5EF4-FFF2-40B4-BE49-F238E27FC236}">
                <a16:creationId xmlns:a16="http://schemas.microsoft.com/office/drawing/2014/main" id="{9ACABB15-533B-4020-82A3-EF8C92450F8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321" r="7321"/>
          <a:stretch>
            <a:fillRect/>
          </a:stretch>
        </p:blipFill>
        <p:spPr bwMode="auto">
          <a:xfrm>
            <a:off x="6388466" y="987426"/>
            <a:ext cx="4966921" cy="392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80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2744D-6CB2-4C44-803D-50ED5D90E671}"/>
              </a:ext>
            </a:extLst>
          </p:cNvPr>
          <p:cNvSpPr>
            <a:spLocks noGrp="1"/>
          </p:cNvSpPr>
          <p:nvPr>
            <p:ph type="title"/>
          </p:nvPr>
        </p:nvSpPr>
        <p:spPr>
          <a:xfrm>
            <a:off x="839788" y="457200"/>
            <a:ext cx="3932237" cy="767918"/>
          </a:xfrm>
        </p:spPr>
        <p:txBody>
          <a:bodyPr/>
          <a:lstStyle/>
          <a:p>
            <a:pPr algn="ctr"/>
            <a:r>
              <a:rPr lang="en-US" b="1" dirty="0">
                <a:latin typeface="Comic Sans MS" panose="030F0702030302020204" pitchFamily="66" charset="0"/>
              </a:rPr>
              <a:t>Drivers </a:t>
            </a:r>
            <a:r>
              <a:rPr lang="en-US" b="1" dirty="0" err="1">
                <a:latin typeface="Comic Sans MS" panose="030F0702030302020204" pitchFamily="66" charset="0"/>
              </a:rPr>
              <a:t>Licence</a:t>
            </a:r>
            <a:endParaRPr lang="en-GB" b="1" dirty="0">
              <a:latin typeface="Comic Sans MS" panose="030F0702030302020204" pitchFamily="66" charset="0"/>
            </a:endParaRPr>
          </a:p>
        </p:txBody>
      </p:sp>
      <p:sp>
        <p:nvSpPr>
          <p:cNvPr id="4" name="Text Placeholder 3">
            <a:extLst>
              <a:ext uri="{FF2B5EF4-FFF2-40B4-BE49-F238E27FC236}">
                <a16:creationId xmlns:a16="http://schemas.microsoft.com/office/drawing/2014/main" id="{B30CF97D-8BBD-461A-A8C5-FB10FC650B9D}"/>
              </a:ext>
            </a:extLst>
          </p:cNvPr>
          <p:cNvSpPr>
            <a:spLocks noGrp="1"/>
          </p:cNvSpPr>
          <p:nvPr>
            <p:ph type="body" sz="half" idx="2"/>
          </p:nvPr>
        </p:nvSpPr>
        <p:spPr>
          <a:xfrm>
            <a:off x="839788" y="1287262"/>
            <a:ext cx="5174726" cy="5051394"/>
          </a:xfrm>
        </p:spPr>
        <p:txBody>
          <a:bodyPr>
            <a:noAutofit/>
          </a:bodyPr>
          <a:lstStyle/>
          <a:p>
            <a:r>
              <a:rPr lang="en-US" dirty="0">
                <a:latin typeface="Comic Sans MS" panose="030F0702030302020204" pitchFamily="66" charset="0"/>
              </a:rPr>
              <a:t>Usually credit card size.</a:t>
            </a:r>
          </a:p>
          <a:p>
            <a:r>
              <a:rPr lang="en-US" dirty="0">
                <a:latin typeface="Comic Sans MS" panose="030F0702030302020204" pitchFamily="66" charset="0"/>
              </a:rPr>
              <a:t>Allows the individual to operate one or more types of motorised vehicles on a public road.</a:t>
            </a:r>
          </a:p>
          <a:p>
            <a:r>
              <a:rPr lang="en-US" dirty="0">
                <a:latin typeface="Comic Sans MS" panose="030F0702030302020204" pitchFamily="66" charset="0"/>
              </a:rPr>
              <a:t>Proves that they have shown they are capable of operating a motorised vehicle in a safe manner on a public road.</a:t>
            </a:r>
          </a:p>
          <a:p>
            <a:r>
              <a:rPr lang="en-US" dirty="0">
                <a:latin typeface="Comic Sans MS" panose="030F0702030302020204" pitchFamily="66" charset="0"/>
              </a:rPr>
              <a:t>In the UK, you don’t have to carry it with you.  In other countries, such as the USA, you do.</a:t>
            </a:r>
          </a:p>
          <a:p>
            <a:r>
              <a:rPr lang="en-US" dirty="0">
                <a:latin typeface="Comic Sans MS" panose="030F0702030302020204" pitchFamily="66" charset="0"/>
              </a:rPr>
              <a:t>First issued in the UK in 1903.</a:t>
            </a:r>
          </a:p>
          <a:p>
            <a:r>
              <a:rPr lang="en-US" dirty="0">
                <a:latin typeface="Comic Sans MS" panose="030F0702030302020204" pitchFamily="66" charset="0"/>
              </a:rPr>
              <a:t>Must have a photograph on it – similar to a passport photograph.</a:t>
            </a:r>
          </a:p>
          <a:p>
            <a:r>
              <a:rPr lang="en-US" dirty="0">
                <a:latin typeface="Comic Sans MS" panose="030F0702030302020204" pitchFamily="66" charset="0"/>
              </a:rPr>
              <a:t>Must have a signature on it.</a:t>
            </a:r>
          </a:p>
          <a:p>
            <a:r>
              <a:rPr lang="en-US" dirty="0">
                <a:latin typeface="Comic Sans MS" panose="030F0702030302020204" pitchFamily="66" charset="0"/>
              </a:rPr>
              <a:t>In the UK, they  have to be renewed every 10 years.</a:t>
            </a:r>
          </a:p>
          <a:p>
            <a:r>
              <a:rPr lang="en-US" dirty="0">
                <a:latin typeface="Comic Sans MS" panose="030F0702030302020204" pitchFamily="66" charset="0"/>
              </a:rPr>
              <a:t>In the UK, after 70 years of age, they have to be renewed every 3 years.</a:t>
            </a:r>
          </a:p>
          <a:p>
            <a:r>
              <a:rPr lang="en-US" dirty="0">
                <a:latin typeface="Comic Sans MS" panose="030F0702030302020204" pitchFamily="66" charset="0"/>
              </a:rPr>
              <a:t>Have to pay for a </a:t>
            </a:r>
            <a:r>
              <a:rPr lang="en-US" dirty="0" err="1">
                <a:latin typeface="Comic Sans MS" panose="030F0702030302020204" pitchFamily="66" charset="0"/>
              </a:rPr>
              <a:t>licence</a:t>
            </a:r>
            <a:r>
              <a:rPr lang="en-US" dirty="0">
                <a:latin typeface="Comic Sans MS" panose="030F0702030302020204" pitchFamily="66" charset="0"/>
              </a:rPr>
              <a:t>.</a:t>
            </a:r>
          </a:p>
          <a:p>
            <a:r>
              <a:rPr lang="en-US" dirty="0">
                <a:latin typeface="Comic Sans MS" panose="030F0702030302020204" pitchFamily="66" charset="0"/>
              </a:rPr>
              <a:t>Different countries have different rules!</a:t>
            </a:r>
          </a:p>
        </p:txBody>
      </p:sp>
      <p:pic>
        <p:nvPicPr>
          <p:cNvPr id="6" name="Picture Placeholder 5" descr="A picture containing diagram&#10;&#10;Description automatically generated">
            <a:extLst>
              <a:ext uri="{FF2B5EF4-FFF2-40B4-BE49-F238E27FC236}">
                <a16:creationId xmlns:a16="http://schemas.microsoft.com/office/drawing/2014/main" id="{98C20E1D-7B47-44E7-81FB-935F1D47677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535" r="10535"/>
          <a:stretch>
            <a:fillRect/>
          </a:stretch>
        </p:blipFill>
        <p:spPr>
          <a:xfrm>
            <a:off x="6118630" y="987425"/>
            <a:ext cx="5236757" cy="4134991"/>
          </a:xfrm>
        </p:spPr>
      </p:pic>
    </p:spTree>
    <p:extLst>
      <p:ext uri="{BB962C8B-B14F-4D97-AF65-F5344CB8AC3E}">
        <p14:creationId xmlns:p14="http://schemas.microsoft.com/office/powerpoint/2010/main" val="87220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2744D-6CB2-4C44-803D-50ED5D90E671}"/>
              </a:ext>
            </a:extLst>
          </p:cNvPr>
          <p:cNvSpPr>
            <a:spLocks noGrp="1"/>
          </p:cNvSpPr>
          <p:nvPr>
            <p:ph type="title"/>
          </p:nvPr>
        </p:nvSpPr>
        <p:spPr>
          <a:xfrm>
            <a:off x="839788" y="457200"/>
            <a:ext cx="3932237" cy="767918"/>
          </a:xfrm>
        </p:spPr>
        <p:txBody>
          <a:bodyPr>
            <a:normAutofit/>
          </a:bodyPr>
          <a:lstStyle/>
          <a:p>
            <a:pPr algn="ctr"/>
            <a:r>
              <a:rPr lang="en-US" b="1" dirty="0">
                <a:latin typeface="Comic Sans MS" panose="030F0702030302020204" pitchFamily="66" charset="0"/>
              </a:rPr>
              <a:t>Travel Insurance</a:t>
            </a:r>
            <a:endParaRPr lang="en-GB" b="1" dirty="0">
              <a:latin typeface="Comic Sans MS" panose="030F0702030302020204" pitchFamily="66" charset="0"/>
            </a:endParaRPr>
          </a:p>
        </p:txBody>
      </p:sp>
      <p:sp>
        <p:nvSpPr>
          <p:cNvPr id="4" name="Text Placeholder 3">
            <a:extLst>
              <a:ext uri="{FF2B5EF4-FFF2-40B4-BE49-F238E27FC236}">
                <a16:creationId xmlns:a16="http://schemas.microsoft.com/office/drawing/2014/main" id="{B30CF97D-8BBD-461A-A8C5-FB10FC650B9D}"/>
              </a:ext>
            </a:extLst>
          </p:cNvPr>
          <p:cNvSpPr>
            <a:spLocks noGrp="1"/>
          </p:cNvSpPr>
          <p:nvPr>
            <p:ph type="body" sz="half" idx="2"/>
          </p:nvPr>
        </p:nvSpPr>
        <p:spPr>
          <a:xfrm>
            <a:off x="839788" y="1287262"/>
            <a:ext cx="5174726" cy="5051394"/>
          </a:xfrm>
        </p:spPr>
        <p:txBody>
          <a:bodyPr>
            <a:noAutofit/>
          </a:bodyPr>
          <a:lstStyle/>
          <a:p>
            <a:r>
              <a:rPr lang="en-US" dirty="0">
                <a:latin typeface="Comic Sans MS" panose="030F0702030302020204" pitchFamily="66" charset="0"/>
              </a:rPr>
              <a:t>Protects you when things go wrong on a trip such as:</a:t>
            </a:r>
          </a:p>
          <a:p>
            <a:r>
              <a:rPr lang="en-US" dirty="0">
                <a:latin typeface="Comic Sans MS" panose="030F0702030302020204" pitchFamily="66" charset="0"/>
              </a:rPr>
              <a:t>	Cancellations</a:t>
            </a:r>
          </a:p>
          <a:p>
            <a:r>
              <a:rPr lang="en-US" dirty="0">
                <a:latin typeface="Comic Sans MS" panose="030F0702030302020204" pitchFamily="66" charset="0"/>
              </a:rPr>
              <a:t>	Delays</a:t>
            </a:r>
          </a:p>
          <a:p>
            <a:r>
              <a:rPr lang="en-US" dirty="0">
                <a:latin typeface="Comic Sans MS" panose="030F0702030302020204" pitchFamily="66" charset="0"/>
              </a:rPr>
              <a:t>	Sickness/Hospital visits/Death</a:t>
            </a:r>
          </a:p>
          <a:p>
            <a:r>
              <a:rPr lang="en-US" dirty="0">
                <a:latin typeface="Comic Sans MS" panose="030F0702030302020204" pitchFamily="66" charset="0"/>
              </a:rPr>
              <a:t>	Loss of belongings</a:t>
            </a:r>
          </a:p>
          <a:p>
            <a:r>
              <a:rPr lang="en-US" dirty="0">
                <a:latin typeface="Comic Sans MS" panose="030F0702030302020204" pitchFamily="66" charset="0"/>
              </a:rPr>
              <a:t>	Repatriation </a:t>
            </a:r>
          </a:p>
          <a:p>
            <a:r>
              <a:rPr lang="en-US" dirty="0">
                <a:latin typeface="Comic Sans MS" panose="030F0702030302020204" pitchFamily="66" charset="0"/>
              </a:rPr>
              <a:t>Travel insurance will cover most unforeseen expenses incurred while you are travelling.</a:t>
            </a:r>
          </a:p>
          <a:p>
            <a:r>
              <a:rPr lang="en-US" dirty="0">
                <a:latin typeface="Comic Sans MS" panose="030F0702030302020204" pitchFamily="66" charset="0"/>
              </a:rPr>
              <a:t>Have to pay for it.  Many types of travel insurance available.</a:t>
            </a:r>
          </a:p>
          <a:p>
            <a:r>
              <a:rPr lang="en-US" dirty="0">
                <a:latin typeface="Comic Sans MS" panose="030F0702030302020204" pitchFamily="66" charset="0"/>
              </a:rPr>
              <a:t>Good idea to take a copy of the document with you when you travel.</a:t>
            </a:r>
          </a:p>
          <a:p>
            <a:r>
              <a:rPr lang="en-US" dirty="0">
                <a:latin typeface="Comic Sans MS" panose="030F0702030302020204" pitchFamily="66" charset="0"/>
              </a:rPr>
              <a:t>Not a legal requirement but some countries like USA will insist on travel insurance where there is no public health system.</a:t>
            </a:r>
          </a:p>
          <a:p>
            <a:endParaRPr lang="en-US" dirty="0">
              <a:latin typeface="Comic Sans MS" panose="030F0702030302020204" pitchFamily="66" charset="0"/>
            </a:endParaRPr>
          </a:p>
        </p:txBody>
      </p:sp>
      <p:pic>
        <p:nvPicPr>
          <p:cNvPr id="9218" name="Picture 2" descr="Close Up Of Travel Insurance Form High-Res Stock Photo - Getty Images">
            <a:extLst>
              <a:ext uri="{FF2B5EF4-FFF2-40B4-BE49-F238E27FC236}">
                <a16:creationId xmlns:a16="http://schemas.microsoft.com/office/drawing/2014/main" id="{3B3520EA-4B8A-47A7-BB3D-649BC439711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293" r="9293"/>
          <a:stretch>
            <a:fillRect/>
          </a:stretch>
        </p:blipFill>
        <p:spPr bwMode="auto">
          <a:xfrm>
            <a:off x="6219818" y="987426"/>
            <a:ext cx="5135569" cy="405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2AD0-F302-43B8-BBAA-3BCA25C709EF}"/>
              </a:ext>
            </a:extLst>
          </p:cNvPr>
          <p:cNvSpPr>
            <a:spLocks noGrp="1"/>
          </p:cNvSpPr>
          <p:nvPr>
            <p:ph type="title"/>
          </p:nvPr>
        </p:nvSpPr>
        <p:spPr>
          <a:xfrm>
            <a:off x="838200" y="365126"/>
            <a:ext cx="10515600" cy="833360"/>
          </a:xfrm>
        </p:spPr>
        <p:txBody>
          <a:bodyPr/>
          <a:lstStyle/>
          <a:p>
            <a:pPr algn="ctr"/>
            <a:r>
              <a:rPr lang="en-US" b="1" dirty="0">
                <a:latin typeface="Comic Sans MS" panose="030F0702030302020204" pitchFamily="66" charset="0"/>
              </a:rPr>
              <a:t>Who am I?</a:t>
            </a:r>
            <a:endParaRPr lang="en-GB" b="1" dirty="0">
              <a:latin typeface="Comic Sans MS" panose="030F0702030302020204" pitchFamily="66" charset="0"/>
            </a:endParaRPr>
          </a:p>
        </p:txBody>
      </p:sp>
      <p:pic>
        <p:nvPicPr>
          <p:cNvPr id="5" name="Content Placeholder 4" descr="A group of people posing for the camera&#10;&#10;Description automatically generated">
            <a:extLst>
              <a:ext uri="{FF2B5EF4-FFF2-40B4-BE49-F238E27FC236}">
                <a16:creationId xmlns:a16="http://schemas.microsoft.com/office/drawing/2014/main" id="{275E4BEC-5C72-44AE-8F0A-84389A42C7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167" y="557403"/>
            <a:ext cx="3907028" cy="2930271"/>
          </a:xfrm>
        </p:spPr>
      </p:pic>
      <p:pic>
        <p:nvPicPr>
          <p:cNvPr id="7" name="Picture 6" descr="A close up of a dog with its mouth open&#10;&#10;Description automatically generated">
            <a:extLst>
              <a:ext uri="{FF2B5EF4-FFF2-40B4-BE49-F238E27FC236}">
                <a16:creationId xmlns:a16="http://schemas.microsoft.com/office/drawing/2014/main" id="{308CF8B7-F4FE-4FE6-A826-53F10A0ED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7042" y="3962249"/>
            <a:ext cx="3393158" cy="2399952"/>
          </a:xfrm>
          <a:prstGeom prst="rect">
            <a:avLst/>
          </a:prstGeom>
        </p:spPr>
      </p:pic>
      <p:pic>
        <p:nvPicPr>
          <p:cNvPr id="14338" name="Picture 2" descr="Crieff Map Great Britain Latitude &amp; Longitude: Free Scotland Maps">
            <a:extLst>
              <a:ext uri="{FF2B5EF4-FFF2-40B4-BE49-F238E27FC236}">
                <a16:creationId xmlns:a16="http://schemas.microsoft.com/office/drawing/2014/main" id="{218A3CD4-10F7-4CD2-A4FD-B41466B0B1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465" y="3548048"/>
            <a:ext cx="2421265" cy="322835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Perth &amp; Kinross Council - Madderty Primary School">
            <a:extLst>
              <a:ext uri="{FF2B5EF4-FFF2-40B4-BE49-F238E27FC236}">
                <a16:creationId xmlns:a16="http://schemas.microsoft.com/office/drawing/2014/main" id="{0FF0A81E-042F-45D2-BC88-B02FD0CF5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0264" y="893112"/>
            <a:ext cx="3599928" cy="239995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The Knock: Crieff's Amazing Viewpoint - Visit Crieff">
            <a:extLst>
              <a:ext uri="{FF2B5EF4-FFF2-40B4-BE49-F238E27FC236}">
                <a16:creationId xmlns:a16="http://schemas.microsoft.com/office/drawing/2014/main" id="{52E7D210-CB55-46C8-93CE-5A73BE2755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4519" y="1313139"/>
            <a:ext cx="3249984" cy="21745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video game&#10;&#10;Description automatically generated">
            <a:extLst>
              <a:ext uri="{FF2B5EF4-FFF2-40B4-BE49-F238E27FC236}">
                <a16:creationId xmlns:a16="http://schemas.microsoft.com/office/drawing/2014/main" id="{5D478F9F-3C14-42AB-8DDA-53C33B0200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3569" y="4069838"/>
            <a:ext cx="3188826" cy="1785742"/>
          </a:xfrm>
          <a:prstGeom prst="rect">
            <a:avLst/>
          </a:prstGeom>
        </p:spPr>
      </p:pic>
    </p:spTree>
    <p:extLst>
      <p:ext uri="{BB962C8B-B14F-4D97-AF65-F5344CB8AC3E}">
        <p14:creationId xmlns:p14="http://schemas.microsoft.com/office/powerpoint/2010/main" val="184199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8"/>
                                        </p:tgtEl>
                                        <p:attrNameLst>
                                          <p:attrName>style.visibility</p:attrName>
                                        </p:attrNameLst>
                                      </p:cBhvr>
                                      <p:to>
                                        <p:strVal val="visible"/>
                                      </p:to>
                                    </p:set>
                                    <p:anim calcmode="lin" valueType="num">
                                      <p:cBhvr additive="base">
                                        <p:cTn id="19" dur="500" fill="hold"/>
                                        <p:tgtEl>
                                          <p:spTgt spid="14338"/>
                                        </p:tgtEl>
                                        <p:attrNameLst>
                                          <p:attrName>ppt_x</p:attrName>
                                        </p:attrNameLst>
                                      </p:cBhvr>
                                      <p:tavLst>
                                        <p:tav tm="0">
                                          <p:val>
                                            <p:strVal val="#ppt_x"/>
                                          </p:val>
                                        </p:tav>
                                        <p:tav tm="100000">
                                          <p:val>
                                            <p:strVal val="#ppt_x"/>
                                          </p:val>
                                        </p:tav>
                                      </p:tavLst>
                                    </p:anim>
                                    <p:anim calcmode="lin" valueType="num">
                                      <p:cBhvr additive="base">
                                        <p:cTn id="20"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2"/>
                                        </p:tgtEl>
                                        <p:attrNameLst>
                                          <p:attrName>style.visibility</p:attrName>
                                        </p:attrNameLst>
                                      </p:cBhvr>
                                      <p:to>
                                        <p:strVal val="visible"/>
                                      </p:to>
                                    </p:set>
                                    <p:anim calcmode="lin" valueType="num">
                                      <p:cBhvr additive="base">
                                        <p:cTn id="25" dur="500" fill="hold"/>
                                        <p:tgtEl>
                                          <p:spTgt spid="14342"/>
                                        </p:tgtEl>
                                        <p:attrNameLst>
                                          <p:attrName>ppt_x</p:attrName>
                                        </p:attrNameLst>
                                      </p:cBhvr>
                                      <p:tavLst>
                                        <p:tav tm="0">
                                          <p:val>
                                            <p:strVal val="#ppt_x"/>
                                          </p:val>
                                        </p:tav>
                                        <p:tav tm="100000">
                                          <p:val>
                                            <p:strVal val="#ppt_x"/>
                                          </p:val>
                                        </p:tav>
                                      </p:tavLst>
                                    </p:anim>
                                    <p:anim calcmode="lin" valueType="num">
                                      <p:cBhvr additive="base">
                                        <p:cTn id="26"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40"/>
                                        </p:tgtEl>
                                        <p:attrNameLst>
                                          <p:attrName>style.visibility</p:attrName>
                                        </p:attrNameLst>
                                      </p:cBhvr>
                                      <p:to>
                                        <p:strVal val="visible"/>
                                      </p:to>
                                    </p:set>
                                    <p:anim calcmode="lin" valueType="num">
                                      <p:cBhvr additive="base">
                                        <p:cTn id="31" dur="500" fill="hold"/>
                                        <p:tgtEl>
                                          <p:spTgt spid="14340"/>
                                        </p:tgtEl>
                                        <p:attrNameLst>
                                          <p:attrName>ppt_x</p:attrName>
                                        </p:attrNameLst>
                                      </p:cBhvr>
                                      <p:tavLst>
                                        <p:tav tm="0">
                                          <p:val>
                                            <p:strVal val="#ppt_x"/>
                                          </p:val>
                                        </p:tav>
                                        <p:tav tm="100000">
                                          <p:val>
                                            <p:strVal val="#ppt_x"/>
                                          </p:val>
                                        </p:tav>
                                      </p:tavLst>
                                    </p:anim>
                                    <p:anim calcmode="lin" valueType="num">
                                      <p:cBhvr additive="base">
                                        <p:cTn id="32"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4F248-67B1-416A-8AA2-E2F8397A8AD6}"/>
              </a:ext>
            </a:extLst>
          </p:cNvPr>
          <p:cNvSpPr>
            <a:spLocks noGrp="1"/>
          </p:cNvSpPr>
          <p:nvPr>
            <p:ph type="title"/>
          </p:nvPr>
        </p:nvSpPr>
        <p:spPr/>
        <p:txBody>
          <a:bodyPr/>
          <a:lstStyle/>
          <a:p>
            <a:pPr algn="ctr"/>
            <a:r>
              <a:rPr lang="en-US" b="1" dirty="0">
                <a:latin typeface="Comic Sans MS" panose="030F0702030302020204" pitchFamily="66" charset="0"/>
              </a:rPr>
              <a:t>Travelogue </a:t>
            </a:r>
            <a:endParaRPr lang="en-GB" b="1" dirty="0">
              <a:latin typeface="Comic Sans MS" panose="030F0702030302020204" pitchFamily="66" charset="0"/>
            </a:endParaRPr>
          </a:p>
        </p:txBody>
      </p:sp>
      <p:pic>
        <p:nvPicPr>
          <p:cNvPr id="4" name="Online Media 3" title="Scotland.">
            <a:hlinkClick r:id="" action="ppaction://media"/>
            <a:extLst>
              <a:ext uri="{FF2B5EF4-FFF2-40B4-BE49-F238E27FC236}">
                <a16:creationId xmlns:a16="http://schemas.microsoft.com/office/drawing/2014/main" id="{31373084-EA5D-471A-B2B4-5635FA39461B}"/>
              </a:ext>
            </a:extLst>
          </p:cNvPr>
          <p:cNvPicPr>
            <a:picLocks noRot="1" noChangeAspect="1"/>
          </p:cNvPicPr>
          <p:nvPr>
            <a:videoFile r:link="rId1"/>
          </p:nvPr>
        </p:nvPicPr>
        <p:blipFill>
          <a:blip r:embed="rId3"/>
          <a:stretch>
            <a:fillRect/>
          </a:stretch>
        </p:blipFill>
        <p:spPr>
          <a:xfrm>
            <a:off x="2094143" y="1607968"/>
            <a:ext cx="8248342" cy="4639692"/>
          </a:xfrm>
          <a:prstGeom prst="rect">
            <a:avLst/>
          </a:prstGeom>
        </p:spPr>
      </p:pic>
    </p:spTree>
    <p:extLst>
      <p:ext uri="{BB962C8B-B14F-4D97-AF65-F5344CB8AC3E}">
        <p14:creationId xmlns:p14="http://schemas.microsoft.com/office/powerpoint/2010/main" val="215567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59C7-E1A9-4CAF-9B5E-2A576D914A63}"/>
              </a:ext>
            </a:extLst>
          </p:cNvPr>
          <p:cNvSpPr>
            <a:spLocks noGrp="1"/>
          </p:cNvSpPr>
          <p:nvPr>
            <p:ph type="title"/>
          </p:nvPr>
        </p:nvSpPr>
        <p:spPr/>
        <p:txBody>
          <a:bodyPr/>
          <a:lstStyle/>
          <a:p>
            <a:pPr algn="ctr"/>
            <a:r>
              <a:rPr lang="en-US" b="1" dirty="0">
                <a:latin typeface="Comic Sans MS" panose="030F0702030302020204" pitchFamily="66" charset="0"/>
              </a:rPr>
              <a:t>How to act when travelling</a:t>
            </a:r>
            <a:endParaRPr lang="en-GB"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3F4DB916-3DA4-4A95-87DB-F6F900BE037D}"/>
              </a:ext>
            </a:extLst>
          </p:cNvPr>
          <p:cNvSpPr>
            <a:spLocks noGrp="1"/>
          </p:cNvSpPr>
          <p:nvPr>
            <p:ph idx="1"/>
          </p:nvPr>
        </p:nvSpPr>
        <p:spPr/>
        <p:txBody>
          <a:bodyPr/>
          <a:lstStyle/>
          <a:p>
            <a:r>
              <a:rPr lang="en-US" dirty="0">
                <a:latin typeface="Comic Sans MS" panose="030F0702030302020204" pitchFamily="66" charset="0"/>
              </a:rPr>
              <a:t>Always be respectful of the country and its culture</a:t>
            </a:r>
          </a:p>
          <a:p>
            <a:r>
              <a:rPr lang="en-US" dirty="0">
                <a:latin typeface="Comic Sans MS" panose="030F0702030302020204" pitchFamily="66" charset="0"/>
              </a:rPr>
              <a:t>Always be respectful of the inhabitants and their customs</a:t>
            </a:r>
          </a:p>
          <a:p>
            <a:r>
              <a:rPr lang="en-US" dirty="0">
                <a:latin typeface="Comic Sans MS" panose="030F0702030302020204" pitchFamily="66" charset="0"/>
              </a:rPr>
              <a:t>Seek out interesting places and events that deepen your knowledge of the place you are visiting.</a:t>
            </a:r>
          </a:p>
          <a:p>
            <a:r>
              <a:rPr lang="en-US" dirty="0">
                <a:latin typeface="Comic Sans MS" panose="030F0702030302020204" pitchFamily="66" charset="0"/>
              </a:rPr>
              <a:t>Eat where the locals eat and try eating what the locals eat.</a:t>
            </a:r>
          </a:p>
          <a:p>
            <a:r>
              <a:rPr lang="en-US" dirty="0">
                <a:latin typeface="Comic Sans MS" panose="030F0702030302020204" pitchFamily="66" charset="0"/>
              </a:rPr>
              <a:t>Don’t try to cram too much into your travel plans.  The place is not going to go away.</a:t>
            </a:r>
          </a:p>
          <a:p>
            <a:r>
              <a:rPr lang="en-US" dirty="0">
                <a:latin typeface="Comic Sans MS" panose="030F0702030302020204" pitchFamily="66" charset="0"/>
              </a:rPr>
              <a:t>Relax.  Look around.  Take photographs but </a:t>
            </a:r>
            <a:r>
              <a:rPr lang="en-US" b="1" dirty="0">
                <a:latin typeface="Comic Sans MS" panose="030F0702030302020204" pitchFamily="66" charset="0"/>
              </a:rPr>
              <a:t>ALWAYS</a:t>
            </a:r>
            <a:r>
              <a:rPr lang="en-US" dirty="0">
                <a:latin typeface="Comic Sans MS" panose="030F0702030302020204" pitchFamily="66" charset="0"/>
              </a:rPr>
              <a:t> be respectful.</a:t>
            </a:r>
          </a:p>
          <a:p>
            <a:endParaRPr lang="en-GB" dirty="0"/>
          </a:p>
        </p:txBody>
      </p:sp>
    </p:spTree>
    <p:extLst>
      <p:ext uri="{BB962C8B-B14F-4D97-AF65-F5344CB8AC3E}">
        <p14:creationId xmlns:p14="http://schemas.microsoft.com/office/powerpoint/2010/main" val="354943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3AE26-949E-42F1-B797-A6B83BEEAD7F}"/>
              </a:ext>
            </a:extLst>
          </p:cNvPr>
          <p:cNvSpPr>
            <a:spLocks noGrp="1"/>
          </p:cNvSpPr>
          <p:nvPr>
            <p:ph type="title"/>
          </p:nvPr>
        </p:nvSpPr>
        <p:spPr/>
        <p:txBody>
          <a:bodyPr/>
          <a:lstStyle/>
          <a:p>
            <a:pPr algn="ctr"/>
            <a:r>
              <a:rPr lang="en-US" b="1" dirty="0">
                <a:latin typeface="Comic Sans MS" panose="030F0702030302020204" pitchFamily="66" charset="0"/>
              </a:rPr>
              <a:t>7 Day Family Trip</a:t>
            </a:r>
            <a:endParaRPr lang="en-GB"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2C0C48CD-A27B-4BF9-A017-53D1D380AC51}"/>
              </a:ext>
            </a:extLst>
          </p:cNvPr>
          <p:cNvSpPr>
            <a:spLocks noGrp="1"/>
          </p:cNvSpPr>
          <p:nvPr>
            <p:ph idx="1"/>
          </p:nvPr>
        </p:nvSpPr>
        <p:spPr/>
        <p:txBody>
          <a:bodyPr>
            <a:normAutofit fontScale="92500"/>
          </a:bodyPr>
          <a:lstStyle/>
          <a:p>
            <a:r>
              <a:rPr lang="en-US" dirty="0">
                <a:latin typeface="Comic Sans MS" panose="030F0702030302020204" pitchFamily="66" charset="0"/>
              </a:rPr>
              <a:t>Work out how long it will take you to travel to the destination.</a:t>
            </a:r>
          </a:p>
          <a:p>
            <a:r>
              <a:rPr lang="en-US" dirty="0">
                <a:latin typeface="Comic Sans MS" panose="030F0702030302020204" pitchFamily="66" charset="0"/>
              </a:rPr>
              <a:t>Your first and last day may need to be travel days.</a:t>
            </a:r>
          </a:p>
          <a:p>
            <a:r>
              <a:rPr lang="en-US" dirty="0">
                <a:latin typeface="Comic Sans MS" panose="030F0702030302020204" pitchFamily="66" charset="0"/>
              </a:rPr>
              <a:t>Use the internet to find out about local attractions and events.</a:t>
            </a:r>
          </a:p>
          <a:p>
            <a:r>
              <a:rPr lang="en-US" dirty="0">
                <a:latin typeface="Comic Sans MS" panose="030F0702030302020204" pitchFamily="66" charset="0"/>
              </a:rPr>
              <a:t>Try and include something for everyone in the group.</a:t>
            </a:r>
          </a:p>
          <a:p>
            <a:r>
              <a:rPr lang="en-US" dirty="0">
                <a:latin typeface="Comic Sans MS" panose="030F0702030302020204" pitchFamily="66" charset="0"/>
              </a:rPr>
              <a:t>Include 1 historical site</a:t>
            </a:r>
          </a:p>
          <a:p>
            <a:r>
              <a:rPr lang="en-US" dirty="0">
                <a:latin typeface="Comic Sans MS" panose="030F0702030302020204" pitchFamily="66" charset="0"/>
              </a:rPr>
              <a:t>Include 2 nature sites</a:t>
            </a:r>
          </a:p>
          <a:p>
            <a:r>
              <a:rPr lang="en-US" dirty="0">
                <a:latin typeface="Comic Sans MS" panose="030F0702030302020204" pitchFamily="66" charset="0"/>
              </a:rPr>
              <a:t>Include 1 recreational site </a:t>
            </a:r>
          </a:p>
          <a:p>
            <a:r>
              <a:rPr lang="en-US" dirty="0">
                <a:latin typeface="Comic Sans MS" panose="030F0702030302020204" pitchFamily="66" charset="0"/>
              </a:rPr>
              <a:t>If possible, include a day to relax and rest!</a:t>
            </a:r>
          </a:p>
          <a:p>
            <a:endParaRPr lang="en-GB" dirty="0"/>
          </a:p>
        </p:txBody>
      </p:sp>
    </p:spTree>
    <p:extLst>
      <p:ext uri="{BB962C8B-B14F-4D97-AF65-F5344CB8AC3E}">
        <p14:creationId xmlns:p14="http://schemas.microsoft.com/office/powerpoint/2010/main" val="8591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73A2-23B7-4F20-BBBA-C749FEB66E29}"/>
              </a:ext>
            </a:extLst>
          </p:cNvPr>
          <p:cNvSpPr>
            <a:spLocks noGrp="1"/>
          </p:cNvSpPr>
          <p:nvPr>
            <p:ph type="title"/>
          </p:nvPr>
        </p:nvSpPr>
        <p:spPr>
          <a:xfrm>
            <a:off x="839788" y="457200"/>
            <a:ext cx="3932237" cy="1052004"/>
          </a:xfrm>
        </p:spPr>
        <p:txBody>
          <a:bodyPr/>
          <a:lstStyle/>
          <a:p>
            <a:pPr algn="ctr"/>
            <a:r>
              <a:rPr lang="en-US" b="1" dirty="0">
                <a:latin typeface="Comic Sans MS" panose="030F0702030302020204" pitchFamily="66" charset="0"/>
              </a:rPr>
              <a:t>7 Day Family Trip</a:t>
            </a:r>
            <a:endParaRPr lang="en-GB" b="1" dirty="0">
              <a:latin typeface="Comic Sans MS" panose="030F0702030302020204" pitchFamily="66" charset="0"/>
            </a:endParaRPr>
          </a:p>
        </p:txBody>
      </p:sp>
      <p:sp>
        <p:nvSpPr>
          <p:cNvPr id="4" name="Text Placeholder 3">
            <a:extLst>
              <a:ext uri="{FF2B5EF4-FFF2-40B4-BE49-F238E27FC236}">
                <a16:creationId xmlns:a16="http://schemas.microsoft.com/office/drawing/2014/main" id="{D7AC8FF6-31DC-4AE6-BC81-6B2705E11B83}"/>
              </a:ext>
            </a:extLst>
          </p:cNvPr>
          <p:cNvSpPr>
            <a:spLocks noGrp="1"/>
          </p:cNvSpPr>
          <p:nvPr>
            <p:ph type="body" sz="half" idx="2"/>
          </p:nvPr>
        </p:nvSpPr>
        <p:spPr>
          <a:xfrm>
            <a:off x="839788" y="1686757"/>
            <a:ext cx="3932237" cy="4563123"/>
          </a:xfrm>
        </p:spPr>
        <p:txBody>
          <a:bodyPr>
            <a:normAutofit/>
          </a:bodyPr>
          <a:lstStyle/>
          <a:p>
            <a:r>
              <a:rPr lang="en-US" sz="2200" dirty="0">
                <a:latin typeface="Comic Sans MS" panose="030F0702030302020204" pitchFamily="66" charset="0"/>
              </a:rPr>
              <a:t>What can you do to pass the time in the car?</a:t>
            </a:r>
          </a:p>
          <a:p>
            <a:endParaRPr lang="en-US" sz="2200" dirty="0">
              <a:latin typeface="Comic Sans MS" panose="030F0702030302020204" pitchFamily="66" charset="0"/>
            </a:endParaRPr>
          </a:p>
          <a:p>
            <a:r>
              <a:rPr lang="en-US" sz="2200" dirty="0">
                <a:latin typeface="Comic Sans MS" panose="030F0702030302020204" pitchFamily="66" charset="0"/>
              </a:rPr>
              <a:t>	Play travel games</a:t>
            </a:r>
          </a:p>
          <a:p>
            <a:r>
              <a:rPr lang="en-US" sz="2200" dirty="0">
                <a:latin typeface="Comic Sans MS" panose="030F0702030302020204" pitchFamily="66" charset="0"/>
              </a:rPr>
              <a:t>	I-Spy Books</a:t>
            </a:r>
          </a:p>
          <a:p>
            <a:r>
              <a:rPr lang="en-US" sz="2200" dirty="0">
                <a:latin typeface="Comic Sans MS" panose="030F0702030302020204" pitchFamily="66" charset="0"/>
              </a:rPr>
              <a:t>	Listen to music</a:t>
            </a:r>
          </a:p>
          <a:p>
            <a:r>
              <a:rPr lang="en-US" sz="2200" dirty="0">
                <a:latin typeface="Comic Sans MS" panose="030F0702030302020204" pitchFamily="66" charset="0"/>
              </a:rPr>
              <a:t>	Listen to audio books</a:t>
            </a:r>
          </a:p>
          <a:p>
            <a:r>
              <a:rPr lang="en-US" sz="2200" dirty="0">
                <a:latin typeface="Comic Sans MS" panose="030F0702030302020204" pitchFamily="66" charset="0"/>
              </a:rPr>
              <a:t>	Sleep</a:t>
            </a:r>
          </a:p>
          <a:p>
            <a:r>
              <a:rPr lang="en-US" sz="2200" dirty="0">
                <a:latin typeface="Comic Sans MS" panose="030F0702030302020204" pitchFamily="66" charset="0"/>
              </a:rPr>
              <a:t>	Watch </a:t>
            </a:r>
            <a:r>
              <a:rPr lang="en-US" sz="2200" dirty="0" err="1">
                <a:latin typeface="Comic Sans MS" panose="030F0702030302020204" pitchFamily="66" charset="0"/>
              </a:rPr>
              <a:t>dvds</a:t>
            </a:r>
            <a:endParaRPr lang="en-US" sz="2200" dirty="0">
              <a:latin typeface="Comic Sans MS" panose="030F0702030302020204" pitchFamily="66" charset="0"/>
            </a:endParaRPr>
          </a:p>
          <a:p>
            <a:r>
              <a:rPr lang="en-US" sz="2200" dirty="0">
                <a:latin typeface="Comic Sans MS" panose="030F0702030302020204" pitchFamily="66" charset="0"/>
              </a:rPr>
              <a:t>	Read a book</a:t>
            </a:r>
            <a:endParaRPr lang="en-GB" sz="2200" dirty="0">
              <a:latin typeface="Comic Sans MS" panose="030F0702030302020204" pitchFamily="66" charset="0"/>
            </a:endParaRPr>
          </a:p>
        </p:txBody>
      </p:sp>
      <p:pic>
        <p:nvPicPr>
          <p:cNvPr id="7" name="Picture Placeholder 6" descr="A person taking a selfie&#10;&#10;Description automatically generated">
            <a:extLst>
              <a:ext uri="{FF2B5EF4-FFF2-40B4-BE49-F238E27FC236}">
                <a16:creationId xmlns:a16="http://schemas.microsoft.com/office/drawing/2014/main" id="{2AFEE2F1-F231-489D-8F5A-AEEBB7E2001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862" r="7862"/>
          <a:stretch>
            <a:fillRect/>
          </a:stretch>
        </p:blipFill>
        <p:spPr>
          <a:xfrm>
            <a:off x="5183188" y="626109"/>
            <a:ext cx="2236789" cy="1766189"/>
          </a:xfrm>
        </p:spPr>
      </p:pic>
      <p:pic>
        <p:nvPicPr>
          <p:cNvPr id="9" name="Picture 8" descr="A picture containing grass, car, parked, small&#10;&#10;Description automatically generated">
            <a:extLst>
              <a:ext uri="{FF2B5EF4-FFF2-40B4-BE49-F238E27FC236}">
                <a16:creationId xmlns:a16="http://schemas.microsoft.com/office/drawing/2014/main" id="{3424403A-9A99-4EAB-9EA0-5E9F92B63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188" y="2447057"/>
            <a:ext cx="1876425" cy="2628900"/>
          </a:xfrm>
          <a:prstGeom prst="rect">
            <a:avLst/>
          </a:prstGeom>
        </p:spPr>
      </p:pic>
      <p:pic>
        <p:nvPicPr>
          <p:cNvPr id="11" name="Picture 10" descr="A person smiling for the camera&#10;&#10;Description automatically generated">
            <a:extLst>
              <a:ext uri="{FF2B5EF4-FFF2-40B4-BE49-F238E27FC236}">
                <a16:creationId xmlns:a16="http://schemas.microsoft.com/office/drawing/2014/main" id="{5A2A18E6-62CA-4B93-8A7B-E7370DEF1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876" y="626109"/>
            <a:ext cx="2857500" cy="1600200"/>
          </a:xfrm>
          <a:prstGeom prst="rect">
            <a:avLst/>
          </a:prstGeom>
        </p:spPr>
      </p:pic>
      <p:pic>
        <p:nvPicPr>
          <p:cNvPr id="13" name="Picture 12" descr="A picture containing car, person, indoor, window&#10;&#10;Description automatically generated">
            <a:extLst>
              <a:ext uri="{FF2B5EF4-FFF2-40B4-BE49-F238E27FC236}">
                <a16:creationId xmlns:a16="http://schemas.microsoft.com/office/drawing/2014/main" id="{9A5F88BC-3C6B-41B7-A356-181AB272FF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4402" y="2486202"/>
            <a:ext cx="3352169" cy="1885596"/>
          </a:xfrm>
          <a:prstGeom prst="rect">
            <a:avLst/>
          </a:prstGeom>
        </p:spPr>
      </p:pic>
      <p:pic>
        <p:nvPicPr>
          <p:cNvPr id="2052" name="Picture 4" descr="Kids in car watching DVD player Stock Photo - Alamy">
            <a:extLst>
              <a:ext uri="{FF2B5EF4-FFF2-40B4-BE49-F238E27FC236}">
                <a16:creationId xmlns:a16="http://schemas.microsoft.com/office/drawing/2014/main" id="{92708BB7-90CD-47A3-AE3C-6B125E942A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858" b="13921"/>
          <a:stretch/>
        </p:blipFill>
        <p:spPr bwMode="auto">
          <a:xfrm>
            <a:off x="7059613" y="4465702"/>
            <a:ext cx="2128143" cy="15496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ckseat Reading: Best Books for a Long Car Ride | Brightly | Long car  rides, Good books, Long car trips">
            <a:extLst>
              <a:ext uri="{FF2B5EF4-FFF2-40B4-BE49-F238E27FC236}">
                <a16:creationId xmlns:a16="http://schemas.microsoft.com/office/drawing/2014/main" id="{D5557ABC-29DF-4292-91E4-1549D73AFC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8468" y="4465702"/>
            <a:ext cx="228600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78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 calcmode="lin" valueType="num">
                                      <p:cBhvr additive="base">
                                        <p:cTn id="6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052"/>
                                        </p:tgtEl>
                                        <p:attrNameLst>
                                          <p:attrName>style.visibility</p:attrName>
                                        </p:attrNameLst>
                                      </p:cBhvr>
                                      <p:to>
                                        <p:strVal val="visible"/>
                                      </p:to>
                                    </p:set>
                                    <p:anim calcmode="lin" valueType="num">
                                      <p:cBhvr additive="base">
                                        <p:cTn id="73" dur="500" fill="hold"/>
                                        <p:tgtEl>
                                          <p:spTgt spid="2052"/>
                                        </p:tgtEl>
                                        <p:attrNameLst>
                                          <p:attrName>ppt_x</p:attrName>
                                        </p:attrNameLst>
                                      </p:cBhvr>
                                      <p:tavLst>
                                        <p:tav tm="0">
                                          <p:val>
                                            <p:strVal val="#ppt_x"/>
                                          </p:val>
                                        </p:tav>
                                        <p:tav tm="100000">
                                          <p:val>
                                            <p:strVal val="#ppt_x"/>
                                          </p:val>
                                        </p:tav>
                                      </p:tavLst>
                                    </p:anim>
                                    <p:anim calcmode="lin" valueType="num">
                                      <p:cBhvr additive="base">
                                        <p:cTn id="7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 calcmode="lin" valueType="num">
                                      <p:cBhvr additive="base">
                                        <p:cTn id="7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054"/>
                                        </p:tgtEl>
                                        <p:attrNameLst>
                                          <p:attrName>style.visibility</p:attrName>
                                        </p:attrNameLst>
                                      </p:cBhvr>
                                      <p:to>
                                        <p:strVal val="visible"/>
                                      </p:to>
                                    </p:set>
                                    <p:anim calcmode="lin" valueType="num">
                                      <p:cBhvr additive="base">
                                        <p:cTn id="85" dur="500" fill="hold"/>
                                        <p:tgtEl>
                                          <p:spTgt spid="2054"/>
                                        </p:tgtEl>
                                        <p:attrNameLst>
                                          <p:attrName>ppt_x</p:attrName>
                                        </p:attrNameLst>
                                      </p:cBhvr>
                                      <p:tavLst>
                                        <p:tav tm="0">
                                          <p:val>
                                            <p:strVal val="#ppt_x"/>
                                          </p:val>
                                        </p:tav>
                                        <p:tav tm="100000">
                                          <p:val>
                                            <p:strVal val="#ppt_x"/>
                                          </p:val>
                                        </p:tav>
                                      </p:tavLst>
                                    </p:anim>
                                    <p:anim calcmode="lin" valueType="num">
                                      <p:cBhvr additive="base">
                                        <p:cTn id="86"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3A36-C31F-4EC7-9DD1-764B9BBE22F6}"/>
              </a:ext>
            </a:extLst>
          </p:cNvPr>
          <p:cNvSpPr>
            <a:spLocks noGrp="1"/>
          </p:cNvSpPr>
          <p:nvPr>
            <p:ph type="title"/>
          </p:nvPr>
        </p:nvSpPr>
        <p:spPr>
          <a:xfrm>
            <a:off x="839788" y="457200"/>
            <a:ext cx="3932237" cy="980983"/>
          </a:xfrm>
        </p:spPr>
        <p:txBody>
          <a:bodyPr/>
          <a:lstStyle/>
          <a:p>
            <a:pPr algn="ctr"/>
            <a:r>
              <a:rPr lang="en-US" b="1" dirty="0">
                <a:latin typeface="Comic Sans MS" panose="030F0702030302020204" pitchFamily="66" charset="0"/>
              </a:rPr>
              <a:t>7 Day Family Trip to Scotland</a:t>
            </a:r>
            <a:endParaRPr lang="en-GB" b="1" dirty="0">
              <a:latin typeface="Comic Sans MS" panose="030F0702030302020204" pitchFamily="66" charset="0"/>
            </a:endParaRPr>
          </a:p>
        </p:txBody>
      </p:sp>
      <p:sp>
        <p:nvSpPr>
          <p:cNvPr id="4" name="Text Placeholder 3">
            <a:extLst>
              <a:ext uri="{FF2B5EF4-FFF2-40B4-BE49-F238E27FC236}">
                <a16:creationId xmlns:a16="http://schemas.microsoft.com/office/drawing/2014/main" id="{15DCD1F1-892B-46D8-8B9C-9EACEFADD25B}"/>
              </a:ext>
            </a:extLst>
          </p:cNvPr>
          <p:cNvSpPr>
            <a:spLocks noGrp="1"/>
          </p:cNvSpPr>
          <p:nvPr>
            <p:ph type="body" sz="half" idx="2"/>
          </p:nvPr>
        </p:nvSpPr>
        <p:spPr>
          <a:xfrm>
            <a:off x="839788" y="1438183"/>
            <a:ext cx="3932237" cy="4430805"/>
          </a:xfrm>
        </p:spPr>
        <p:txBody>
          <a:bodyPr>
            <a:normAutofit lnSpcReduction="10000"/>
          </a:bodyPr>
          <a:lstStyle/>
          <a:p>
            <a:endParaRPr lang="en-US" dirty="0"/>
          </a:p>
          <a:p>
            <a:r>
              <a:rPr lang="en-GB" sz="2400" dirty="0">
                <a:latin typeface="Comic Sans MS" panose="030F0702030302020204" pitchFamily="66" charset="0"/>
              </a:rPr>
              <a:t>Travelling from the south of England to</a:t>
            </a:r>
          </a:p>
          <a:p>
            <a:endParaRPr lang="en-GB" sz="2400" dirty="0">
              <a:latin typeface="Comic Sans MS" panose="030F0702030302020204" pitchFamily="66" charset="0"/>
            </a:endParaRPr>
          </a:p>
          <a:p>
            <a:r>
              <a:rPr lang="en-GB" sz="2400" dirty="0">
                <a:latin typeface="Comic Sans MS" panose="030F0702030302020204" pitchFamily="66" charset="0"/>
              </a:rPr>
              <a:t>Dumfries and Galloway in Scotland</a:t>
            </a:r>
          </a:p>
          <a:p>
            <a:endParaRPr lang="en-GB" sz="2400" dirty="0">
              <a:latin typeface="Comic Sans MS" panose="030F0702030302020204" pitchFamily="66" charset="0"/>
            </a:endParaRPr>
          </a:p>
          <a:p>
            <a:r>
              <a:rPr lang="en-GB" sz="2400" dirty="0">
                <a:latin typeface="Comic Sans MS" panose="030F0702030302020204" pitchFamily="66" charset="0"/>
              </a:rPr>
              <a:t>Approximately 380 miles each way</a:t>
            </a:r>
          </a:p>
          <a:p>
            <a:endParaRPr lang="en-GB" sz="2400" dirty="0">
              <a:latin typeface="Comic Sans MS" panose="030F0702030302020204" pitchFamily="66" charset="0"/>
            </a:endParaRPr>
          </a:p>
          <a:p>
            <a:r>
              <a:rPr lang="en-GB" sz="2400" dirty="0">
                <a:latin typeface="Comic Sans MS" panose="030F0702030302020204" pitchFamily="66" charset="0"/>
              </a:rPr>
              <a:t>Taking approximately 8 hours each way</a:t>
            </a:r>
          </a:p>
        </p:txBody>
      </p:sp>
      <p:pic>
        <p:nvPicPr>
          <p:cNvPr id="11278" name="Picture 14" descr="United Kingdom Map | England, Scotland, Northern Ireland, Wales">
            <a:extLst>
              <a:ext uri="{FF2B5EF4-FFF2-40B4-BE49-F238E27FC236}">
                <a16:creationId xmlns:a16="http://schemas.microsoft.com/office/drawing/2014/main" id="{CF9D8B35-0F7E-4947-B6F2-5B17CF429D1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7100" b="17100"/>
          <a:stretch>
            <a:fillRect/>
          </a:stretch>
        </p:blipFill>
        <p:spPr bwMode="auto">
          <a:xfrm>
            <a:off x="5335480" y="987425"/>
            <a:ext cx="6462942" cy="522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048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5F4AF-B30C-4F67-A208-23CDB8E9657F}"/>
              </a:ext>
            </a:extLst>
          </p:cNvPr>
          <p:cNvSpPr>
            <a:spLocks noGrp="1"/>
          </p:cNvSpPr>
          <p:nvPr>
            <p:ph type="title"/>
          </p:nvPr>
        </p:nvSpPr>
        <p:spPr/>
        <p:txBody>
          <a:bodyPr/>
          <a:lstStyle/>
          <a:p>
            <a:pPr algn="ctr"/>
            <a:r>
              <a:rPr lang="en-US" b="1" dirty="0">
                <a:latin typeface="Comic Sans MS" panose="030F0702030302020204" pitchFamily="66" charset="0"/>
              </a:rPr>
              <a:t>Travel in Bible Times</a:t>
            </a:r>
            <a:endParaRPr lang="en-GB" b="1" dirty="0">
              <a:latin typeface="Comic Sans MS" panose="030F0702030302020204" pitchFamily="66" charset="0"/>
            </a:endParaRPr>
          </a:p>
        </p:txBody>
      </p:sp>
      <p:pic>
        <p:nvPicPr>
          <p:cNvPr id="12290" name="Picture 2" descr="Bible Donkeys - Donkey Photo Contest">
            <a:extLst>
              <a:ext uri="{FF2B5EF4-FFF2-40B4-BE49-F238E27FC236}">
                <a16:creationId xmlns:a16="http://schemas.microsoft.com/office/drawing/2014/main" id="{27660EA6-48A6-43C5-A4D0-07731BFC4D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996" y="1228479"/>
            <a:ext cx="2663906" cy="207658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ORSES FOR CHARIOTS IN ANCIENT BIBLE WARFARE">
            <a:extLst>
              <a:ext uri="{FF2B5EF4-FFF2-40B4-BE49-F238E27FC236}">
                <a16:creationId xmlns:a16="http://schemas.microsoft.com/office/drawing/2014/main" id="{1D30DF7A-748B-465E-B1D3-F93BD0550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907" y="2865683"/>
            <a:ext cx="2829157" cy="210289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BIBLE SIGNS &amp; SYMBOLS (CAMEL) | JESUS WAY 4 YOU">
            <a:extLst>
              <a:ext uri="{FF2B5EF4-FFF2-40B4-BE49-F238E27FC236}">
                <a16:creationId xmlns:a16="http://schemas.microsoft.com/office/drawing/2014/main" id="{340A064D-165A-4A77-A5B9-BA5A8598C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469" y="4483917"/>
            <a:ext cx="2829157" cy="2121868"/>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oman Gladiators and Chariot Races at Jerash, Jordan">
            <a:extLst>
              <a:ext uri="{FF2B5EF4-FFF2-40B4-BE49-F238E27FC236}">
                <a16:creationId xmlns:a16="http://schemas.microsoft.com/office/drawing/2014/main" id="{B3337AC8-5389-4505-8CDF-DB39755E9B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0023" y="2740009"/>
            <a:ext cx="2818276" cy="2121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persons feet&#10;&#10;Description automatically generated">
            <a:extLst>
              <a:ext uri="{FF2B5EF4-FFF2-40B4-BE49-F238E27FC236}">
                <a16:creationId xmlns:a16="http://schemas.microsoft.com/office/drawing/2014/main" id="{BDF37D63-00B9-4660-94A7-174DCB2448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3092" y="1580225"/>
            <a:ext cx="2968666" cy="1975512"/>
          </a:xfrm>
          <a:prstGeom prst="rect">
            <a:avLst/>
          </a:prstGeom>
        </p:spPr>
      </p:pic>
    </p:spTree>
    <p:extLst>
      <p:ext uri="{BB962C8B-B14F-4D97-AF65-F5344CB8AC3E}">
        <p14:creationId xmlns:p14="http://schemas.microsoft.com/office/powerpoint/2010/main" val="264844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500" fill="hold"/>
                                        <p:tgtEl>
                                          <p:spTgt spid="12294"/>
                                        </p:tgtEl>
                                        <p:attrNameLst>
                                          <p:attrName>ppt_x</p:attrName>
                                        </p:attrNameLst>
                                      </p:cBhvr>
                                      <p:tavLst>
                                        <p:tav tm="0">
                                          <p:val>
                                            <p:strVal val="#ppt_x"/>
                                          </p:val>
                                        </p:tav>
                                        <p:tav tm="100000">
                                          <p:val>
                                            <p:strVal val="#ppt_x"/>
                                          </p:val>
                                        </p:tav>
                                      </p:tavLst>
                                    </p:anim>
                                    <p:anim calcmode="lin" valueType="num">
                                      <p:cBhvr additive="base">
                                        <p:cTn id="20"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6"/>
                                        </p:tgtEl>
                                        <p:attrNameLst>
                                          <p:attrName>style.visibility</p:attrName>
                                        </p:attrNameLst>
                                      </p:cBhvr>
                                      <p:to>
                                        <p:strVal val="visible"/>
                                      </p:to>
                                    </p:set>
                                    <p:anim calcmode="lin" valueType="num">
                                      <p:cBhvr additive="base">
                                        <p:cTn id="25" dur="500" fill="hold"/>
                                        <p:tgtEl>
                                          <p:spTgt spid="12296"/>
                                        </p:tgtEl>
                                        <p:attrNameLst>
                                          <p:attrName>ppt_x</p:attrName>
                                        </p:attrNameLst>
                                      </p:cBhvr>
                                      <p:tavLst>
                                        <p:tav tm="0">
                                          <p:val>
                                            <p:strVal val="#ppt_x"/>
                                          </p:val>
                                        </p:tav>
                                        <p:tav tm="100000">
                                          <p:val>
                                            <p:strVal val="#ppt_x"/>
                                          </p:val>
                                        </p:tav>
                                      </p:tavLst>
                                    </p:anim>
                                    <p:anim calcmode="lin" valueType="num">
                                      <p:cBhvr additive="base">
                                        <p:cTn id="26"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7BCB-7DB1-43CE-88DC-E14F2D24CEB9}"/>
              </a:ext>
            </a:extLst>
          </p:cNvPr>
          <p:cNvSpPr>
            <a:spLocks noGrp="1"/>
          </p:cNvSpPr>
          <p:nvPr>
            <p:ph type="title"/>
          </p:nvPr>
        </p:nvSpPr>
        <p:spPr/>
        <p:txBody>
          <a:bodyPr/>
          <a:lstStyle/>
          <a:p>
            <a:pPr algn="ctr"/>
            <a:r>
              <a:rPr lang="en-US" b="1" dirty="0">
                <a:latin typeface="Comic Sans MS" panose="030F0702030302020204" pitchFamily="66" charset="0"/>
              </a:rPr>
              <a:t>Jerusalem to Damascus</a:t>
            </a:r>
            <a:endParaRPr lang="en-GB" b="1" dirty="0">
              <a:latin typeface="Comic Sans MS" panose="030F0702030302020204" pitchFamily="66" charset="0"/>
            </a:endParaRPr>
          </a:p>
        </p:txBody>
      </p:sp>
      <p:pic>
        <p:nvPicPr>
          <p:cNvPr id="7" name="Content Placeholder 6" descr="Map&#10;&#10;Description automatically generated">
            <a:extLst>
              <a:ext uri="{FF2B5EF4-FFF2-40B4-BE49-F238E27FC236}">
                <a16:creationId xmlns:a16="http://schemas.microsoft.com/office/drawing/2014/main" id="{080949B4-C381-435E-9289-7CFCA321B0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6176" y="1343199"/>
            <a:ext cx="4989250" cy="5149676"/>
          </a:xfrm>
        </p:spPr>
      </p:pic>
      <p:sp>
        <p:nvSpPr>
          <p:cNvPr id="8" name="TextBox 7">
            <a:extLst>
              <a:ext uri="{FF2B5EF4-FFF2-40B4-BE49-F238E27FC236}">
                <a16:creationId xmlns:a16="http://schemas.microsoft.com/office/drawing/2014/main" id="{B355D0D0-C6A7-42A5-959D-CB1A2846C5D1}"/>
              </a:ext>
            </a:extLst>
          </p:cNvPr>
          <p:cNvSpPr txBox="1"/>
          <p:nvPr/>
        </p:nvSpPr>
        <p:spPr>
          <a:xfrm>
            <a:off x="514905" y="2015231"/>
            <a:ext cx="2698812" cy="3170099"/>
          </a:xfrm>
          <a:prstGeom prst="rect">
            <a:avLst/>
          </a:prstGeom>
          <a:noFill/>
        </p:spPr>
        <p:txBody>
          <a:bodyPr wrap="square" rtlCol="0">
            <a:spAutoFit/>
          </a:bodyPr>
          <a:lstStyle/>
          <a:p>
            <a:r>
              <a:rPr lang="en-US" sz="2000" dirty="0">
                <a:latin typeface="Comic Sans MS" panose="030F0702030302020204" pitchFamily="66" charset="0"/>
              </a:rPr>
              <a:t>The journey that Saul of Tarsus took.</a:t>
            </a:r>
          </a:p>
          <a:p>
            <a:endParaRPr lang="en-US" sz="2000" dirty="0">
              <a:latin typeface="Comic Sans MS" panose="030F0702030302020204" pitchFamily="66" charset="0"/>
            </a:endParaRPr>
          </a:p>
          <a:p>
            <a:r>
              <a:rPr lang="en-US" sz="2000" dirty="0">
                <a:latin typeface="Comic Sans MS" panose="030F0702030302020204" pitchFamily="66" charset="0"/>
              </a:rPr>
              <a:t>On this journey, Saul of Tarsus became Paul.</a:t>
            </a:r>
          </a:p>
          <a:p>
            <a:endParaRPr lang="en-US" sz="2000" dirty="0">
              <a:latin typeface="Comic Sans MS" panose="030F0702030302020204" pitchFamily="66" charset="0"/>
            </a:endParaRPr>
          </a:p>
          <a:p>
            <a:r>
              <a:rPr lang="en-US" sz="2000" dirty="0">
                <a:latin typeface="Comic Sans MS" panose="030F0702030302020204" pitchFamily="66" charset="0"/>
              </a:rPr>
              <a:t>You can read about it in the Book of Acts, Chapter 9</a:t>
            </a:r>
            <a:endParaRPr lang="en-GB" sz="2000" dirty="0">
              <a:latin typeface="Comic Sans MS" panose="030F0702030302020204" pitchFamily="66" charset="0"/>
            </a:endParaRPr>
          </a:p>
        </p:txBody>
      </p:sp>
    </p:spTree>
    <p:extLst>
      <p:ext uri="{BB962C8B-B14F-4D97-AF65-F5344CB8AC3E}">
        <p14:creationId xmlns:p14="http://schemas.microsoft.com/office/powerpoint/2010/main" val="304880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3B872-F00A-4752-8253-F33302F27B3D}"/>
              </a:ext>
            </a:extLst>
          </p:cNvPr>
          <p:cNvSpPr>
            <a:spLocks noGrp="1"/>
          </p:cNvSpPr>
          <p:nvPr>
            <p:ph type="title"/>
          </p:nvPr>
        </p:nvSpPr>
        <p:spPr/>
        <p:txBody>
          <a:bodyPr/>
          <a:lstStyle/>
          <a:p>
            <a:pPr algn="ctr"/>
            <a:r>
              <a:rPr lang="en-US" b="1" dirty="0">
                <a:latin typeface="Comic Sans MS" panose="030F0702030302020204" pitchFamily="66" charset="0"/>
              </a:rPr>
              <a:t>Jerusalem to Damascus</a:t>
            </a:r>
            <a:endParaRPr lang="en-GB" b="1" dirty="0">
              <a:latin typeface="Comic Sans MS" panose="030F0702030302020204" pitchFamily="66" charset="0"/>
            </a:endParaRPr>
          </a:p>
        </p:txBody>
      </p:sp>
      <p:pic>
        <p:nvPicPr>
          <p:cNvPr id="4" name="Picture 3" descr="A close up of a dry grass field&#10;&#10;Description automatically generated">
            <a:extLst>
              <a:ext uri="{FF2B5EF4-FFF2-40B4-BE49-F238E27FC236}">
                <a16:creationId xmlns:a16="http://schemas.microsoft.com/office/drawing/2014/main" id="{EF7059E4-1BBB-434C-BEFE-4BB8E2B9F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97" y="1690688"/>
            <a:ext cx="3917813" cy="2934578"/>
          </a:xfrm>
          <a:prstGeom prst="rect">
            <a:avLst/>
          </a:prstGeom>
        </p:spPr>
      </p:pic>
      <p:pic>
        <p:nvPicPr>
          <p:cNvPr id="6" name="Picture 5" descr="A close up of a desert&#10;&#10;Description automatically generated">
            <a:extLst>
              <a:ext uri="{FF2B5EF4-FFF2-40B4-BE49-F238E27FC236}">
                <a16:creationId xmlns:a16="http://schemas.microsoft.com/office/drawing/2014/main" id="{A627A135-5329-4A75-950D-2E175784A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240" y="3818971"/>
            <a:ext cx="3776709" cy="2828886"/>
          </a:xfrm>
          <a:prstGeom prst="rect">
            <a:avLst/>
          </a:prstGeom>
        </p:spPr>
      </p:pic>
      <p:pic>
        <p:nvPicPr>
          <p:cNvPr id="8" name="Picture 7" descr="A view of a mountain&#10;&#10;Description automatically generated">
            <a:extLst>
              <a:ext uri="{FF2B5EF4-FFF2-40B4-BE49-F238E27FC236}">
                <a16:creationId xmlns:a16="http://schemas.microsoft.com/office/drawing/2014/main" id="{CE75299D-86AF-4303-A05A-B57C7087E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405" y="1591323"/>
            <a:ext cx="3705395" cy="2465772"/>
          </a:xfrm>
          <a:prstGeom prst="rect">
            <a:avLst/>
          </a:prstGeom>
        </p:spPr>
      </p:pic>
    </p:spTree>
    <p:extLst>
      <p:ext uri="{BB962C8B-B14F-4D97-AF65-F5344CB8AC3E}">
        <p14:creationId xmlns:p14="http://schemas.microsoft.com/office/powerpoint/2010/main" val="13373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1B71-ACD0-4B49-8F7F-48F5C44243CB}"/>
              </a:ext>
            </a:extLst>
          </p:cNvPr>
          <p:cNvSpPr>
            <a:spLocks noGrp="1"/>
          </p:cNvSpPr>
          <p:nvPr>
            <p:ph type="title"/>
          </p:nvPr>
        </p:nvSpPr>
        <p:spPr>
          <a:xfrm>
            <a:off x="838200" y="365126"/>
            <a:ext cx="10515600" cy="744584"/>
          </a:xfrm>
        </p:spPr>
        <p:txBody>
          <a:bodyPr/>
          <a:lstStyle/>
          <a:p>
            <a:pPr algn="ctr"/>
            <a:r>
              <a:rPr lang="en-US" b="1" dirty="0">
                <a:latin typeface="Comic Sans MS" panose="030F0702030302020204" pitchFamily="66" charset="0"/>
              </a:rPr>
              <a:t>How long would it have taken?</a:t>
            </a:r>
            <a:endParaRPr lang="en-GB" b="1" dirty="0">
              <a:latin typeface="Comic Sans MS" panose="030F0702030302020204" pitchFamily="66" charset="0"/>
            </a:endParaRPr>
          </a:p>
        </p:txBody>
      </p:sp>
      <p:sp>
        <p:nvSpPr>
          <p:cNvPr id="3" name="TextBox 2">
            <a:extLst>
              <a:ext uri="{FF2B5EF4-FFF2-40B4-BE49-F238E27FC236}">
                <a16:creationId xmlns:a16="http://schemas.microsoft.com/office/drawing/2014/main" id="{5EFCD3FD-F378-497C-BE37-01761DE21703}"/>
              </a:ext>
            </a:extLst>
          </p:cNvPr>
          <p:cNvSpPr txBox="1"/>
          <p:nvPr/>
        </p:nvSpPr>
        <p:spPr>
          <a:xfrm>
            <a:off x="612559" y="1864311"/>
            <a:ext cx="11141476" cy="4770537"/>
          </a:xfrm>
          <a:prstGeom prst="rect">
            <a:avLst/>
          </a:prstGeom>
          <a:noFill/>
        </p:spPr>
        <p:txBody>
          <a:bodyPr wrap="square" rtlCol="0">
            <a:spAutoFit/>
          </a:bodyPr>
          <a:lstStyle/>
          <a:p>
            <a:r>
              <a:rPr lang="en-US" sz="2400" b="1" dirty="0">
                <a:latin typeface="Comic Sans MS" panose="030F0702030302020204" pitchFamily="66" charset="0"/>
              </a:rPr>
              <a:t>The Distance</a:t>
            </a:r>
          </a:p>
          <a:p>
            <a:r>
              <a:rPr lang="en-US" sz="2400" dirty="0">
                <a:latin typeface="Comic Sans MS" panose="030F0702030302020204" pitchFamily="66" charset="0"/>
              </a:rPr>
              <a:t>	Jerusalem to Damascus is 324 km</a:t>
            </a:r>
          </a:p>
          <a:p>
            <a:r>
              <a:rPr lang="en-US" sz="2400" dirty="0">
                <a:latin typeface="Comic Sans MS" panose="030F0702030302020204" pitchFamily="66" charset="0"/>
              </a:rPr>
              <a:t>		1 km is equal to 0.62 miles</a:t>
            </a:r>
          </a:p>
          <a:p>
            <a:r>
              <a:rPr lang="en-US" sz="2400" dirty="0">
                <a:latin typeface="Comic Sans MS" panose="030F0702030302020204" pitchFamily="66" charset="0"/>
              </a:rPr>
              <a:t>			324 km / 0.62 = </a:t>
            </a:r>
            <a:r>
              <a:rPr lang="en-US" sz="2400" b="1" dirty="0">
                <a:latin typeface="Comic Sans MS" panose="030F0702030302020204" pitchFamily="66" charset="0"/>
              </a:rPr>
              <a:t>201 miles</a:t>
            </a:r>
          </a:p>
          <a:p>
            <a:r>
              <a:rPr lang="en-US" sz="2400" b="1" dirty="0">
                <a:latin typeface="Comic Sans MS" panose="030F0702030302020204" pitchFamily="66" charset="0"/>
              </a:rPr>
              <a:t>The Time</a:t>
            </a:r>
          </a:p>
          <a:p>
            <a:r>
              <a:rPr lang="en-US" sz="2400" dirty="0">
                <a:latin typeface="Comic Sans MS" panose="030F0702030302020204" pitchFamily="66" charset="0"/>
              </a:rPr>
              <a:t>	Normal walking speed is 3 to 4 miles per hour</a:t>
            </a:r>
          </a:p>
          <a:p>
            <a:r>
              <a:rPr lang="en-US" sz="2400" dirty="0">
                <a:latin typeface="Comic Sans MS" panose="030F0702030302020204" pitchFamily="66" charset="0"/>
              </a:rPr>
              <a:t>		201 miles / 4 miles per hour = 50.25 hours.</a:t>
            </a:r>
          </a:p>
          <a:p>
            <a:r>
              <a:rPr lang="en-US" sz="2400" dirty="0">
                <a:latin typeface="Comic Sans MS" panose="030F0702030302020204" pitchFamily="66" charset="0"/>
              </a:rPr>
              <a:t>			50.25 hours / 8 hours walking per day = </a:t>
            </a:r>
            <a:r>
              <a:rPr lang="en-US" sz="2400" b="1" dirty="0">
                <a:latin typeface="Comic Sans MS" panose="030F0702030302020204" pitchFamily="66" charset="0"/>
              </a:rPr>
              <a:t>6.28 days</a:t>
            </a:r>
          </a:p>
          <a:p>
            <a:endParaRPr lang="en-US" sz="2400" dirty="0">
              <a:latin typeface="Comic Sans MS" panose="030F0702030302020204" pitchFamily="66" charset="0"/>
            </a:endParaRPr>
          </a:p>
          <a:p>
            <a:pPr algn="ctr"/>
            <a:r>
              <a:rPr lang="en-US" sz="2200" dirty="0">
                <a:latin typeface="Comic Sans MS" panose="030F0702030302020204" pitchFamily="66" charset="0"/>
              </a:rPr>
              <a:t>Given that a walking route 2,000 years ago might have been more direct than a modern driving route, and considering that Saul was young, fit and motivated, plus he may have walked more than 8 hours in a day,</a:t>
            </a:r>
          </a:p>
          <a:p>
            <a:pPr algn="ctr"/>
            <a:r>
              <a:rPr lang="en-US" sz="2200" dirty="0">
                <a:latin typeface="Comic Sans MS" panose="030F0702030302020204" pitchFamily="66" charset="0"/>
              </a:rPr>
              <a:t>then the journey probably took just over </a:t>
            </a:r>
            <a:r>
              <a:rPr lang="en-US" sz="2200" b="1" dirty="0">
                <a:latin typeface="Comic Sans MS" panose="030F0702030302020204" pitchFamily="66" charset="0"/>
              </a:rPr>
              <a:t>6 days</a:t>
            </a:r>
            <a:r>
              <a:rPr lang="en-US" sz="2200" dirty="0">
                <a:latin typeface="Comic Sans MS" panose="030F0702030302020204" pitchFamily="66" charset="0"/>
              </a:rPr>
              <a:t>.</a:t>
            </a:r>
          </a:p>
        </p:txBody>
      </p:sp>
    </p:spTree>
    <p:extLst>
      <p:ext uri="{BB962C8B-B14F-4D97-AF65-F5344CB8AC3E}">
        <p14:creationId xmlns:p14="http://schemas.microsoft.com/office/powerpoint/2010/main" val="955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ADA52C79-A80C-49ED-9C25-92C53CDD1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116" y="99646"/>
            <a:ext cx="9160700" cy="6758353"/>
          </a:xfrm>
          <a:prstGeom prst="rect">
            <a:avLst/>
          </a:prstGeom>
        </p:spPr>
      </p:pic>
    </p:spTree>
    <p:extLst>
      <p:ext uri="{BB962C8B-B14F-4D97-AF65-F5344CB8AC3E}">
        <p14:creationId xmlns:p14="http://schemas.microsoft.com/office/powerpoint/2010/main" val="307557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A49F-4852-48F2-8110-DEF297ACD341}"/>
              </a:ext>
            </a:extLst>
          </p:cNvPr>
          <p:cNvSpPr>
            <a:spLocks noGrp="1"/>
          </p:cNvSpPr>
          <p:nvPr>
            <p:ph type="title"/>
          </p:nvPr>
        </p:nvSpPr>
        <p:spPr/>
        <p:txBody>
          <a:bodyPr/>
          <a:lstStyle/>
          <a:p>
            <a:r>
              <a:rPr lang="en-US" b="1" dirty="0" err="1"/>
              <a:t>Honour</a:t>
            </a:r>
            <a:r>
              <a:rPr lang="en-US" b="1" dirty="0"/>
              <a:t> Requirements:</a:t>
            </a:r>
            <a:endParaRPr lang="en-GB" b="1" dirty="0"/>
          </a:p>
        </p:txBody>
      </p:sp>
      <p:sp>
        <p:nvSpPr>
          <p:cNvPr id="3" name="Content Placeholder 2">
            <a:extLst>
              <a:ext uri="{FF2B5EF4-FFF2-40B4-BE49-F238E27FC236}">
                <a16:creationId xmlns:a16="http://schemas.microsoft.com/office/drawing/2014/main" id="{D36A2CEC-90A9-43B8-A190-A133CBF8272C}"/>
              </a:ext>
            </a:extLst>
          </p:cNvPr>
          <p:cNvSpPr>
            <a:spLocks noGrp="1"/>
          </p:cNvSpPr>
          <p:nvPr>
            <p:ph idx="1"/>
          </p:nvPr>
        </p:nvSpPr>
        <p:spPr/>
        <p:txBody>
          <a:bodyPr>
            <a:normAutofit/>
          </a:bodyPr>
          <a:lstStyle/>
          <a:p>
            <a:pPr marL="514350" indent="-514350">
              <a:buAutoNum type="arabicPeriod"/>
            </a:pPr>
            <a:r>
              <a:rPr lang="en-US" sz="4000" dirty="0"/>
              <a:t>List as many types of transportation you can think of that people use to get around the planet.</a:t>
            </a:r>
          </a:p>
          <a:p>
            <a:pPr marL="514350" indent="-514350">
              <a:buAutoNum type="arabicPeriod"/>
            </a:pPr>
            <a:r>
              <a:rPr lang="en-US" sz="4000" dirty="0"/>
              <a:t>Make a “Top Five” from that list of the most common types of transport.</a:t>
            </a:r>
          </a:p>
          <a:p>
            <a:pPr marL="514350" indent="-514350">
              <a:buAutoNum type="arabicPeriod"/>
            </a:pPr>
            <a:r>
              <a:rPr lang="en-US" sz="4000" dirty="0"/>
              <a:t>List the pros and cons of each of the “Top Five”.</a:t>
            </a:r>
          </a:p>
        </p:txBody>
      </p:sp>
    </p:spTree>
    <p:extLst>
      <p:ext uri="{BB962C8B-B14F-4D97-AF65-F5344CB8AC3E}">
        <p14:creationId xmlns:p14="http://schemas.microsoft.com/office/powerpoint/2010/main" val="2383240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2227-C6A0-4825-B1A6-432D2C3F70D0}"/>
              </a:ext>
            </a:extLst>
          </p:cNvPr>
          <p:cNvSpPr>
            <a:spLocks noGrp="1"/>
          </p:cNvSpPr>
          <p:nvPr>
            <p:ph type="title"/>
          </p:nvPr>
        </p:nvSpPr>
        <p:spPr/>
        <p:txBody>
          <a:bodyPr/>
          <a:lstStyle/>
          <a:p>
            <a:pPr algn="ctr"/>
            <a:r>
              <a:rPr lang="en-US" b="1" dirty="0">
                <a:latin typeface="Comic Sans MS" panose="030F0702030302020204" pitchFamily="66" charset="0"/>
              </a:rPr>
              <a:t>Information on a Map</a:t>
            </a:r>
            <a:endParaRPr lang="en-GB" b="1" dirty="0">
              <a:latin typeface="Comic Sans MS" panose="030F0702030302020204" pitchFamily="66" charset="0"/>
            </a:endParaRPr>
          </a:p>
        </p:txBody>
      </p:sp>
      <p:pic>
        <p:nvPicPr>
          <p:cNvPr id="5" name="Content Placeholder 4" descr="Map&#10;&#10;Description automatically generated">
            <a:extLst>
              <a:ext uri="{FF2B5EF4-FFF2-40B4-BE49-F238E27FC236}">
                <a16:creationId xmlns:a16="http://schemas.microsoft.com/office/drawing/2014/main" id="{450C6C36-CCE2-4DA0-B6F7-E9F3D4A75B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388" y="1409825"/>
            <a:ext cx="1358900" cy="3479800"/>
          </a:xfrm>
        </p:spPr>
      </p:pic>
      <p:pic>
        <p:nvPicPr>
          <p:cNvPr id="7" name="Picture 6" descr="Diagram&#10;&#10;Description automatically generated">
            <a:extLst>
              <a:ext uri="{FF2B5EF4-FFF2-40B4-BE49-F238E27FC236}">
                <a16:creationId xmlns:a16="http://schemas.microsoft.com/office/drawing/2014/main" id="{49996078-3EA7-45EC-96D3-C2D1FEB28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330" y="1486448"/>
            <a:ext cx="2019300" cy="2489200"/>
          </a:xfrm>
          <a:prstGeom prst="rect">
            <a:avLst/>
          </a:prstGeom>
        </p:spPr>
      </p:pic>
      <p:pic>
        <p:nvPicPr>
          <p:cNvPr id="9" name="Picture 8" descr="A picture containing device, meter&#10;&#10;Description automatically generated">
            <a:extLst>
              <a:ext uri="{FF2B5EF4-FFF2-40B4-BE49-F238E27FC236}">
                <a16:creationId xmlns:a16="http://schemas.microsoft.com/office/drawing/2014/main" id="{888D141C-358E-41D2-B897-E9400C505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0450" y="4196802"/>
            <a:ext cx="1282700" cy="234950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FA7CC400-9162-4A90-AA8D-AFCA870C5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4850" y="5283464"/>
            <a:ext cx="3162300" cy="1104900"/>
          </a:xfrm>
          <a:prstGeom prst="rect">
            <a:avLst/>
          </a:prstGeom>
        </p:spPr>
      </p:pic>
      <p:pic>
        <p:nvPicPr>
          <p:cNvPr id="13" name="Picture 12" descr="A picture containing puzzle, computer&#10;&#10;Description automatically generated">
            <a:extLst>
              <a:ext uri="{FF2B5EF4-FFF2-40B4-BE49-F238E27FC236}">
                <a16:creationId xmlns:a16="http://schemas.microsoft.com/office/drawing/2014/main" id="{7119827F-59D0-4750-A164-09927F654B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9679" y="1409825"/>
            <a:ext cx="5004121" cy="3692361"/>
          </a:xfrm>
          <a:prstGeom prst="rect">
            <a:avLst/>
          </a:prstGeom>
        </p:spPr>
      </p:pic>
      <p:pic>
        <p:nvPicPr>
          <p:cNvPr id="15" name="Picture 14" descr="A picture containing meter, clock&#10;&#10;Description automatically generated">
            <a:extLst>
              <a:ext uri="{FF2B5EF4-FFF2-40B4-BE49-F238E27FC236}">
                <a16:creationId xmlns:a16="http://schemas.microsoft.com/office/drawing/2014/main" id="{85C40760-B101-4A2F-B0C1-5A57B81B7D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5365" y="2152775"/>
            <a:ext cx="1562100" cy="1993900"/>
          </a:xfrm>
          <a:prstGeom prst="rect">
            <a:avLst/>
          </a:prstGeom>
        </p:spPr>
      </p:pic>
    </p:spTree>
    <p:extLst>
      <p:ext uri="{BB962C8B-B14F-4D97-AF65-F5344CB8AC3E}">
        <p14:creationId xmlns:p14="http://schemas.microsoft.com/office/powerpoint/2010/main" val="427954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C48A6-4D84-46F2-A755-AD83B6B861AF}"/>
              </a:ext>
            </a:extLst>
          </p:cNvPr>
          <p:cNvSpPr>
            <a:spLocks noGrp="1"/>
          </p:cNvSpPr>
          <p:nvPr>
            <p:ph type="title"/>
          </p:nvPr>
        </p:nvSpPr>
        <p:spPr/>
        <p:txBody>
          <a:bodyPr/>
          <a:lstStyle/>
          <a:p>
            <a:pPr algn="ctr"/>
            <a:r>
              <a:rPr lang="en-US" b="1" dirty="0">
                <a:latin typeface="Comic Sans MS" panose="030F0702030302020204" pitchFamily="66" charset="0"/>
              </a:rPr>
              <a:t>Worksheet Requirements</a:t>
            </a:r>
            <a:endParaRPr lang="en-GB"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B6F170C4-055F-415C-8895-5CD88739E62F}"/>
              </a:ext>
            </a:extLst>
          </p:cNvPr>
          <p:cNvSpPr>
            <a:spLocks noGrp="1"/>
          </p:cNvSpPr>
          <p:nvPr>
            <p:ph idx="1"/>
          </p:nvPr>
        </p:nvSpPr>
        <p:spPr>
          <a:xfrm>
            <a:off x="838200" y="1411550"/>
            <a:ext cx="10515600" cy="4765413"/>
          </a:xfrm>
        </p:spPr>
        <p:txBody>
          <a:bodyPr>
            <a:normAutofit fontScale="92500" lnSpcReduction="10000"/>
          </a:bodyPr>
          <a:lstStyle/>
          <a:p>
            <a:r>
              <a:rPr lang="en-US" sz="3000" dirty="0">
                <a:latin typeface="Comic Sans MS" panose="030F0702030302020204" pitchFamily="66" charset="0"/>
              </a:rPr>
              <a:t>Travel documentation – write a paragraph on the different types of travel documentation that are relevant for your country. </a:t>
            </a:r>
          </a:p>
          <a:p>
            <a:r>
              <a:rPr lang="en-US" sz="3000" dirty="0">
                <a:latin typeface="Comic Sans MS" panose="030F0702030302020204" pitchFamily="66" charset="0"/>
              </a:rPr>
              <a:t>Watch a travelogue </a:t>
            </a:r>
            <a:r>
              <a:rPr lang="en-US" sz="3000" dirty="0" err="1">
                <a:latin typeface="Comic Sans MS" panose="030F0702030302020204" pitchFamily="66" charset="0"/>
              </a:rPr>
              <a:t>programme</a:t>
            </a:r>
            <a:r>
              <a:rPr lang="en-US" sz="3000" dirty="0">
                <a:latin typeface="Comic Sans MS" panose="030F0702030302020204" pitchFamily="66" charset="0"/>
              </a:rPr>
              <a:t> for somewhere you want to travel to so that you can learn more about that country.</a:t>
            </a:r>
          </a:p>
          <a:p>
            <a:r>
              <a:rPr lang="en-US" sz="3000" dirty="0">
                <a:latin typeface="Comic Sans MS" panose="030F0702030302020204" pitchFamily="66" charset="0"/>
              </a:rPr>
              <a:t>Create your own 7 day “family trip”.  Research where you want to go.  Work out how long the travel will take you.  Remember to include:</a:t>
            </a:r>
          </a:p>
          <a:p>
            <a:pPr marL="0" indent="0">
              <a:buNone/>
            </a:pPr>
            <a:r>
              <a:rPr lang="en-US" sz="3000" dirty="0">
                <a:latin typeface="Comic Sans MS" panose="030F0702030302020204" pitchFamily="66" charset="0"/>
              </a:rPr>
              <a:t>	1 historic place to visit</a:t>
            </a:r>
          </a:p>
          <a:p>
            <a:pPr marL="0" indent="0">
              <a:buNone/>
            </a:pPr>
            <a:r>
              <a:rPr lang="en-US" sz="3000" dirty="0">
                <a:latin typeface="Comic Sans MS" panose="030F0702030302020204" pitchFamily="66" charset="0"/>
              </a:rPr>
              <a:t>	2 natural sites to visit</a:t>
            </a:r>
          </a:p>
          <a:p>
            <a:pPr marL="0" indent="0">
              <a:buNone/>
            </a:pPr>
            <a:r>
              <a:rPr lang="en-US" sz="3000" dirty="0">
                <a:latin typeface="Comic Sans MS" panose="030F0702030302020204" pitchFamily="66" charset="0"/>
              </a:rPr>
              <a:t>	1 recreational site to visit</a:t>
            </a:r>
          </a:p>
        </p:txBody>
      </p:sp>
    </p:spTree>
    <p:extLst>
      <p:ext uri="{BB962C8B-B14F-4D97-AF65-F5344CB8AC3E}">
        <p14:creationId xmlns:p14="http://schemas.microsoft.com/office/powerpoint/2010/main" val="111396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C48A6-4D84-46F2-A755-AD83B6B861AF}"/>
              </a:ext>
            </a:extLst>
          </p:cNvPr>
          <p:cNvSpPr>
            <a:spLocks noGrp="1"/>
          </p:cNvSpPr>
          <p:nvPr>
            <p:ph type="title"/>
          </p:nvPr>
        </p:nvSpPr>
        <p:spPr/>
        <p:txBody>
          <a:bodyPr/>
          <a:lstStyle/>
          <a:p>
            <a:pPr algn="ctr"/>
            <a:r>
              <a:rPr lang="en-US" b="1" dirty="0">
                <a:latin typeface="Comic Sans MS" panose="030F0702030302020204" pitchFamily="66" charset="0"/>
              </a:rPr>
              <a:t>Worksheet Requirements</a:t>
            </a:r>
            <a:endParaRPr lang="en-GB"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B6F170C4-055F-415C-8895-5CD88739E62F}"/>
              </a:ext>
            </a:extLst>
          </p:cNvPr>
          <p:cNvSpPr>
            <a:spLocks noGrp="1"/>
          </p:cNvSpPr>
          <p:nvPr>
            <p:ph idx="1"/>
          </p:nvPr>
        </p:nvSpPr>
        <p:spPr>
          <a:xfrm>
            <a:off x="838200" y="1411550"/>
            <a:ext cx="10515600" cy="4765413"/>
          </a:xfrm>
        </p:spPr>
        <p:txBody>
          <a:bodyPr>
            <a:normAutofit lnSpcReduction="10000"/>
          </a:bodyPr>
          <a:lstStyle/>
          <a:p>
            <a:r>
              <a:rPr lang="en-US" sz="3000" dirty="0">
                <a:latin typeface="Comic Sans MS" panose="030F0702030302020204" pitchFamily="66" charset="0"/>
              </a:rPr>
              <a:t>List a few different ways that people travelled in Bible times.</a:t>
            </a:r>
          </a:p>
          <a:p>
            <a:r>
              <a:rPr lang="en-US" sz="3000" dirty="0">
                <a:latin typeface="Comic Sans MS" panose="030F0702030302020204" pitchFamily="66" charset="0"/>
              </a:rPr>
              <a:t>Sketch a map of a trip mentioned in the Bible:</a:t>
            </a:r>
          </a:p>
          <a:p>
            <a:endParaRPr lang="en-US" sz="3000" dirty="0">
              <a:latin typeface="Comic Sans MS" panose="030F0702030302020204" pitchFamily="66" charset="0"/>
            </a:endParaRPr>
          </a:p>
          <a:p>
            <a:pPr marL="0" indent="0">
              <a:buNone/>
            </a:pPr>
            <a:r>
              <a:rPr lang="en-US" sz="3000" dirty="0">
                <a:latin typeface="Comic Sans MS" panose="030F0702030302020204" pitchFamily="66" charset="0"/>
              </a:rPr>
              <a:t>	Show name of person(s) and path taken				including notable stops made.</a:t>
            </a:r>
          </a:p>
          <a:p>
            <a:pPr marL="0" indent="0">
              <a:buNone/>
            </a:pPr>
            <a:r>
              <a:rPr lang="en-US" sz="3000" dirty="0">
                <a:latin typeface="Comic Sans MS" panose="030F0702030302020204" pitchFamily="66" charset="0"/>
              </a:rPr>
              <a:t>	Show different types of lines for each different 	type of transport taken.</a:t>
            </a:r>
          </a:p>
          <a:p>
            <a:pPr marL="0" indent="0">
              <a:buNone/>
            </a:pPr>
            <a:r>
              <a:rPr lang="en-US" sz="3000" dirty="0">
                <a:latin typeface="Comic Sans MS" panose="030F0702030302020204" pitchFamily="66" charset="0"/>
              </a:rPr>
              <a:t>	Show a “legend/key” for identifying markings and 	transport types.  Remember to include a title.</a:t>
            </a:r>
          </a:p>
          <a:p>
            <a:pPr marL="514350" indent="-514350">
              <a:buAutoNum type="alphaLcParenR" startAt="2"/>
            </a:pPr>
            <a:endParaRPr lang="en-US" sz="3000" dirty="0">
              <a:latin typeface="Comic Sans MS" panose="030F0702030302020204" pitchFamily="66" charset="0"/>
            </a:endParaRPr>
          </a:p>
          <a:p>
            <a:pPr marL="0" indent="0">
              <a:buNone/>
            </a:pPr>
            <a:endParaRPr lang="en-US" sz="3000" dirty="0">
              <a:latin typeface="Comic Sans MS" panose="030F0702030302020204" pitchFamily="66" charset="0"/>
            </a:endParaRPr>
          </a:p>
        </p:txBody>
      </p:sp>
    </p:spTree>
    <p:extLst>
      <p:ext uri="{BB962C8B-B14F-4D97-AF65-F5344CB8AC3E}">
        <p14:creationId xmlns:p14="http://schemas.microsoft.com/office/powerpoint/2010/main" val="423035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EF81-6407-48B2-824E-498298CA4102}"/>
              </a:ext>
            </a:extLst>
          </p:cNvPr>
          <p:cNvSpPr>
            <a:spLocks noGrp="1"/>
          </p:cNvSpPr>
          <p:nvPr>
            <p:ph type="title"/>
          </p:nvPr>
        </p:nvSpPr>
        <p:spPr/>
        <p:txBody>
          <a:bodyPr/>
          <a:lstStyle/>
          <a:p>
            <a:pPr algn="ctr"/>
            <a:r>
              <a:rPr lang="en-US" b="1" dirty="0">
                <a:latin typeface="Comic Sans MS" panose="030F0702030302020204" pitchFamily="66" charset="0"/>
              </a:rPr>
              <a:t>Thank you for watching and happy travelling (when it is safe to do so)!</a:t>
            </a:r>
            <a:endParaRPr lang="en-GB" b="1" dirty="0">
              <a:latin typeface="Comic Sans MS" panose="030F0702030302020204" pitchFamily="66" charset="0"/>
            </a:endParaRPr>
          </a:p>
        </p:txBody>
      </p:sp>
      <p:pic>
        <p:nvPicPr>
          <p:cNvPr id="5" name="Content Placeholder 4" descr="A couple of people posing for the camera&#10;&#10;Description automatically generated">
            <a:extLst>
              <a:ext uri="{FF2B5EF4-FFF2-40B4-BE49-F238E27FC236}">
                <a16:creationId xmlns:a16="http://schemas.microsoft.com/office/drawing/2014/main" id="{2510FFF2-8FC3-4089-B8C3-C4C76F4B5E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7386" y="2335621"/>
            <a:ext cx="6466054" cy="3637155"/>
          </a:xfrm>
        </p:spPr>
      </p:pic>
    </p:spTree>
    <p:extLst>
      <p:ext uri="{BB962C8B-B14F-4D97-AF65-F5344CB8AC3E}">
        <p14:creationId xmlns:p14="http://schemas.microsoft.com/office/powerpoint/2010/main" val="361833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A49F-4852-48F2-8110-DEF297ACD341}"/>
              </a:ext>
            </a:extLst>
          </p:cNvPr>
          <p:cNvSpPr>
            <a:spLocks noGrp="1"/>
          </p:cNvSpPr>
          <p:nvPr>
            <p:ph type="title"/>
          </p:nvPr>
        </p:nvSpPr>
        <p:spPr/>
        <p:txBody>
          <a:bodyPr/>
          <a:lstStyle/>
          <a:p>
            <a:r>
              <a:rPr lang="en-US" b="1" dirty="0" err="1"/>
              <a:t>Honour</a:t>
            </a:r>
            <a:r>
              <a:rPr lang="en-US" b="1" dirty="0"/>
              <a:t> Requirements:</a:t>
            </a:r>
            <a:endParaRPr lang="en-GB" b="1" dirty="0"/>
          </a:p>
        </p:txBody>
      </p:sp>
      <p:sp>
        <p:nvSpPr>
          <p:cNvPr id="3" name="Content Placeholder 2">
            <a:extLst>
              <a:ext uri="{FF2B5EF4-FFF2-40B4-BE49-F238E27FC236}">
                <a16:creationId xmlns:a16="http://schemas.microsoft.com/office/drawing/2014/main" id="{D36A2CEC-90A9-43B8-A190-A133CBF8272C}"/>
              </a:ext>
            </a:extLst>
          </p:cNvPr>
          <p:cNvSpPr>
            <a:spLocks noGrp="1"/>
          </p:cNvSpPr>
          <p:nvPr>
            <p:ph idx="1"/>
          </p:nvPr>
        </p:nvSpPr>
        <p:spPr>
          <a:xfrm>
            <a:off x="838200" y="1541541"/>
            <a:ext cx="10515600" cy="4788238"/>
          </a:xfrm>
        </p:spPr>
        <p:txBody>
          <a:bodyPr>
            <a:normAutofit fontScale="77500" lnSpcReduction="20000"/>
          </a:bodyPr>
          <a:lstStyle/>
          <a:p>
            <a:pPr marL="742950" indent="-742950">
              <a:buAutoNum type="arabicPeriod" startAt="4"/>
            </a:pPr>
            <a:r>
              <a:rPr lang="en-US" sz="4000" dirty="0"/>
              <a:t>List some of the pros and cons of the following types of lodging:</a:t>
            </a:r>
          </a:p>
          <a:p>
            <a:pPr marL="0" indent="0">
              <a:buNone/>
            </a:pPr>
            <a:r>
              <a:rPr lang="en-US" sz="4000" dirty="0"/>
              <a:t>	a)	Hotel or motel</a:t>
            </a:r>
          </a:p>
          <a:p>
            <a:pPr marL="0" indent="0">
              <a:buNone/>
            </a:pPr>
            <a:r>
              <a:rPr lang="en-US" sz="4000" dirty="0"/>
              <a:t>	b)	Youth hostel</a:t>
            </a:r>
          </a:p>
          <a:p>
            <a:pPr marL="0" indent="0">
              <a:buNone/>
            </a:pPr>
            <a:r>
              <a:rPr lang="en-US" sz="4000" dirty="0"/>
              <a:t>	c)	Friends or family</a:t>
            </a:r>
          </a:p>
          <a:p>
            <a:pPr marL="0" indent="0">
              <a:buNone/>
            </a:pPr>
            <a:r>
              <a:rPr lang="en-US" sz="4000" dirty="0"/>
              <a:t>	d)	Caravan/Motor Home/Camping</a:t>
            </a:r>
          </a:p>
          <a:p>
            <a:pPr marL="0" indent="0">
              <a:buNone/>
            </a:pPr>
            <a:r>
              <a:rPr lang="en-US" sz="4000" dirty="0"/>
              <a:t>	e)	All Inclusive Resorts</a:t>
            </a:r>
          </a:p>
          <a:p>
            <a:pPr marL="742950" indent="-742950">
              <a:buAutoNum type="arabicPeriod" startAt="5"/>
            </a:pPr>
            <a:r>
              <a:rPr lang="en-US" sz="4000" dirty="0"/>
              <a:t>What types of documentation are necessary for travel?  Explain the purpose of each type of document.</a:t>
            </a:r>
          </a:p>
          <a:p>
            <a:pPr marL="742950" indent="-742950">
              <a:buAutoNum type="arabicPeriod" startAt="5"/>
            </a:pPr>
            <a:r>
              <a:rPr lang="en-US" sz="4000" dirty="0"/>
              <a:t>Watch a travelogue </a:t>
            </a:r>
            <a:r>
              <a:rPr lang="en-US" sz="4000" dirty="0" err="1"/>
              <a:t>programme</a:t>
            </a:r>
            <a:r>
              <a:rPr lang="en-US" sz="4000" dirty="0"/>
              <a:t> that shows travel scenery and the geography of a unique location.</a:t>
            </a:r>
          </a:p>
          <a:p>
            <a:pPr marL="514350" indent="-514350">
              <a:buAutoNum type="arabicPeriod"/>
            </a:pPr>
            <a:endParaRPr lang="en-US" sz="4000" dirty="0"/>
          </a:p>
        </p:txBody>
      </p:sp>
    </p:spTree>
    <p:extLst>
      <p:ext uri="{BB962C8B-B14F-4D97-AF65-F5344CB8AC3E}">
        <p14:creationId xmlns:p14="http://schemas.microsoft.com/office/powerpoint/2010/main" val="188538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A49F-4852-48F2-8110-DEF297ACD341}"/>
              </a:ext>
            </a:extLst>
          </p:cNvPr>
          <p:cNvSpPr>
            <a:spLocks noGrp="1"/>
          </p:cNvSpPr>
          <p:nvPr>
            <p:ph type="title"/>
          </p:nvPr>
        </p:nvSpPr>
        <p:spPr>
          <a:xfrm>
            <a:off x="838200" y="381740"/>
            <a:ext cx="10515600" cy="847309"/>
          </a:xfrm>
        </p:spPr>
        <p:txBody>
          <a:bodyPr/>
          <a:lstStyle/>
          <a:p>
            <a:r>
              <a:rPr lang="en-US" b="1" dirty="0" err="1"/>
              <a:t>Honour</a:t>
            </a:r>
            <a:r>
              <a:rPr lang="en-US" b="1" dirty="0"/>
              <a:t> Requirements:</a:t>
            </a:r>
            <a:endParaRPr lang="en-GB" b="1" dirty="0"/>
          </a:p>
        </p:txBody>
      </p:sp>
      <p:sp>
        <p:nvSpPr>
          <p:cNvPr id="3" name="Content Placeholder 2">
            <a:extLst>
              <a:ext uri="{FF2B5EF4-FFF2-40B4-BE49-F238E27FC236}">
                <a16:creationId xmlns:a16="http://schemas.microsoft.com/office/drawing/2014/main" id="{D36A2CEC-90A9-43B8-A190-A133CBF8272C}"/>
              </a:ext>
            </a:extLst>
          </p:cNvPr>
          <p:cNvSpPr>
            <a:spLocks noGrp="1"/>
          </p:cNvSpPr>
          <p:nvPr>
            <p:ph idx="1"/>
          </p:nvPr>
        </p:nvSpPr>
        <p:spPr>
          <a:xfrm>
            <a:off x="838200" y="1541540"/>
            <a:ext cx="10515600" cy="4934719"/>
          </a:xfrm>
        </p:spPr>
        <p:txBody>
          <a:bodyPr>
            <a:normAutofit fontScale="55000" lnSpcReduction="20000"/>
          </a:bodyPr>
          <a:lstStyle/>
          <a:p>
            <a:pPr marL="742950" indent="-742950">
              <a:buAutoNum type="arabicPeriod" startAt="7"/>
            </a:pPr>
            <a:r>
              <a:rPr lang="en-US" sz="4000" dirty="0"/>
              <a:t>Discuss what kind of attitude </a:t>
            </a:r>
            <a:r>
              <a:rPr lang="en-US" sz="4000" dirty="0" err="1"/>
              <a:t>travellers</a:t>
            </a:r>
            <a:r>
              <a:rPr lang="en-US" sz="4000" dirty="0"/>
              <a:t> should have when travelling abroad.</a:t>
            </a:r>
          </a:p>
          <a:p>
            <a:pPr marL="742950" indent="-742950">
              <a:buAutoNum type="arabicPeriod" startAt="7"/>
            </a:pPr>
            <a:r>
              <a:rPr lang="en-US" sz="4000" dirty="0"/>
              <a:t>Create a simple 7-day travel plan for a family holiday.  Our travel plan should include:</a:t>
            </a:r>
          </a:p>
          <a:p>
            <a:pPr marL="0" indent="0">
              <a:buNone/>
            </a:pPr>
            <a:r>
              <a:rPr lang="en-US" sz="4000" dirty="0"/>
              <a:t>	a)	Details on one historic place to visit</a:t>
            </a:r>
          </a:p>
          <a:p>
            <a:pPr marL="0" indent="0">
              <a:buNone/>
            </a:pPr>
            <a:r>
              <a:rPr lang="en-US" sz="4000" dirty="0"/>
              <a:t>	b)	Details on two natural sites to visit</a:t>
            </a:r>
          </a:p>
          <a:p>
            <a:pPr marL="0" indent="0">
              <a:buNone/>
            </a:pPr>
            <a:r>
              <a:rPr lang="en-US" sz="4000" dirty="0"/>
              <a:t>	c)	Details of one recreational site to visit</a:t>
            </a:r>
          </a:p>
          <a:p>
            <a:pPr marL="742950" indent="-742950">
              <a:buAutoNum type="arabicPeriod" startAt="9"/>
            </a:pPr>
            <a:r>
              <a:rPr lang="en-US" sz="4000" dirty="0"/>
              <a:t>List a few different ways that people got around in Bible times.</a:t>
            </a:r>
          </a:p>
          <a:p>
            <a:pPr marL="742950" indent="-742950">
              <a:buAutoNum type="arabicPeriod" startAt="9"/>
            </a:pPr>
            <a:r>
              <a:rPr lang="en-US" sz="4000" dirty="0"/>
              <a:t>Calculate approximately how long it would have taken to walk between JERUSALEM and DAMASCUS</a:t>
            </a:r>
          </a:p>
          <a:p>
            <a:pPr marL="742950" indent="-742950">
              <a:buAutoNum type="arabicPeriod" startAt="9"/>
            </a:pPr>
            <a:r>
              <a:rPr lang="en-US" sz="4000" dirty="0"/>
              <a:t>Sketch a map of this journey:</a:t>
            </a:r>
          </a:p>
          <a:p>
            <a:pPr marL="0" indent="0">
              <a:buNone/>
            </a:pPr>
            <a:r>
              <a:rPr lang="en-US" sz="4000" dirty="0"/>
              <a:t>	a)	Include names of people and paths taken including notable stops made.</a:t>
            </a:r>
          </a:p>
          <a:p>
            <a:pPr marL="0" indent="0">
              <a:buNone/>
            </a:pPr>
            <a:r>
              <a:rPr lang="en-US" sz="4000" dirty="0"/>
              <a:t>	b)	Show different types of lines for each different mode of transport made.</a:t>
            </a:r>
          </a:p>
          <a:p>
            <a:pPr marL="0" indent="0">
              <a:buNone/>
            </a:pPr>
            <a:r>
              <a:rPr lang="en-US" sz="4000" dirty="0"/>
              <a:t>	c)	Show a “legend/key” for identifying the markings and transport types.</a:t>
            </a:r>
          </a:p>
          <a:p>
            <a:pPr marL="0" indent="0">
              <a:buNone/>
            </a:pPr>
            <a:endParaRPr lang="en-US" sz="4000" dirty="0"/>
          </a:p>
        </p:txBody>
      </p:sp>
    </p:spTree>
    <p:extLst>
      <p:ext uri="{BB962C8B-B14F-4D97-AF65-F5344CB8AC3E}">
        <p14:creationId xmlns:p14="http://schemas.microsoft.com/office/powerpoint/2010/main" val="98533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41C3-0027-4434-8EC1-E88452290AA7}"/>
              </a:ext>
            </a:extLst>
          </p:cNvPr>
          <p:cNvSpPr>
            <a:spLocks noGrp="1"/>
          </p:cNvSpPr>
          <p:nvPr>
            <p:ph type="title"/>
          </p:nvPr>
        </p:nvSpPr>
        <p:spPr>
          <a:xfrm>
            <a:off x="838200" y="365125"/>
            <a:ext cx="10515600" cy="984281"/>
          </a:xfrm>
        </p:spPr>
        <p:txBody>
          <a:bodyPr/>
          <a:lstStyle/>
          <a:p>
            <a:pPr algn="ctr"/>
            <a:r>
              <a:rPr lang="en-US" b="1" dirty="0">
                <a:latin typeface="Comic Sans MS" panose="030F0702030302020204" pitchFamily="66" charset="0"/>
              </a:rPr>
              <a:t>What is Travel?</a:t>
            </a:r>
            <a:endParaRPr lang="en-GB"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815D1D53-80BD-4A7A-94C8-5626A1E86DE2}"/>
              </a:ext>
            </a:extLst>
          </p:cNvPr>
          <p:cNvSpPr>
            <a:spLocks noGrp="1"/>
          </p:cNvSpPr>
          <p:nvPr>
            <p:ph idx="1"/>
          </p:nvPr>
        </p:nvSpPr>
        <p:spPr>
          <a:xfrm>
            <a:off x="838200" y="1553592"/>
            <a:ext cx="10515600" cy="4623371"/>
          </a:xfrm>
        </p:spPr>
        <p:txBody>
          <a:bodyPr>
            <a:normAutofit lnSpcReduction="10000"/>
          </a:bodyPr>
          <a:lstStyle/>
          <a:p>
            <a:pPr marL="0" indent="0" algn="just">
              <a:buNone/>
            </a:pPr>
            <a:r>
              <a:rPr lang="en-US" sz="3400" dirty="0">
                <a:latin typeface="Comic Sans MS" panose="030F0702030302020204" pitchFamily="66" charset="0"/>
              </a:rPr>
              <a:t>Travel is defined as:</a:t>
            </a:r>
          </a:p>
          <a:p>
            <a:pPr marL="0" indent="0" algn="ctr">
              <a:buNone/>
            </a:pPr>
            <a:r>
              <a:rPr lang="en-US" sz="3400" i="1" dirty="0">
                <a:latin typeface="Comic Sans MS" panose="030F0702030302020204" pitchFamily="66" charset="0"/>
              </a:rPr>
              <a:t>the movement of people between distant geographical locations. Travel can be done by foot, bicycle, automobile, train, boat, bus, airplane, ship or other means, with or without luggage, and can be one way or round trip</a:t>
            </a:r>
          </a:p>
          <a:p>
            <a:pPr marL="0" indent="0" algn="ctr">
              <a:buNone/>
            </a:pPr>
            <a:endParaRPr lang="en-US" sz="3400" dirty="0">
              <a:latin typeface="Comic Sans MS" panose="030F0702030302020204" pitchFamily="66" charset="0"/>
            </a:endParaRPr>
          </a:p>
          <a:p>
            <a:pPr marL="0" indent="0" algn="just">
              <a:buNone/>
            </a:pPr>
            <a:r>
              <a:rPr lang="en-US" sz="3400" dirty="0">
                <a:latin typeface="Comic Sans MS" panose="030F0702030302020204" pitchFamily="66" charset="0"/>
              </a:rPr>
              <a:t>Any type of travel requires the use of transportation.</a:t>
            </a:r>
            <a:endParaRPr lang="en-GB" sz="3400" dirty="0">
              <a:latin typeface="Comic Sans MS" panose="030F0702030302020204" pitchFamily="66" charset="0"/>
            </a:endParaRPr>
          </a:p>
        </p:txBody>
      </p:sp>
    </p:spTree>
    <p:extLst>
      <p:ext uri="{BB962C8B-B14F-4D97-AF65-F5344CB8AC3E}">
        <p14:creationId xmlns:p14="http://schemas.microsoft.com/office/powerpoint/2010/main" val="194309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world map is a map of most or all of the surface of the Earth.  Description from pixgood.com.… | Free printable world map, World political  map, World map wallpaper">
            <a:extLst>
              <a:ext uri="{FF2B5EF4-FFF2-40B4-BE49-F238E27FC236}">
                <a16:creationId xmlns:a16="http://schemas.microsoft.com/office/drawing/2014/main" id="{62B69398-DC0C-47C7-AD15-F45586E67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547689"/>
            <a:ext cx="4067176" cy="26385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2&quot; XL Large Suitcase Expandable Lightweight Luggage Travel Trolley Bag  Wheeled | eBay">
            <a:extLst>
              <a:ext uri="{FF2B5EF4-FFF2-40B4-BE49-F238E27FC236}">
                <a16:creationId xmlns:a16="http://schemas.microsoft.com/office/drawing/2014/main" id="{DB91C99C-E536-4701-9FD0-B66FE12A9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020" y="457131"/>
            <a:ext cx="2374480" cy="23744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card&#10;&#10;Description automatically generated">
            <a:extLst>
              <a:ext uri="{FF2B5EF4-FFF2-40B4-BE49-F238E27FC236}">
                <a16:creationId xmlns:a16="http://schemas.microsoft.com/office/drawing/2014/main" id="{E8527336-E1A5-43FC-9B44-D1C338269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661" y="3003199"/>
            <a:ext cx="3429000" cy="1714500"/>
          </a:xfrm>
          <a:prstGeom prst="rect">
            <a:avLst/>
          </a:prstGeom>
        </p:spPr>
      </p:pic>
      <p:pic>
        <p:nvPicPr>
          <p:cNvPr id="1034" name="Picture 10" descr="Best Way to Send Money to the UK">
            <a:extLst>
              <a:ext uri="{FF2B5EF4-FFF2-40B4-BE49-F238E27FC236}">
                <a16:creationId xmlns:a16="http://schemas.microsoft.com/office/drawing/2014/main" id="{2E2B1488-EEE6-4C70-AAAE-8852C7666D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266" y="1966913"/>
            <a:ext cx="3527309" cy="17636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holding a camera&#10;&#10;Description automatically generated">
            <a:extLst>
              <a:ext uri="{FF2B5EF4-FFF2-40B4-BE49-F238E27FC236}">
                <a16:creationId xmlns:a16="http://schemas.microsoft.com/office/drawing/2014/main" id="{9E53C579-A455-4D08-82D3-DF70657055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1266" y="323850"/>
            <a:ext cx="3056853" cy="1476375"/>
          </a:xfrm>
          <a:prstGeom prst="rect">
            <a:avLst/>
          </a:prstGeom>
        </p:spPr>
      </p:pic>
      <p:pic>
        <p:nvPicPr>
          <p:cNvPr id="1036" name="Picture 12" descr="PopOut City Maps - Popout Products">
            <a:extLst>
              <a:ext uri="{FF2B5EF4-FFF2-40B4-BE49-F238E27FC236}">
                <a16:creationId xmlns:a16="http://schemas.microsoft.com/office/drawing/2014/main" id="{D044A5DC-A0D0-4992-8B8D-ADC0C3B1F1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313" y="4830366"/>
            <a:ext cx="25146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e World's Best Portable Solar Cell Phone Charger – Deal Trenz">
            <a:extLst>
              <a:ext uri="{FF2B5EF4-FFF2-40B4-BE49-F238E27FC236}">
                <a16:creationId xmlns:a16="http://schemas.microsoft.com/office/drawing/2014/main" id="{F983F0A6-5C6F-4FD5-8544-CD0BC909FB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0478" y="4903572"/>
            <a:ext cx="1568087" cy="156808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op 10 Books Every College Student Should Read - eLearning Industry">
            <a:extLst>
              <a:ext uri="{FF2B5EF4-FFF2-40B4-BE49-F238E27FC236}">
                <a16:creationId xmlns:a16="http://schemas.microsoft.com/office/drawing/2014/main" id="{A3321D8E-9B38-4D44-AD98-C2CBE08D18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7014" y="3755232"/>
            <a:ext cx="2552086" cy="159954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JI wants to let anyone with a smartphone monitor nearby drones - The Verge">
            <a:extLst>
              <a:ext uri="{FF2B5EF4-FFF2-40B4-BE49-F238E27FC236}">
                <a16:creationId xmlns:a16="http://schemas.microsoft.com/office/drawing/2014/main" id="{08F6E623-566B-4D32-8B1A-4E6A4A60D7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75790" y="5256099"/>
            <a:ext cx="2214563"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Ten ways to reduce your toiletries on long trips | Indie Travel Podcast">
            <a:extLst>
              <a:ext uri="{FF2B5EF4-FFF2-40B4-BE49-F238E27FC236}">
                <a16:creationId xmlns:a16="http://schemas.microsoft.com/office/drawing/2014/main" id="{F52B0291-AC82-4F1D-8E59-0620A38A7F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00725" y="4997053"/>
            <a:ext cx="22955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Graphical user interface, website&#10;&#10;Description automatically generated">
            <a:extLst>
              <a:ext uri="{FF2B5EF4-FFF2-40B4-BE49-F238E27FC236}">
                <a16:creationId xmlns:a16="http://schemas.microsoft.com/office/drawing/2014/main" id="{D106CA8E-BD7C-4277-A4E0-5148271EF57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77674" y="3260817"/>
            <a:ext cx="3257550" cy="1409700"/>
          </a:xfrm>
          <a:prstGeom prst="rect">
            <a:avLst/>
          </a:prstGeom>
        </p:spPr>
      </p:pic>
      <p:sp>
        <p:nvSpPr>
          <p:cNvPr id="2" name="TextBox 1">
            <a:extLst>
              <a:ext uri="{FF2B5EF4-FFF2-40B4-BE49-F238E27FC236}">
                <a16:creationId xmlns:a16="http://schemas.microsoft.com/office/drawing/2014/main" id="{A383727B-68F4-4D24-AFB8-7E8A5559AA48}"/>
              </a:ext>
            </a:extLst>
          </p:cNvPr>
          <p:cNvSpPr txBox="1"/>
          <p:nvPr/>
        </p:nvSpPr>
        <p:spPr>
          <a:xfrm>
            <a:off x="4676303" y="2857671"/>
            <a:ext cx="2295525" cy="2215991"/>
          </a:xfrm>
          <a:prstGeom prst="rect">
            <a:avLst/>
          </a:prstGeom>
          <a:noFill/>
        </p:spPr>
        <p:txBody>
          <a:bodyPr wrap="square" rtlCol="0">
            <a:spAutoFit/>
          </a:bodyPr>
          <a:lstStyle/>
          <a:p>
            <a:pPr algn="ctr"/>
            <a:r>
              <a:rPr lang="en-US" sz="2400" b="1" dirty="0">
                <a:latin typeface="Comic Sans MS" panose="030F0702030302020204" pitchFamily="66" charset="0"/>
              </a:rPr>
              <a:t>WHAT TO THINK ABOUT WHEN TRAVELLING</a:t>
            </a:r>
          </a:p>
          <a:p>
            <a:endParaRPr lang="en-GB" dirty="0"/>
          </a:p>
        </p:txBody>
      </p:sp>
    </p:spTree>
    <p:extLst>
      <p:ext uri="{BB962C8B-B14F-4D97-AF65-F5344CB8AC3E}">
        <p14:creationId xmlns:p14="http://schemas.microsoft.com/office/powerpoint/2010/main" val="408859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anim calcmode="lin" valueType="num">
                                      <p:cBhvr>
                                        <p:cTn id="20" dur="1000" fill="hold"/>
                                        <p:tgtEl>
                                          <p:spTgt spid="1030"/>
                                        </p:tgtEl>
                                        <p:attrNameLst>
                                          <p:attrName>ppt_x</p:attrName>
                                        </p:attrNameLst>
                                      </p:cBhvr>
                                      <p:tavLst>
                                        <p:tav tm="0">
                                          <p:val>
                                            <p:strVal val="#ppt_x"/>
                                          </p:val>
                                        </p:tav>
                                        <p:tav tm="100000">
                                          <p:val>
                                            <p:strVal val="#ppt_x"/>
                                          </p:val>
                                        </p:tav>
                                      </p:tavLst>
                                    </p:anim>
                                    <p:anim calcmode="lin" valueType="num">
                                      <p:cBhvr>
                                        <p:cTn id="2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36"/>
                                        </p:tgtEl>
                                        <p:attrNameLst>
                                          <p:attrName>style.visibility</p:attrName>
                                        </p:attrNameLst>
                                      </p:cBhvr>
                                      <p:to>
                                        <p:strVal val="visible"/>
                                      </p:to>
                                    </p:set>
                                    <p:anim calcmode="lin" valueType="num">
                                      <p:cBhvr additive="base">
                                        <p:cTn id="32" dur="500" fill="hold"/>
                                        <p:tgtEl>
                                          <p:spTgt spid="1036"/>
                                        </p:tgtEl>
                                        <p:attrNameLst>
                                          <p:attrName>ppt_x</p:attrName>
                                        </p:attrNameLst>
                                      </p:cBhvr>
                                      <p:tavLst>
                                        <p:tav tm="0">
                                          <p:val>
                                            <p:strVal val="#ppt_x"/>
                                          </p:val>
                                        </p:tav>
                                        <p:tav tm="100000">
                                          <p:val>
                                            <p:strVal val="#ppt_x"/>
                                          </p:val>
                                        </p:tav>
                                      </p:tavLst>
                                    </p:anim>
                                    <p:anim calcmode="lin" valueType="num">
                                      <p:cBhvr additive="base">
                                        <p:cTn id="33"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46"/>
                                        </p:tgtEl>
                                        <p:attrNameLst>
                                          <p:attrName>style.visibility</p:attrName>
                                        </p:attrNameLst>
                                      </p:cBhvr>
                                      <p:to>
                                        <p:strVal val="visible"/>
                                      </p:to>
                                    </p:set>
                                    <p:anim calcmode="lin" valueType="num">
                                      <p:cBhvr additive="base">
                                        <p:cTn id="38" dur="500" fill="hold"/>
                                        <p:tgtEl>
                                          <p:spTgt spid="1046"/>
                                        </p:tgtEl>
                                        <p:attrNameLst>
                                          <p:attrName>ppt_x</p:attrName>
                                        </p:attrNameLst>
                                      </p:cBhvr>
                                      <p:tavLst>
                                        <p:tav tm="0">
                                          <p:val>
                                            <p:strVal val="#ppt_x"/>
                                          </p:val>
                                        </p:tav>
                                        <p:tav tm="100000">
                                          <p:val>
                                            <p:strVal val="#ppt_x"/>
                                          </p:val>
                                        </p:tav>
                                      </p:tavLst>
                                    </p:anim>
                                    <p:anim calcmode="lin" valueType="num">
                                      <p:cBhvr additive="base">
                                        <p:cTn id="39" dur="500" fill="hold"/>
                                        <p:tgtEl>
                                          <p:spTgt spid="104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34"/>
                                        </p:tgtEl>
                                        <p:attrNameLst>
                                          <p:attrName>style.visibility</p:attrName>
                                        </p:attrNameLst>
                                      </p:cBhvr>
                                      <p:to>
                                        <p:strVal val="visible"/>
                                      </p:to>
                                    </p:set>
                                    <p:anim calcmode="lin" valueType="num">
                                      <p:cBhvr additive="base">
                                        <p:cTn id="50" dur="500" fill="hold"/>
                                        <p:tgtEl>
                                          <p:spTgt spid="1034"/>
                                        </p:tgtEl>
                                        <p:attrNameLst>
                                          <p:attrName>ppt_x</p:attrName>
                                        </p:attrNameLst>
                                      </p:cBhvr>
                                      <p:tavLst>
                                        <p:tav tm="0">
                                          <p:val>
                                            <p:strVal val="#ppt_x"/>
                                          </p:val>
                                        </p:tav>
                                        <p:tav tm="100000">
                                          <p:val>
                                            <p:strVal val="#ppt_x"/>
                                          </p:val>
                                        </p:tav>
                                      </p:tavLst>
                                    </p:anim>
                                    <p:anim calcmode="lin" valueType="num">
                                      <p:cBhvr additive="base">
                                        <p:cTn id="51"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042"/>
                                        </p:tgtEl>
                                        <p:attrNameLst>
                                          <p:attrName>style.visibility</p:attrName>
                                        </p:attrNameLst>
                                      </p:cBhvr>
                                      <p:to>
                                        <p:strVal val="visible"/>
                                      </p:to>
                                    </p:set>
                                    <p:anim calcmode="lin" valueType="num">
                                      <p:cBhvr additive="base">
                                        <p:cTn id="62" dur="500" fill="hold"/>
                                        <p:tgtEl>
                                          <p:spTgt spid="1042"/>
                                        </p:tgtEl>
                                        <p:attrNameLst>
                                          <p:attrName>ppt_x</p:attrName>
                                        </p:attrNameLst>
                                      </p:cBhvr>
                                      <p:tavLst>
                                        <p:tav tm="0">
                                          <p:val>
                                            <p:strVal val="#ppt_x"/>
                                          </p:val>
                                        </p:tav>
                                        <p:tav tm="100000">
                                          <p:val>
                                            <p:strVal val="#ppt_x"/>
                                          </p:val>
                                        </p:tav>
                                      </p:tavLst>
                                    </p:anim>
                                    <p:anim calcmode="lin" valueType="num">
                                      <p:cBhvr additive="base">
                                        <p:cTn id="63" dur="500" fill="hold"/>
                                        <p:tgtEl>
                                          <p:spTgt spid="104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40"/>
                                        </p:tgtEl>
                                        <p:attrNameLst>
                                          <p:attrName>style.visibility</p:attrName>
                                        </p:attrNameLst>
                                      </p:cBhvr>
                                      <p:to>
                                        <p:strVal val="visible"/>
                                      </p:to>
                                    </p:set>
                                    <p:anim calcmode="lin" valueType="num">
                                      <p:cBhvr additive="base">
                                        <p:cTn id="68" dur="500" fill="hold"/>
                                        <p:tgtEl>
                                          <p:spTgt spid="1040"/>
                                        </p:tgtEl>
                                        <p:attrNameLst>
                                          <p:attrName>ppt_x</p:attrName>
                                        </p:attrNameLst>
                                      </p:cBhvr>
                                      <p:tavLst>
                                        <p:tav tm="0">
                                          <p:val>
                                            <p:strVal val="#ppt_x"/>
                                          </p:val>
                                        </p:tav>
                                        <p:tav tm="100000">
                                          <p:val>
                                            <p:strVal val="#ppt_x"/>
                                          </p:val>
                                        </p:tav>
                                      </p:tavLst>
                                    </p:anim>
                                    <p:anim calcmode="lin" valueType="num">
                                      <p:cBhvr additive="base">
                                        <p:cTn id="69"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044"/>
                                        </p:tgtEl>
                                        <p:attrNameLst>
                                          <p:attrName>style.visibility</p:attrName>
                                        </p:attrNameLst>
                                      </p:cBhvr>
                                      <p:to>
                                        <p:strVal val="visible"/>
                                      </p:to>
                                    </p:set>
                                    <p:anim calcmode="lin" valueType="num">
                                      <p:cBhvr additive="base">
                                        <p:cTn id="74" dur="500" fill="hold"/>
                                        <p:tgtEl>
                                          <p:spTgt spid="1044"/>
                                        </p:tgtEl>
                                        <p:attrNameLst>
                                          <p:attrName>ppt_x</p:attrName>
                                        </p:attrNameLst>
                                      </p:cBhvr>
                                      <p:tavLst>
                                        <p:tav tm="0">
                                          <p:val>
                                            <p:strVal val="#ppt_x"/>
                                          </p:val>
                                        </p:tav>
                                        <p:tav tm="100000">
                                          <p:val>
                                            <p:strVal val="#ppt_x"/>
                                          </p:val>
                                        </p:tav>
                                      </p:tavLst>
                                    </p:anim>
                                    <p:anim calcmode="lin" valueType="num">
                                      <p:cBhvr additive="base">
                                        <p:cTn id="75" dur="500" fill="hold"/>
                                        <p:tgtEl>
                                          <p:spTgt spid="10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DB0B-9306-4930-A35E-F71918D55A57}"/>
              </a:ext>
            </a:extLst>
          </p:cNvPr>
          <p:cNvSpPr>
            <a:spLocks noGrp="1"/>
          </p:cNvSpPr>
          <p:nvPr>
            <p:ph type="title"/>
          </p:nvPr>
        </p:nvSpPr>
        <p:spPr/>
        <p:txBody>
          <a:bodyPr/>
          <a:lstStyle/>
          <a:p>
            <a:pPr algn="ctr"/>
            <a:r>
              <a:rPr lang="en-US" b="1" dirty="0">
                <a:latin typeface="Comic Sans MS" panose="030F0702030302020204" pitchFamily="66" charset="0"/>
              </a:rPr>
              <a:t>Types of Transportation</a:t>
            </a:r>
            <a:endParaRPr lang="en-GB" b="1" dirty="0">
              <a:latin typeface="Comic Sans MS" panose="030F0702030302020204" pitchFamily="66" charset="0"/>
            </a:endParaRPr>
          </a:p>
        </p:txBody>
      </p:sp>
      <p:pic>
        <p:nvPicPr>
          <p:cNvPr id="1026" name="Picture 2" descr="Best cars for a family of five | BuyaCar">
            <a:extLst>
              <a:ext uri="{FF2B5EF4-FFF2-40B4-BE49-F238E27FC236}">
                <a16:creationId xmlns:a16="http://schemas.microsoft.com/office/drawing/2014/main" id="{AB990EE2-97A0-4CB0-9A31-DE0B91F16C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401" y="1415064"/>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cal trains in London with National Rail and London Overground - Getting  Around London - visitlondon.com">
            <a:extLst>
              <a:ext uri="{FF2B5EF4-FFF2-40B4-BE49-F238E27FC236}">
                <a16:creationId xmlns:a16="http://schemas.microsoft.com/office/drawing/2014/main" id="{06510361-A3ED-4C5A-9C65-84A96DBA0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865" y="4775539"/>
            <a:ext cx="285750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s - Wikipedia">
            <a:extLst>
              <a:ext uri="{FF2B5EF4-FFF2-40B4-BE49-F238E27FC236}">
                <a16:creationId xmlns:a16="http://schemas.microsoft.com/office/drawing/2014/main" id="{EFC7A823-85F8-4999-A5DD-77E03B5E4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798" y="3205764"/>
            <a:ext cx="26193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eroplane Pictures, Images, Stock Photos | Depositphotos®">
            <a:extLst>
              <a:ext uri="{FF2B5EF4-FFF2-40B4-BE49-F238E27FC236}">
                <a16:creationId xmlns:a16="http://schemas.microsoft.com/office/drawing/2014/main" id="{6F359E3E-08A1-4FE4-9DDD-F50FA6D40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8637" y="3564062"/>
            <a:ext cx="2355724" cy="15646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ruise ships still at sea as coronavirus cancels new sailings - Business  Insider">
            <a:extLst>
              <a:ext uri="{FF2B5EF4-FFF2-40B4-BE49-F238E27FC236}">
                <a16:creationId xmlns:a16="http://schemas.microsoft.com/office/drawing/2014/main" id="{5922DCB4-4390-4428-BBA5-C0A8163A85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465" y="2059898"/>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oat - Wikipedia">
            <a:extLst>
              <a:ext uri="{FF2B5EF4-FFF2-40B4-BE49-F238E27FC236}">
                <a16:creationId xmlns:a16="http://schemas.microsoft.com/office/drawing/2014/main" id="{21183DFC-2483-4218-8FA5-6002715E8C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4309" y="157668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sle of Wight Ferries - VisitIsleOfWight.co.uk">
            <a:extLst>
              <a:ext uri="{FF2B5EF4-FFF2-40B4-BE49-F238E27FC236}">
                <a16:creationId xmlns:a16="http://schemas.microsoft.com/office/drawing/2014/main" id="{A11F54B8-E327-40A1-9C8A-8249D1F25A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9633" y="4346406"/>
            <a:ext cx="2836738" cy="150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46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 calcmode="lin" valueType="num">
                                      <p:cBhvr additive="base">
                                        <p:cTn id="25" dur="500" fill="hold"/>
                                        <p:tgtEl>
                                          <p:spTgt spid="1032"/>
                                        </p:tgtEl>
                                        <p:attrNameLst>
                                          <p:attrName>ppt_x</p:attrName>
                                        </p:attrNameLst>
                                      </p:cBhvr>
                                      <p:tavLst>
                                        <p:tav tm="0">
                                          <p:val>
                                            <p:strVal val="#ppt_x"/>
                                          </p:val>
                                        </p:tav>
                                        <p:tav tm="100000">
                                          <p:val>
                                            <p:strVal val="#ppt_x"/>
                                          </p:val>
                                        </p:tav>
                                      </p:tavLst>
                                    </p:anim>
                                    <p:anim calcmode="lin" valueType="num">
                                      <p:cBhvr additive="base">
                                        <p:cTn id="2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anim calcmode="lin" valueType="num">
                                      <p:cBhvr additive="base">
                                        <p:cTn id="31" dur="500" fill="hold"/>
                                        <p:tgtEl>
                                          <p:spTgt spid="1034"/>
                                        </p:tgtEl>
                                        <p:attrNameLst>
                                          <p:attrName>ppt_x</p:attrName>
                                        </p:attrNameLst>
                                      </p:cBhvr>
                                      <p:tavLst>
                                        <p:tav tm="0">
                                          <p:val>
                                            <p:strVal val="#ppt_x"/>
                                          </p:val>
                                        </p:tav>
                                        <p:tav tm="100000">
                                          <p:val>
                                            <p:strVal val="#ppt_x"/>
                                          </p:val>
                                        </p:tav>
                                      </p:tavLst>
                                    </p:anim>
                                    <p:anim calcmode="lin" valueType="num">
                                      <p:cBhvr additive="base">
                                        <p:cTn id="32"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6"/>
                                        </p:tgtEl>
                                        <p:attrNameLst>
                                          <p:attrName>style.visibility</p:attrName>
                                        </p:attrNameLst>
                                      </p:cBhvr>
                                      <p:to>
                                        <p:strVal val="visible"/>
                                      </p:to>
                                    </p:set>
                                    <p:anim calcmode="lin" valueType="num">
                                      <p:cBhvr additive="base">
                                        <p:cTn id="37" dur="500" fill="hold"/>
                                        <p:tgtEl>
                                          <p:spTgt spid="1036"/>
                                        </p:tgtEl>
                                        <p:attrNameLst>
                                          <p:attrName>ppt_x</p:attrName>
                                        </p:attrNameLst>
                                      </p:cBhvr>
                                      <p:tavLst>
                                        <p:tav tm="0">
                                          <p:val>
                                            <p:strVal val="#ppt_x"/>
                                          </p:val>
                                        </p:tav>
                                        <p:tav tm="100000">
                                          <p:val>
                                            <p:strVal val="#ppt_x"/>
                                          </p:val>
                                        </p:tav>
                                      </p:tavLst>
                                    </p:anim>
                                    <p:anim calcmode="lin" valueType="num">
                                      <p:cBhvr additive="base">
                                        <p:cTn id="38"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40"/>
                                        </p:tgtEl>
                                        <p:attrNameLst>
                                          <p:attrName>style.visibility</p:attrName>
                                        </p:attrNameLst>
                                      </p:cBhvr>
                                      <p:to>
                                        <p:strVal val="visible"/>
                                      </p:to>
                                    </p:set>
                                    <p:anim calcmode="lin" valueType="num">
                                      <p:cBhvr additive="base">
                                        <p:cTn id="43" dur="500" fill="hold"/>
                                        <p:tgtEl>
                                          <p:spTgt spid="1040"/>
                                        </p:tgtEl>
                                        <p:attrNameLst>
                                          <p:attrName>ppt_x</p:attrName>
                                        </p:attrNameLst>
                                      </p:cBhvr>
                                      <p:tavLst>
                                        <p:tav tm="0">
                                          <p:val>
                                            <p:strVal val="#ppt_x"/>
                                          </p:val>
                                        </p:tav>
                                        <p:tav tm="100000">
                                          <p:val>
                                            <p:strVal val="#ppt_x"/>
                                          </p:val>
                                        </p:tav>
                                      </p:tavLst>
                                    </p:anim>
                                    <p:anim calcmode="lin" valueType="num">
                                      <p:cBhvr additive="base">
                                        <p:cTn id="44"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2290</Words>
  <Application>Microsoft Office PowerPoint</Application>
  <PresentationFormat>Widescreen</PresentationFormat>
  <Paragraphs>266</Paragraphs>
  <Slides>43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Comic Sans MS</vt:lpstr>
      <vt:lpstr>Office Theme</vt:lpstr>
      <vt:lpstr>PowerPoint Presentation</vt:lpstr>
      <vt:lpstr>Where are you watching from?</vt:lpstr>
      <vt:lpstr>Who am I?</vt:lpstr>
      <vt:lpstr>Honour Requirements:</vt:lpstr>
      <vt:lpstr>Honour Requirements:</vt:lpstr>
      <vt:lpstr>Honour Requirements:</vt:lpstr>
      <vt:lpstr>What is Travel?</vt:lpstr>
      <vt:lpstr>PowerPoint Presentation</vt:lpstr>
      <vt:lpstr>Types of Transportation</vt:lpstr>
      <vt:lpstr>Types of Transportation</vt:lpstr>
      <vt:lpstr>Types of Transportation</vt:lpstr>
      <vt:lpstr>Top Five Types of Transportation</vt:lpstr>
      <vt:lpstr>Pros of the Top Five Types of Transportation </vt:lpstr>
      <vt:lpstr>Cons of the Top Five Types of Transportation</vt:lpstr>
      <vt:lpstr>Hotel/Motel</vt:lpstr>
      <vt:lpstr>Hotels and Motels – Pros and Cons</vt:lpstr>
      <vt:lpstr>Youth Hostels</vt:lpstr>
      <vt:lpstr>Youth Hostels – Pros and Cons</vt:lpstr>
      <vt:lpstr>Friends and Family</vt:lpstr>
      <vt:lpstr>Friends and Family – Pros and Cons</vt:lpstr>
      <vt:lpstr>Caravan/Motorhome/Camping</vt:lpstr>
      <vt:lpstr>Caravan/Motorhome/Camping Pros and Cons</vt:lpstr>
      <vt:lpstr>All Inclusive Resorts/Resort Hotels</vt:lpstr>
      <vt:lpstr>All Inclusive Resorts/Resort Hotels Pros and Cons</vt:lpstr>
      <vt:lpstr>Travel Documentation</vt:lpstr>
      <vt:lpstr>Passport</vt:lpstr>
      <vt:lpstr>Visa</vt:lpstr>
      <vt:lpstr>Drivers Licence</vt:lpstr>
      <vt:lpstr>Travel Insurance</vt:lpstr>
      <vt:lpstr>Travelogue </vt:lpstr>
      <vt:lpstr>How to act when travelling</vt:lpstr>
      <vt:lpstr>7 Day Family Trip</vt:lpstr>
      <vt:lpstr>7 Day Family Trip</vt:lpstr>
      <vt:lpstr>7 Day Family Trip to Scotland</vt:lpstr>
      <vt:lpstr>Travel in Bible Times</vt:lpstr>
      <vt:lpstr>Jerusalem to Damascus</vt:lpstr>
      <vt:lpstr>Jerusalem to Damascus</vt:lpstr>
      <vt:lpstr>How long would it have taken?</vt:lpstr>
      <vt:lpstr>PowerPoint Presentation</vt:lpstr>
      <vt:lpstr>Information on a Map</vt:lpstr>
      <vt:lpstr>Worksheet Requirements</vt:lpstr>
      <vt:lpstr>Worksheet Requirements</vt:lpstr>
      <vt:lpstr>Thank you for watching and happy travelling (when it is safe to do 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Logan</dc:creator>
  <cp:lastModifiedBy>Finlay Logan</cp:lastModifiedBy>
  <cp:revision>92</cp:revision>
  <dcterms:created xsi:type="dcterms:W3CDTF">2020-11-30T21:18:58Z</dcterms:created>
  <dcterms:modified xsi:type="dcterms:W3CDTF">2020-12-04T21:23:06Z</dcterms:modified>
</cp:coreProperties>
</file>