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80" r:id="rId6"/>
    <p:sldId id="257" r:id="rId7"/>
    <p:sldId id="283" r:id="rId8"/>
    <p:sldId id="258" r:id="rId9"/>
    <p:sldId id="259" r:id="rId10"/>
    <p:sldId id="281" r:id="rId11"/>
    <p:sldId id="260" r:id="rId12"/>
    <p:sldId id="282" r:id="rId13"/>
    <p:sldId id="261" r:id="rId14"/>
    <p:sldId id="262" r:id="rId15"/>
    <p:sldId id="277" r:id="rId16"/>
    <p:sldId id="274" r:id="rId17"/>
    <p:sldId id="263" r:id="rId18"/>
    <p:sldId id="264" r:id="rId19"/>
    <p:sldId id="265" r:id="rId20"/>
    <p:sldId id="275" r:id="rId21"/>
    <p:sldId id="266" r:id="rId22"/>
    <p:sldId id="267" r:id="rId23"/>
    <p:sldId id="268" r:id="rId24"/>
    <p:sldId id="269" r:id="rId25"/>
    <p:sldId id="270" r:id="rId26"/>
    <p:sldId id="271" r:id="rId27"/>
    <p:sldId id="276" r:id="rId28"/>
    <p:sldId id="272" r:id="rId29"/>
    <p:sldId id="284" r:id="rId30"/>
    <p:sldId id="285" r:id="rId31"/>
    <p:sldId id="278" r:id="rId32"/>
    <p:sldId id="279" r:id="rId33"/>
    <p:sldId id="28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2E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EE0850-26B0-448F-817E-AA0C1CFA2BD9}" v="25" dt="2020-08-16T08:52:42.1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p:cViewPr varScale="1">
        <p:scale>
          <a:sx n="83" d="100"/>
          <a:sy n="83" d="100"/>
        </p:scale>
        <p:origin x="63" y="50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AA0EB-4A27-46B0-80A1-D7369826251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72A95A3-9606-4EFE-98E7-9C2232BCF4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06507BF-5635-4D7C-BEB5-1D5B56D1D198}"/>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5" name="Footer Placeholder 4">
            <a:extLst>
              <a:ext uri="{FF2B5EF4-FFF2-40B4-BE49-F238E27FC236}">
                <a16:creationId xmlns:a16="http://schemas.microsoft.com/office/drawing/2014/main" id="{084383D4-18BF-4451-AD02-F16746B190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29BDEF-535C-4EB7-B823-3375ADBB6BC8}"/>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6661721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1B244-911B-4ED1-9D1A-936EA81837E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200414-F48D-4E73-8025-923839492B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B363B3-25CD-45BF-A386-8F996EA7C08F}"/>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5" name="Footer Placeholder 4">
            <a:extLst>
              <a:ext uri="{FF2B5EF4-FFF2-40B4-BE49-F238E27FC236}">
                <a16:creationId xmlns:a16="http://schemas.microsoft.com/office/drawing/2014/main" id="{DEEED93B-71DB-43E6-8A79-B2EAF46C11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7A36A4-4ACA-4D9B-A962-159F31153AEC}"/>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31637990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4AA99-A202-4B31-8A8A-6DBB4EFAFCE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2A6D56E-E727-4525-A5E2-50DE4DA67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CD4D96-BE5F-4E53-A6E5-BB128AE40524}"/>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5" name="Footer Placeholder 4">
            <a:extLst>
              <a:ext uri="{FF2B5EF4-FFF2-40B4-BE49-F238E27FC236}">
                <a16:creationId xmlns:a16="http://schemas.microsoft.com/office/drawing/2014/main" id="{279056E8-1DF6-4E4E-94DA-F1E9A70789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028538-4E7D-467A-82F2-F013F78A7780}"/>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35958896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6642B-95CE-4F5A-8474-0D4631E7F0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9D3255-C70E-4FF7-A8F0-FEABAA80AE7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66B13E-AE27-4EE0-A946-FB67FA0FA36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34EFE83-91BE-43FA-913A-3D1F8C9A2E94}"/>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6" name="Footer Placeholder 5">
            <a:extLst>
              <a:ext uri="{FF2B5EF4-FFF2-40B4-BE49-F238E27FC236}">
                <a16:creationId xmlns:a16="http://schemas.microsoft.com/office/drawing/2014/main" id="{C9630E58-88E0-441B-94C1-1305A1AB0E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21C271-9D6D-4DA5-8CC7-9A9F6BD691CF}"/>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14019540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FF6E1-E086-4421-AA09-36D99995DF8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2AF1B9A-A836-4EF5-B0C4-CA20387478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C26CFE-537E-4D8A-995E-748C23EFA5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6C83F4D-71CE-4CF3-8E74-D3424E1C43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AEF4072-C3AE-47A1-8B75-F369F130C4B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0E738C4-4B2C-4E36-B46C-2035C4C9C020}"/>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8" name="Footer Placeholder 7">
            <a:extLst>
              <a:ext uri="{FF2B5EF4-FFF2-40B4-BE49-F238E27FC236}">
                <a16:creationId xmlns:a16="http://schemas.microsoft.com/office/drawing/2014/main" id="{CF1BE69B-F2D4-4686-8F7F-C699586D9E6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A209223-BD93-444B-A817-68ADF51F8911}"/>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1706418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15989-735C-40F0-B73B-40713C9FD0A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77ADACD-5ACA-457D-AF5A-B1B4FA362BCC}"/>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4" name="Footer Placeholder 3">
            <a:extLst>
              <a:ext uri="{FF2B5EF4-FFF2-40B4-BE49-F238E27FC236}">
                <a16:creationId xmlns:a16="http://schemas.microsoft.com/office/drawing/2014/main" id="{6E1B1E92-0D5C-4EF7-8BD3-540AFFCAE6E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5600342-0355-4628-8AFE-61315BF80CF1}"/>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1897464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A115E6-F29E-4D98-9CA6-B180E59DC8F5}"/>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3" name="Footer Placeholder 2">
            <a:extLst>
              <a:ext uri="{FF2B5EF4-FFF2-40B4-BE49-F238E27FC236}">
                <a16:creationId xmlns:a16="http://schemas.microsoft.com/office/drawing/2014/main" id="{D020570D-31B9-4629-B9B3-96232A235C0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F1A940-E3C8-4441-8E20-48684F51953A}"/>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13716771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DE088-E8D8-4961-93E7-D5F24C063E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F205EA8-12A6-4573-8C00-15A1CCD454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6166C3-A5AF-4817-8206-75A1C79F96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2AD6EF-ADBB-4D4A-AEC4-C953A05A710C}"/>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6" name="Footer Placeholder 5">
            <a:extLst>
              <a:ext uri="{FF2B5EF4-FFF2-40B4-BE49-F238E27FC236}">
                <a16:creationId xmlns:a16="http://schemas.microsoft.com/office/drawing/2014/main" id="{9F192D17-5F8C-4D2F-A76D-65C40A3CCD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03E958-2DDC-40C3-B42B-622AC0104C25}"/>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24780250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7E049-5F67-440E-B4D5-5C9A3983A17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4EE340E-B55C-4D03-86B1-D94365B4C02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108D106-E7B1-4291-94D2-13A934C27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591F53-BA8E-4227-A0E4-0696BB710F8A}"/>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6" name="Footer Placeholder 5">
            <a:extLst>
              <a:ext uri="{FF2B5EF4-FFF2-40B4-BE49-F238E27FC236}">
                <a16:creationId xmlns:a16="http://schemas.microsoft.com/office/drawing/2014/main" id="{4372823B-C131-4325-AD86-CD124B4F118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CFEF889-C200-41E5-AE12-3FA0E97E6DD9}"/>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33299405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FBE0A-0A76-47D8-B719-4B40805D6C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021C45-9763-461A-936D-D86F97D5D1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CEEFC0-8D04-4485-8112-6A25D3251208}"/>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5" name="Footer Placeholder 4">
            <a:extLst>
              <a:ext uri="{FF2B5EF4-FFF2-40B4-BE49-F238E27FC236}">
                <a16:creationId xmlns:a16="http://schemas.microsoft.com/office/drawing/2014/main" id="{834E281C-F833-47E1-8F87-4BDE0A00B6C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BAB9B8-F745-4DDF-BC7B-F16C7F8CF465}"/>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3807757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454845-5BB1-4B38-BCF7-4DFCB24D43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6981A3-116A-4235-BC99-C6EC91D35B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636109-6E64-4B4B-A599-FAB4709FA254}"/>
              </a:ext>
            </a:extLst>
          </p:cNvPr>
          <p:cNvSpPr>
            <a:spLocks noGrp="1"/>
          </p:cNvSpPr>
          <p:nvPr>
            <p:ph type="dt" sz="half" idx="10"/>
          </p:nvPr>
        </p:nvSpPr>
        <p:spPr/>
        <p:txBody>
          <a:bodyPr/>
          <a:lstStyle/>
          <a:p>
            <a:fld id="{75F11874-9845-45F9-B854-E5A55EBCDCAA}" type="datetimeFigureOut">
              <a:rPr lang="en-GB" smtClean="0"/>
              <a:t>05/09/2020</a:t>
            </a:fld>
            <a:endParaRPr lang="en-GB"/>
          </a:p>
        </p:txBody>
      </p:sp>
      <p:sp>
        <p:nvSpPr>
          <p:cNvPr id="5" name="Footer Placeholder 4">
            <a:extLst>
              <a:ext uri="{FF2B5EF4-FFF2-40B4-BE49-F238E27FC236}">
                <a16:creationId xmlns:a16="http://schemas.microsoft.com/office/drawing/2014/main" id="{2E81B8A4-F056-4DD9-9D69-5FA044D0540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4CE7D8-BD68-4A19-8A18-004CBA7468FC}"/>
              </a:ext>
            </a:extLst>
          </p:cNvPr>
          <p:cNvSpPr>
            <a:spLocks noGrp="1"/>
          </p:cNvSpPr>
          <p:nvPr>
            <p:ph type="sldNum" sz="quarter" idx="12"/>
          </p:nvPr>
        </p:nvSpPr>
        <p:spPr/>
        <p:txBody>
          <a:bodyPr/>
          <a:lstStyle/>
          <a:p>
            <a:fld id="{6A93C98E-4B24-4CB9-AFA2-B09E62B7469B}" type="slidenum">
              <a:rPr lang="en-GB" smtClean="0"/>
              <a:t>‹#›</a:t>
            </a:fld>
            <a:endParaRPr lang="en-GB"/>
          </a:p>
        </p:txBody>
      </p:sp>
    </p:spTree>
    <p:extLst>
      <p:ext uri="{BB962C8B-B14F-4D97-AF65-F5344CB8AC3E}">
        <p14:creationId xmlns:p14="http://schemas.microsoft.com/office/powerpoint/2010/main" val="7787177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D5DFB4-3C82-4FAE-9A6C-6F4CAB026F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37FE5E-603D-4CE3-B66A-E50A7B8BD14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F733F85-1F11-43B7-8ECE-4AFF33591B5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F11874-9845-45F9-B854-E5A55EBCDCAA}" type="datetimeFigureOut">
              <a:rPr lang="en-GB" smtClean="0"/>
              <a:t>05/09/2020</a:t>
            </a:fld>
            <a:endParaRPr lang="en-GB"/>
          </a:p>
        </p:txBody>
      </p:sp>
      <p:sp>
        <p:nvSpPr>
          <p:cNvPr id="5" name="Footer Placeholder 4">
            <a:extLst>
              <a:ext uri="{FF2B5EF4-FFF2-40B4-BE49-F238E27FC236}">
                <a16:creationId xmlns:a16="http://schemas.microsoft.com/office/drawing/2014/main" id="{D270AE85-8B49-4DB9-B7D1-00B4151989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D3ACC69-2FEA-4DF1-BAC4-375CD0DDB9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C98E-4B24-4CB9-AFA2-B09E62B7469B}" type="slidenum">
              <a:rPr lang="en-GB" smtClean="0"/>
              <a:t>‹#›</a:t>
            </a:fld>
            <a:endParaRPr lang="en-GB"/>
          </a:p>
        </p:txBody>
      </p:sp>
    </p:spTree>
    <p:extLst>
      <p:ext uri="{BB962C8B-B14F-4D97-AF65-F5344CB8AC3E}">
        <p14:creationId xmlns:p14="http://schemas.microsoft.com/office/powerpoint/2010/main" val="3718180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hyperlink" Target="http://elentori.deviantart.com/art/Touch-Animation-353473472"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gif"/><Relationship Id="rId7" Type="http://schemas.openxmlformats.org/officeDocument/2006/relationships/image" Target="../media/image21.png"/><Relationship Id="rId2" Type="http://schemas.openxmlformats.org/officeDocument/2006/relationships/image" Target="../media/image16.gi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jpg"/><Relationship Id="rId4" Type="http://schemas.openxmlformats.org/officeDocument/2006/relationships/image" Target="../media/image18.gif"/><Relationship Id="rId9" Type="http://schemas.openxmlformats.org/officeDocument/2006/relationships/image" Target="../media/image23.gif"/></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hyperlink" Target="mailto:dejan@adventist.uk"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elentori.deviantart.com/art/Touch-Animation-353473472"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drawing&#10;&#10;Description automatically generated">
            <a:extLst>
              <a:ext uri="{FF2B5EF4-FFF2-40B4-BE49-F238E27FC236}">
                <a16:creationId xmlns:a16="http://schemas.microsoft.com/office/drawing/2014/main" id="{5068445C-D471-46C0-80D0-F7B360018E4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2" name="Title 1">
            <a:extLst>
              <a:ext uri="{FF2B5EF4-FFF2-40B4-BE49-F238E27FC236}">
                <a16:creationId xmlns:a16="http://schemas.microsoft.com/office/drawing/2014/main" id="{61A9C795-34BE-4A31-AF80-40AB508BFDCC}"/>
              </a:ext>
            </a:extLst>
          </p:cNvPr>
          <p:cNvSpPr>
            <a:spLocks noGrp="1"/>
          </p:cNvSpPr>
          <p:nvPr>
            <p:ph type="ctrTitle"/>
          </p:nvPr>
        </p:nvSpPr>
        <p:spPr>
          <a:xfrm>
            <a:off x="172278" y="154955"/>
            <a:ext cx="9899374" cy="2387600"/>
          </a:xfrm>
        </p:spPr>
        <p:txBody>
          <a:bodyPr/>
          <a:lstStyle/>
          <a:p>
            <a:r>
              <a:rPr lang="en-GB" dirty="0">
                <a:latin typeface="Biome" panose="020B0503030204020804" pitchFamily="34" charset="0"/>
                <a:cs typeface="Biome" panose="020B0503030204020804" pitchFamily="34" charset="0"/>
              </a:rPr>
              <a:t>Touch </a:t>
            </a:r>
            <a:br>
              <a:rPr lang="en-GB" dirty="0">
                <a:latin typeface="Biome" panose="020B0503030204020804" pitchFamily="34" charset="0"/>
                <a:cs typeface="Biome" panose="020B0503030204020804" pitchFamily="34" charset="0"/>
              </a:rPr>
            </a:br>
            <a:r>
              <a:rPr lang="en-GB" dirty="0">
                <a:latin typeface="Biome" panose="020B0503030204020804" pitchFamily="34" charset="0"/>
                <a:cs typeface="Biome" panose="020B0503030204020804" pitchFamily="34" charset="0"/>
              </a:rPr>
              <a:t>			 Honour</a:t>
            </a:r>
          </a:p>
        </p:txBody>
      </p:sp>
      <p:sp>
        <p:nvSpPr>
          <p:cNvPr id="3" name="Subtitle 2">
            <a:extLst>
              <a:ext uri="{FF2B5EF4-FFF2-40B4-BE49-F238E27FC236}">
                <a16:creationId xmlns:a16="http://schemas.microsoft.com/office/drawing/2014/main" id="{48195121-9D67-4339-85FC-C215B04B900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237976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C2234-6A92-44C2-8F3C-DE95ABAD574D}"/>
              </a:ext>
            </a:extLst>
          </p:cNvPr>
          <p:cNvSpPr>
            <a:spLocks noGrp="1"/>
          </p:cNvSpPr>
          <p:nvPr>
            <p:ph type="title"/>
          </p:nvPr>
        </p:nvSpPr>
        <p:spPr/>
        <p:txBody>
          <a:bodyPr/>
          <a:lstStyle/>
          <a:p>
            <a:r>
              <a:rPr lang="en-GB" dirty="0">
                <a:latin typeface="Biome" panose="020B0503030204020804" pitchFamily="34" charset="0"/>
                <a:cs typeface="Biome" panose="020B0503030204020804" pitchFamily="34" charset="0"/>
              </a:rPr>
              <a:t>Touch Requirements </a:t>
            </a:r>
            <a:endParaRPr lang="en-GB" dirty="0"/>
          </a:p>
        </p:txBody>
      </p:sp>
      <p:sp>
        <p:nvSpPr>
          <p:cNvPr id="3" name="Content Placeholder 2">
            <a:extLst>
              <a:ext uri="{FF2B5EF4-FFF2-40B4-BE49-F238E27FC236}">
                <a16:creationId xmlns:a16="http://schemas.microsoft.com/office/drawing/2014/main" id="{B409CE0B-20FE-4480-A8AE-043B0A9690A3}"/>
              </a:ext>
            </a:extLst>
          </p:cNvPr>
          <p:cNvSpPr>
            <a:spLocks noGrp="1"/>
          </p:cNvSpPr>
          <p:nvPr>
            <p:ph idx="1"/>
          </p:nvPr>
        </p:nvSpPr>
        <p:spPr/>
        <p:txBody>
          <a:bodyPr>
            <a:normAutofit fontScale="55000" lnSpcReduction="20000"/>
          </a:bodyPr>
          <a:lstStyle/>
          <a:p>
            <a:pPr marL="514350" indent="-514350">
              <a:buFont typeface="+mj-lt"/>
              <a:buAutoNum type="arabicPeriod"/>
            </a:pPr>
            <a:r>
              <a:rPr lang="en-GB" dirty="0"/>
              <a:t>Label and explain the functions of the three main parts of the skin. </a:t>
            </a:r>
          </a:p>
          <a:p>
            <a:pPr marL="514350" indent="-514350">
              <a:buFont typeface="+mj-lt"/>
              <a:buAutoNum type="arabicPeriod"/>
            </a:pPr>
            <a:r>
              <a:rPr lang="en-GB" dirty="0"/>
              <a:t>Define the following receptors in the Somatosensory system that enables the sense of touch.  </a:t>
            </a:r>
          </a:p>
          <a:p>
            <a:pPr marL="514350" indent="-514350">
              <a:buFont typeface="+mj-lt"/>
              <a:buAutoNum type="arabicPeriod"/>
            </a:pPr>
            <a:r>
              <a:rPr lang="en-GB" dirty="0"/>
              <a:t>How much of the body does the skin occupy</a:t>
            </a:r>
          </a:p>
          <a:p>
            <a:pPr marL="514350" indent="-514350">
              <a:buFont typeface="+mj-lt"/>
              <a:buAutoNum type="arabicPeriod"/>
            </a:pPr>
            <a:r>
              <a:rPr lang="en-GB" dirty="0"/>
              <a:t>Explain some ways in which the sense of touch can be used to convey emotions and what percentage of time can people communicate via touch?   </a:t>
            </a:r>
          </a:p>
          <a:p>
            <a:pPr marL="514350" indent="-514350">
              <a:buFont typeface="+mj-lt"/>
              <a:buAutoNum type="arabicPeriod"/>
            </a:pPr>
            <a:r>
              <a:rPr lang="en-GB" dirty="0"/>
              <a:t>Define and know the difference  between safe and unsafe touch.</a:t>
            </a:r>
          </a:p>
          <a:p>
            <a:pPr marL="514350" indent="-514350">
              <a:buFont typeface="+mj-lt"/>
              <a:buAutoNum type="arabicPeriod"/>
            </a:pPr>
            <a:r>
              <a:rPr lang="en-GB" dirty="0"/>
              <a:t>Why is touch important to human interaction and life development? </a:t>
            </a:r>
          </a:p>
          <a:p>
            <a:pPr marL="514350" indent="-514350">
              <a:buFont typeface="+mj-lt"/>
              <a:buAutoNum type="arabicPeriod"/>
            </a:pPr>
            <a:r>
              <a:rPr lang="en-GB" dirty="0"/>
              <a:t>Explain how the sense of touch changes with age. </a:t>
            </a:r>
          </a:p>
          <a:p>
            <a:pPr marL="514350" indent="-514350">
              <a:buFont typeface="+mj-lt"/>
              <a:buAutoNum type="arabicPeriod"/>
            </a:pPr>
            <a:r>
              <a:rPr lang="en-GB" dirty="0"/>
              <a:t>What is hypoesthesia? What do you think it would be like to live without the sense of touch? </a:t>
            </a:r>
          </a:p>
          <a:p>
            <a:pPr marL="514350" indent="-514350">
              <a:buFont typeface="+mj-lt"/>
              <a:buAutoNum type="arabicPeriod"/>
            </a:pPr>
            <a:r>
              <a:rPr lang="en-GB" dirty="0"/>
              <a:t>What other areas of the skin are more sensitive that others?  </a:t>
            </a:r>
          </a:p>
          <a:p>
            <a:pPr marL="514350" indent="-514350">
              <a:buFont typeface="+mj-lt"/>
              <a:buAutoNum type="arabicPeriod"/>
            </a:pPr>
            <a:r>
              <a:rPr lang="en-GB" dirty="0"/>
              <a:t>How do you protect your skin and is it affected by different temperatures? </a:t>
            </a:r>
          </a:p>
          <a:p>
            <a:pPr marL="514350" indent="-514350">
              <a:buFont typeface="+mj-lt"/>
              <a:buAutoNum type="arabicPeriod"/>
            </a:pPr>
            <a:r>
              <a:rPr lang="en-GB" dirty="0"/>
              <a:t>Do cosmetics help or hinder your skin? </a:t>
            </a:r>
          </a:p>
          <a:p>
            <a:pPr marL="514350" indent="-514350">
              <a:buFont typeface="+mj-lt"/>
              <a:buAutoNum type="arabicPeriod"/>
            </a:pPr>
            <a:r>
              <a:rPr lang="en-GB" dirty="0"/>
              <a:t>Define the following skin disorders/conditions</a:t>
            </a:r>
          </a:p>
          <a:p>
            <a:pPr marL="514350" indent="-514350">
              <a:buFont typeface="+mj-lt"/>
              <a:buAutoNum type="arabicPeriod"/>
            </a:pPr>
            <a:r>
              <a:rPr lang="en-GB" dirty="0"/>
              <a:t>Explain how tattooing can damage the skin and discuss what the bible says regarding marking the body.</a:t>
            </a:r>
          </a:p>
          <a:p>
            <a:pPr marL="514350" indent="-514350">
              <a:buFont typeface="+mj-lt"/>
              <a:buAutoNum type="arabicPeriod"/>
            </a:pPr>
            <a:r>
              <a:rPr lang="en-GB" dirty="0"/>
              <a:t>Explain how the bible illustrates touch from each of the following perspectives.   </a:t>
            </a:r>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a:p>
            <a:pPr marL="514350" indent="-514350">
              <a:buFont typeface="+mj-lt"/>
              <a:buAutoNum type="arabicPeriod"/>
            </a:pPr>
            <a:endParaRPr lang="en-GB" dirty="0"/>
          </a:p>
        </p:txBody>
      </p:sp>
    </p:spTree>
    <p:extLst>
      <p:ext uri="{BB962C8B-B14F-4D97-AF65-F5344CB8AC3E}">
        <p14:creationId xmlns:p14="http://schemas.microsoft.com/office/powerpoint/2010/main" val="13722173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drawing&#10;&#10;Description automatically generated">
            <a:extLst>
              <a:ext uri="{FF2B5EF4-FFF2-40B4-BE49-F238E27FC236}">
                <a16:creationId xmlns:a16="http://schemas.microsoft.com/office/drawing/2014/main" id="{083A3593-656C-47A1-871C-2F6AE3F1D3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4" name="Flowchart: Connector 3">
            <a:extLst>
              <a:ext uri="{FF2B5EF4-FFF2-40B4-BE49-F238E27FC236}">
                <a16:creationId xmlns:a16="http://schemas.microsoft.com/office/drawing/2014/main" id="{8220EE1B-92C3-45A0-B99F-ABDA6AE553B8}"/>
              </a:ext>
            </a:extLst>
          </p:cNvPr>
          <p:cNvSpPr/>
          <p:nvPr/>
        </p:nvSpPr>
        <p:spPr>
          <a:xfrm>
            <a:off x="353265" y="185518"/>
            <a:ext cx="2411896" cy="2319131"/>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2400" dirty="0">
                <a:solidFill>
                  <a:schemeClr val="tx1"/>
                </a:solidFill>
                <a:latin typeface="Biome" panose="020B0503030204020804" pitchFamily="34" charset="0"/>
                <a:cs typeface="Biome" panose="020B0503030204020804" pitchFamily="34" charset="0"/>
              </a:rPr>
              <a:t>What ?</a:t>
            </a:r>
          </a:p>
          <a:p>
            <a:pPr algn="ctr"/>
            <a:r>
              <a:rPr lang="en-GB" sz="2400" dirty="0">
                <a:solidFill>
                  <a:schemeClr val="tx1"/>
                </a:solidFill>
                <a:latin typeface="Biome" panose="020B0503030204020804" pitchFamily="34" charset="0"/>
                <a:cs typeface="Biome" panose="020B0503030204020804" pitchFamily="34" charset="0"/>
              </a:rPr>
              <a:t>&amp;</a:t>
            </a:r>
          </a:p>
          <a:p>
            <a:pPr algn="ctr"/>
            <a:r>
              <a:rPr lang="en-GB" sz="2400" dirty="0">
                <a:solidFill>
                  <a:schemeClr val="tx1"/>
                </a:solidFill>
                <a:latin typeface="Biome" panose="020B0503030204020804" pitchFamily="34" charset="0"/>
                <a:cs typeface="Biome" panose="020B0503030204020804" pitchFamily="34" charset="0"/>
              </a:rPr>
              <a:t> How ?</a:t>
            </a:r>
          </a:p>
        </p:txBody>
      </p:sp>
      <p:sp>
        <p:nvSpPr>
          <p:cNvPr id="5" name="Flowchart: Connector 4">
            <a:extLst>
              <a:ext uri="{FF2B5EF4-FFF2-40B4-BE49-F238E27FC236}">
                <a16:creationId xmlns:a16="http://schemas.microsoft.com/office/drawing/2014/main" id="{A9514E22-81E9-45ED-99E9-D45A1F3C89ED}"/>
              </a:ext>
            </a:extLst>
          </p:cNvPr>
          <p:cNvSpPr/>
          <p:nvPr/>
        </p:nvSpPr>
        <p:spPr>
          <a:xfrm>
            <a:off x="3257138" y="245157"/>
            <a:ext cx="2411896" cy="2319131"/>
          </a:xfrm>
          <a:prstGeom prst="flowChartConnector">
            <a:avLst/>
          </a:prstGeom>
          <a:solidFill>
            <a:srgbClr val="62E040">
              <a:alpha val="32941"/>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Purpose</a:t>
            </a:r>
          </a:p>
          <a:p>
            <a:pPr algn="ctr"/>
            <a:r>
              <a:rPr lang="en-GB" sz="2400" dirty="0">
                <a:latin typeface="Biome" panose="020B0503030204020804" pitchFamily="34" charset="0"/>
                <a:cs typeface="Biome" panose="020B0503030204020804" pitchFamily="34" charset="0"/>
              </a:rPr>
              <a:t> &amp;</a:t>
            </a:r>
          </a:p>
          <a:p>
            <a:pPr algn="ctr"/>
            <a:r>
              <a:rPr lang="en-GB" sz="2400" dirty="0">
                <a:latin typeface="Biome" panose="020B0503030204020804" pitchFamily="34" charset="0"/>
                <a:cs typeface="Biome" panose="020B0503030204020804" pitchFamily="34" charset="0"/>
              </a:rPr>
              <a:t>Change</a:t>
            </a:r>
          </a:p>
        </p:txBody>
      </p:sp>
      <p:sp>
        <p:nvSpPr>
          <p:cNvPr id="6" name="Flowchart: Connector 5">
            <a:extLst>
              <a:ext uri="{FF2B5EF4-FFF2-40B4-BE49-F238E27FC236}">
                <a16:creationId xmlns:a16="http://schemas.microsoft.com/office/drawing/2014/main" id="{7E964487-DB7A-4194-9AD7-D070C0AF36F6}"/>
              </a:ext>
            </a:extLst>
          </p:cNvPr>
          <p:cNvSpPr/>
          <p:nvPr/>
        </p:nvSpPr>
        <p:spPr>
          <a:xfrm>
            <a:off x="8999873" y="212023"/>
            <a:ext cx="2411896" cy="2319131"/>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Spiritual Influence</a:t>
            </a:r>
          </a:p>
        </p:txBody>
      </p:sp>
      <p:sp>
        <p:nvSpPr>
          <p:cNvPr id="7" name="Flowchart: Connector 6">
            <a:extLst>
              <a:ext uri="{FF2B5EF4-FFF2-40B4-BE49-F238E27FC236}">
                <a16:creationId xmlns:a16="http://schemas.microsoft.com/office/drawing/2014/main" id="{9A4EF23F-CD6A-43E5-A40F-C12CEC31DCF0}"/>
              </a:ext>
            </a:extLst>
          </p:cNvPr>
          <p:cNvSpPr/>
          <p:nvPr/>
        </p:nvSpPr>
        <p:spPr>
          <a:xfrm>
            <a:off x="6096000" y="185519"/>
            <a:ext cx="2411896" cy="2319131"/>
          </a:xfrm>
          <a:prstGeom prst="flowChartConnector">
            <a:avLst/>
          </a:prstGeom>
          <a:solidFill>
            <a:schemeClr val="accent4">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Surface Damage</a:t>
            </a:r>
          </a:p>
        </p:txBody>
      </p:sp>
    </p:spTree>
    <p:extLst>
      <p:ext uri="{BB962C8B-B14F-4D97-AF65-F5344CB8AC3E}">
        <p14:creationId xmlns:p14="http://schemas.microsoft.com/office/powerpoint/2010/main" val="858831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5"/>
                                        </p:tgtEl>
                                      </p:cBhvr>
                                    </p:animEffect>
                                    <p:animScale>
                                      <p:cBhvr>
                                        <p:cTn id="12" dur="250" autoRev="1" fill="hold"/>
                                        <p:tgtEl>
                                          <p:spTgt spid="5"/>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grpId="0" nodeType="clickEffect">
                                  <p:stCondLst>
                                    <p:cond delay="0"/>
                                  </p:stCondLst>
                                  <p:childTnLst>
                                    <p:animEffect transition="out" filter="fade">
                                      <p:cBhvr>
                                        <p:cTn id="16" dur="500" tmFilter="0, 0; .2, .5; .8, .5; 1, 0"/>
                                        <p:tgtEl>
                                          <p:spTgt spid="7"/>
                                        </p:tgtEl>
                                      </p:cBhvr>
                                    </p:animEffect>
                                    <p:animScale>
                                      <p:cBhvr>
                                        <p:cTn id="17" dur="250" autoRev="1" fill="hold"/>
                                        <p:tgtEl>
                                          <p:spTgt spid="7"/>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grpId="0" nodeType="clickEffect">
                                  <p:stCondLst>
                                    <p:cond delay="0"/>
                                  </p:stCondLst>
                                  <p:childTnLst>
                                    <p:animEffect transition="out" filter="fade">
                                      <p:cBhvr>
                                        <p:cTn id="21" dur="500" tmFilter="0, 0; .2, .5; .8, .5; 1, 0"/>
                                        <p:tgtEl>
                                          <p:spTgt spid="6"/>
                                        </p:tgtEl>
                                      </p:cBhvr>
                                    </p:animEffect>
                                    <p:animScale>
                                      <p:cBhvr>
                                        <p:cTn id="22"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47F5A340-9BBC-4AB2-924B-4F3E736E5C15}"/>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pic>
        <p:nvPicPr>
          <p:cNvPr id="3076" name="Picture 4" descr="Healthy Skin: Skin Peels | LIVIN Q8">
            <a:extLst>
              <a:ext uri="{FF2B5EF4-FFF2-40B4-BE49-F238E27FC236}">
                <a16:creationId xmlns:a16="http://schemas.microsoft.com/office/drawing/2014/main" id="{E1DC616E-36C6-4E46-A262-7B87B5E39D8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89" t="15686" r="50671" b="6509"/>
          <a:stretch/>
        </p:blipFill>
        <p:spPr bwMode="auto">
          <a:xfrm>
            <a:off x="6636175" y="1955999"/>
            <a:ext cx="5540190" cy="4548788"/>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Arrow Connector 7">
            <a:extLst>
              <a:ext uri="{FF2B5EF4-FFF2-40B4-BE49-F238E27FC236}">
                <a16:creationId xmlns:a16="http://schemas.microsoft.com/office/drawing/2014/main" id="{34D8C702-64E1-4347-96AE-2BBD283DF8A3}"/>
              </a:ext>
            </a:extLst>
          </p:cNvPr>
          <p:cNvCxnSpPr/>
          <p:nvPr/>
        </p:nvCxnSpPr>
        <p:spPr>
          <a:xfrm>
            <a:off x="4953000" y="-438150"/>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95A8ED8-9225-4E0E-9CC2-68D2D3A7D483}"/>
              </a:ext>
            </a:extLst>
          </p:cNvPr>
          <p:cNvSpPr txBox="1"/>
          <p:nvPr/>
        </p:nvSpPr>
        <p:spPr>
          <a:xfrm>
            <a:off x="3122136" y="344694"/>
            <a:ext cx="4426897" cy="1631216"/>
          </a:xfrm>
          <a:prstGeom prst="rect">
            <a:avLst/>
          </a:prstGeom>
          <a:noFill/>
          <a:ln>
            <a:solidFill>
              <a:schemeClr val="accent1"/>
            </a:solidFill>
          </a:ln>
        </p:spPr>
        <p:txBody>
          <a:bodyPr wrap="square" rtlCol="0">
            <a:spAutoFit/>
          </a:bodyPr>
          <a:lstStyle/>
          <a:p>
            <a:pPr algn="ctr"/>
            <a:r>
              <a:rPr lang="en-GB" sz="2000" dirty="0">
                <a:latin typeface="Biome" panose="020B0503030204020804" pitchFamily="34" charset="0"/>
                <a:ea typeface="Batang" panose="02030600000101010101" pitchFamily="18" charset="-127"/>
                <a:cs typeface="Biome" panose="020B0503030204020804" pitchFamily="34" charset="0"/>
              </a:rPr>
              <a:t>Question 1 - Label and explain the functions of the three main parts of the skin: Epidermis, Dermis, and Subcutaneous tissue (Hypodermis)</a:t>
            </a:r>
          </a:p>
        </p:txBody>
      </p:sp>
      <p:grpSp>
        <p:nvGrpSpPr>
          <p:cNvPr id="32" name="Group 31">
            <a:extLst>
              <a:ext uri="{FF2B5EF4-FFF2-40B4-BE49-F238E27FC236}">
                <a16:creationId xmlns:a16="http://schemas.microsoft.com/office/drawing/2014/main" id="{25C9D9A9-E048-4407-8339-3CA87BF83CEB}"/>
              </a:ext>
            </a:extLst>
          </p:cNvPr>
          <p:cNvGrpSpPr/>
          <p:nvPr/>
        </p:nvGrpSpPr>
        <p:grpSpPr>
          <a:xfrm>
            <a:off x="2277687" y="2940884"/>
            <a:ext cx="4516430" cy="646331"/>
            <a:chOff x="2277687" y="2940884"/>
            <a:chExt cx="4516430" cy="646331"/>
          </a:xfrm>
        </p:grpSpPr>
        <p:sp>
          <p:nvSpPr>
            <p:cNvPr id="10" name="TextBox 9">
              <a:extLst>
                <a:ext uri="{FF2B5EF4-FFF2-40B4-BE49-F238E27FC236}">
                  <a16:creationId xmlns:a16="http://schemas.microsoft.com/office/drawing/2014/main" id="{CAB28D29-92A8-45E1-8323-C0251EAAED45}"/>
                </a:ext>
              </a:extLst>
            </p:cNvPr>
            <p:cNvSpPr txBox="1"/>
            <p:nvPr/>
          </p:nvSpPr>
          <p:spPr>
            <a:xfrm>
              <a:off x="2277687" y="2940884"/>
              <a:ext cx="4516430" cy="646331"/>
            </a:xfrm>
            <a:prstGeom prst="rect">
              <a:avLst/>
            </a:prstGeom>
            <a:noFill/>
          </p:spPr>
          <p:txBody>
            <a:bodyPr wrap="square" rtlCol="0">
              <a:spAutoFit/>
            </a:bodyPr>
            <a:lstStyle/>
            <a:p>
              <a:r>
                <a:rPr lang="en-GB" sz="3600" b="1" dirty="0">
                  <a:solidFill>
                    <a:srgbClr val="FF0000"/>
                  </a:solidFill>
                  <a:latin typeface="Biome" panose="020B0503030204020804" pitchFamily="34" charset="0"/>
                  <a:cs typeface="Biome" panose="020B0503030204020804" pitchFamily="34" charset="0"/>
                </a:rPr>
                <a:t>EPIDERMIS     </a:t>
              </a:r>
            </a:p>
          </p:txBody>
        </p:sp>
        <p:cxnSp>
          <p:nvCxnSpPr>
            <p:cNvPr id="12" name="Straight Arrow Connector 11">
              <a:extLst>
                <a:ext uri="{FF2B5EF4-FFF2-40B4-BE49-F238E27FC236}">
                  <a16:creationId xmlns:a16="http://schemas.microsoft.com/office/drawing/2014/main" id="{3DA4F027-1D0D-470E-930D-C6DEB675E106}"/>
                </a:ext>
              </a:extLst>
            </p:cNvPr>
            <p:cNvCxnSpPr>
              <a:cxnSpLocks/>
              <a:endCxn id="10" idx="3"/>
            </p:cNvCxnSpPr>
            <p:nvPr/>
          </p:nvCxnSpPr>
          <p:spPr>
            <a:xfrm>
              <a:off x="5145578" y="3264050"/>
              <a:ext cx="1648539" cy="0"/>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3" name="Group 32">
            <a:extLst>
              <a:ext uri="{FF2B5EF4-FFF2-40B4-BE49-F238E27FC236}">
                <a16:creationId xmlns:a16="http://schemas.microsoft.com/office/drawing/2014/main" id="{8FB4DCE2-AC15-4D42-8EA1-25C552157A54}"/>
              </a:ext>
            </a:extLst>
          </p:cNvPr>
          <p:cNvGrpSpPr/>
          <p:nvPr/>
        </p:nvGrpSpPr>
        <p:grpSpPr>
          <a:xfrm>
            <a:off x="1296785" y="4073977"/>
            <a:ext cx="5178829" cy="646331"/>
            <a:chOff x="1296785" y="4073977"/>
            <a:chExt cx="5178829" cy="646331"/>
          </a:xfrm>
        </p:grpSpPr>
        <p:sp>
          <p:nvSpPr>
            <p:cNvPr id="9" name="TextBox 8">
              <a:extLst>
                <a:ext uri="{FF2B5EF4-FFF2-40B4-BE49-F238E27FC236}">
                  <a16:creationId xmlns:a16="http://schemas.microsoft.com/office/drawing/2014/main" id="{0043DB50-0DC5-4BC0-971D-E9ED39CAA5E8}"/>
                </a:ext>
              </a:extLst>
            </p:cNvPr>
            <p:cNvSpPr txBox="1"/>
            <p:nvPr/>
          </p:nvSpPr>
          <p:spPr>
            <a:xfrm>
              <a:off x="1296785" y="4073977"/>
              <a:ext cx="5178829" cy="646331"/>
            </a:xfrm>
            <a:prstGeom prst="rect">
              <a:avLst/>
            </a:prstGeom>
            <a:noFill/>
          </p:spPr>
          <p:txBody>
            <a:bodyPr wrap="square" rtlCol="0">
              <a:spAutoFit/>
            </a:bodyPr>
            <a:lstStyle/>
            <a:p>
              <a:r>
                <a:rPr lang="en-GB" sz="3600" b="1" dirty="0">
                  <a:solidFill>
                    <a:schemeClr val="accent2"/>
                  </a:solidFill>
                  <a:latin typeface="Biome" panose="020B0503030204020804" pitchFamily="34" charset="0"/>
                  <a:cs typeface="Biome" panose="020B0503030204020804" pitchFamily="34" charset="0"/>
                </a:rPr>
                <a:t>DERMIS   </a:t>
              </a:r>
            </a:p>
          </p:txBody>
        </p:sp>
        <p:cxnSp>
          <p:nvCxnSpPr>
            <p:cNvPr id="25" name="Straight Arrow Connector 24">
              <a:extLst>
                <a:ext uri="{FF2B5EF4-FFF2-40B4-BE49-F238E27FC236}">
                  <a16:creationId xmlns:a16="http://schemas.microsoft.com/office/drawing/2014/main" id="{0DA07E9C-818A-4941-94DC-7011C8C2A6A7}"/>
                </a:ext>
              </a:extLst>
            </p:cNvPr>
            <p:cNvCxnSpPr>
              <a:cxnSpLocks/>
              <a:endCxn id="9" idx="3"/>
            </p:cNvCxnSpPr>
            <p:nvPr/>
          </p:nvCxnSpPr>
          <p:spPr>
            <a:xfrm>
              <a:off x="3657073" y="4397142"/>
              <a:ext cx="2818541" cy="1"/>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grpSp>
      <p:grpSp>
        <p:nvGrpSpPr>
          <p:cNvPr id="34" name="Group 33">
            <a:extLst>
              <a:ext uri="{FF2B5EF4-FFF2-40B4-BE49-F238E27FC236}">
                <a16:creationId xmlns:a16="http://schemas.microsoft.com/office/drawing/2014/main" id="{F4A73922-3816-4C20-8080-3838287B1B5A}"/>
              </a:ext>
            </a:extLst>
          </p:cNvPr>
          <p:cNvGrpSpPr/>
          <p:nvPr/>
        </p:nvGrpSpPr>
        <p:grpSpPr>
          <a:xfrm>
            <a:off x="149629" y="5343641"/>
            <a:ext cx="6644488" cy="584775"/>
            <a:chOff x="149629" y="5343641"/>
            <a:chExt cx="6644488" cy="584775"/>
          </a:xfrm>
        </p:grpSpPr>
        <p:sp>
          <p:nvSpPr>
            <p:cNvPr id="11" name="TextBox 10">
              <a:extLst>
                <a:ext uri="{FF2B5EF4-FFF2-40B4-BE49-F238E27FC236}">
                  <a16:creationId xmlns:a16="http://schemas.microsoft.com/office/drawing/2014/main" id="{FFA831F6-C7CE-4194-ADEB-8B5D8211576C}"/>
                </a:ext>
              </a:extLst>
            </p:cNvPr>
            <p:cNvSpPr txBox="1"/>
            <p:nvPr/>
          </p:nvSpPr>
          <p:spPr>
            <a:xfrm>
              <a:off x="149629" y="5343641"/>
              <a:ext cx="5555826" cy="584775"/>
            </a:xfrm>
            <a:prstGeom prst="rect">
              <a:avLst/>
            </a:prstGeom>
            <a:noFill/>
          </p:spPr>
          <p:txBody>
            <a:bodyPr wrap="square" rtlCol="0">
              <a:spAutoFit/>
            </a:bodyPr>
            <a:lstStyle/>
            <a:p>
              <a:r>
                <a:rPr lang="en-GB" sz="3200" b="1" dirty="0">
                  <a:solidFill>
                    <a:schemeClr val="accent4"/>
                  </a:solidFill>
                  <a:latin typeface="Biome" panose="020B0503030204020804" pitchFamily="34" charset="0"/>
                  <a:cs typeface="Biome" panose="020B0503030204020804" pitchFamily="34" charset="0"/>
                </a:rPr>
                <a:t>HYPODERMIS </a:t>
              </a:r>
            </a:p>
          </p:txBody>
        </p:sp>
        <p:cxnSp>
          <p:nvCxnSpPr>
            <p:cNvPr id="30" name="Straight Arrow Connector 29">
              <a:extLst>
                <a:ext uri="{FF2B5EF4-FFF2-40B4-BE49-F238E27FC236}">
                  <a16:creationId xmlns:a16="http://schemas.microsoft.com/office/drawing/2014/main" id="{15FCBA2A-4E57-474A-9C46-7FA983D3A3A3}"/>
                </a:ext>
              </a:extLst>
            </p:cNvPr>
            <p:cNvCxnSpPr>
              <a:cxnSpLocks/>
            </p:cNvCxnSpPr>
            <p:nvPr/>
          </p:nvCxnSpPr>
          <p:spPr>
            <a:xfrm>
              <a:off x="3122136" y="5636029"/>
              <a:ext cx="3671981" cy="0"/>
            </a:xfrm>
            <a:prstGeom prst="straightConnector1">
              <a:avLst/>
            </a:prstGeom>
            <a:ln w="5715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165231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3"/>
                                        </p:tgtEl>
                                        <p:attrNameLst>
                                          <p:attrName>style.visibility</p:attrName>
                                        </p:attrNameLst>
                                      </p:cBhvr>
                                      <p:to>
                                        <p:strVal val="visible"/>
                                      </p:to>
                                    </p:set>
                                    <p:anim calcmode="lin" valueType="num">
                                      <p:cBhvr additive="base">
                                        <p:cTn id="20" dur="500" fill="hold"/>
                                        <p:tgtEl>
                                          <p:spTgt spid="33"/>
                                        </p:tgtEl>
                                        <p:attrNameLst>
                                          <p:attrName>ppt_x</p:attrName>
                                        </p:attrNameLst>
                                      </p:cBhvr>
                                      <p:tavLst>
                                        <p:tav tm="0">
                                          <p:val>
                                            <p:strVal val="#ppt_x"/>
                                          </p:val>
                                        </p:tav>
                                        <p:tav tm="100000">
                                          <p:val>
                                            <p:strVal val="#ppt_x"/>
                                          </p:val>
                                        </p:tav>
                                      </p:tavLst>
                                    </p:anim>
                                    <p:anim calcmode="lin" valueType="num">
                                      <p:cBhvr additive="base">
                                        <p:cTn id="21"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47F5A340-9BBC-4AB2-924B-4F3E736E5C15}"/>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cxnSp>
        <p:nvCxnSpPr>
          <p:cNvPr id="8" name="Straight Arrow Connector 7">
            <a:extLst>
              <a:ext uri="{FF2B5EF4-FFF2-40B4-BE49-F238E27FC236}">
                <a16:creationId xmlns:a16="http://schemas.microsoft.com/office/drawing/2014/main" id="{34D8C702-64E1-4347-96AE-2BBD283DF8A3}"/>
              </a:ext>
            </a:extLst>
          </p:cNvPr>
          <p:cNvCxnSpPr/>
          <p:nvPr/>
        </p:nvCxnSpPr>
        <p:spPr>
          <a:xfrm>
            <a:off x="4953000" y="-438150"/>
            <a:ext cx="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695A8ED8-9225-4E0E-9CC2-68D2D3A7D483}"/>
              </a:ext>
            </a:extLst>
          </p:cNvPr>
          <p:cNvSpPr txBox="1"/>
          <p:nvPr/>
        </p:nvSpPr>
        <p:spPr>
          <a:xfrm>
            <a:off x="3122136" y="344694"/>
            <a:ext cx="4426897" cy="1631216"/>
          </a:xfrm>
          <a:prstGeom prst="rect">
            <a:avLst/>
          </a:prstGeom>
          <a:noFill/>
          <a:ln>
            <a:solidFill>
              <a:schemeClr val="accent1"/>
            </a:solidFill>
          </a:ln>
        </p:spPr>
        <p:txBody>
          <a:bodyPr wrap="square" rtlCol="0">
            <a:spAutoFit/>
          </a:bodyPr>
          <a:lstStyle/>
          <a:p>
            <a:pPr algn="ctr"/>
            <a:r>
              <a:rPr lang="en-GB" sz="2000" dirty="0">
                <a:latin typeface="Biome" panose="020B0503030204020804" pitchFamily="34" charset="0"/>
                <a:ea typeface="Batang" panose="02030600000101010101" pitchFamily="18" charset="-127"/>
                <a:cs typeface="Biome" panose="020B0503030204020804" pitchFamily="34" charset="0"/>
              </a:rPr>
              <a:t>Question 1 - Label and explain the functions of the three main parts of the skin: Epidermis, Dermis, and Subcutaneous tissue (Hypodermis)</a:t>
            </a:r>
          </a:p>
        </p:txBody>
      </p:sp>
      <p:grpSp>
        <p:nvGrpSpPr>
          <p:cNvPr id="4" name="Group 3">
            <a:extLst>
              <a:ext uri="{FF2B5EF4-FFF2-40B4-BE49-F238E27FC236}">
                <a16:creationId xmlns:a16="http://schemas.microsoft.com/office/drawing/2014/main" id="{E7EFE91E-E3FE-48B9-96BB-4CBD13CA2616}"/>
              </a:ext>
            </a:extLst>
          </p:cNvPr>
          <p:cNvGrpSpPr/>
          <p:nvPr/>
        </p:nvGrpSpPr>
        <p:grpSpPr>
          <a:xfrm>
            <a:off x="395239" y="2784024"/>
            <a:ext cx="11043073" cy="923329"/>
            <a:chOff x="-901143" y="2745813"/>
            <a:chExt cx="7219116" cy="677215"/>
          </a:xfrm>
        </p:grpSpPr>
        <p:sp>
          <p:nvSpPr>
            <p:cNvPr id="2" name="TextBox 1">
              <a:extLst>
                <a:ext uri="{FF2B5EF4-FFF2-40B4-BE49-F238E27FC236}">
                  <a16:creationId xmlns:a16="http://schemas.microsoft.com/office/drawing/2014/main" id="{631F23D8-F9C9-4FB7-9423-F7BAF73DA48A}"/>
                </a:ext>
              </a:extLst>
            </p:cNvPr>
            <p:cNvSpPr txBox="1"/>
            <p:nvPr/>
          </p:nvSpPr>
          <p:spPr>
            <a:xfrm>
              <a:off x="2138987" y="2776697"/>
              <a:ext cx="4178986" cy="646331"/>
            </a:xfrm>
            <a:prstGeom prst="rect">
              <a:avLst/>
            </a:prstGeom>
            <a:noFill/>
          </p:spPr>
          <p:txBody>
            <a:bodyPr wrap="square" rtlCol="0">
              <a:spAutoFit/>
            </a:bodyPr>
            <a:lstStyle/>
            <a:p>
              <a:pPr algn="ctr"/>
              <a:r>
                <a:rPr lang="en-GB" b="1" dirty="0">
                  <a:latin typeface="Biome" panose="020B0503030204020804" pitchFamily="34" charset="0"/>
                  <a:cs typeface="Biome" panose="020B0503030204020804" pitchFamily="34" charset="0"/>
                </a:rPr>
                <a:t>Provides a barrier against environmental infections </a:t>
              </a:r>
            </a:p>
          </p:txBody>
        </p:sp>
        <p:sp>
          <p:nvSpPr>
            <p:cNvPr id="10" name="TextBox 9">
              <a:extLst>
                <a:ext uri="{FF2B5EF4-FFF2-40B4-BE49-F238E27FC236}">
                  <a16:creationId xmlns:a16="http://schemas.microsoft.com/office/drawing/2014/main" id="{CAB28D29-92A8-45E1-8323-C0251EAAED45}"/>
                </a:ext>
              </a:extLst>
            </p:cNvPr>
            <p:cNvSpPr txBox="1"/>
            <p:nvPr/>
          </p:nvSpPr>
          <p:spPr>
            <a:xfrm>
              <a:off x="-901143" y="2745813"/>
              <a:ext cx="4426896" cy="646331"/>
            </a:xfrm>
            <a:prstGeom prst="rect">
              <a:avLst/>
            </a:prstGeom>
            <a:noFill/>
          </p:spPr>
          <p:txBody>
            <a:bodyPr wrap="square" rtlCol="0">
              <a:spAutoFit/>
            </a:bodyPr>
            <a:lstStyle/>
            <a:p>
              <a:pPr algn="ctr"/>
              <a:r>
                <a:rPr lang="en-GB" sz="3600" b="1" dirty="0">
                  <a:solidFill>
                    <a:srgbClr val="FF0000"/>
                  </a:solidFill>
                  <a:latin typeface="Biome" panose="020B0503030204020804" pitchFamily="34" charset="0"/>
                  <a:cs typeface="Biome" panose="020B0503030204020804" pitchFamily="34" charset="0"/>
                </a:rPr>
                <a:t>EPIDERMIS </a:t>
              </a:r>
            </a:p>
          </p:txBody>
        </p:sp>
      </p:grpSp>
      <p:grpSp>
        <p:nvGrpSpPr>
          <p:cNvPr id="7" name="Group 6">
            <a:extLst>
              <a:ext uri="{FF2B5EF4-FFF2-40B4-BE49-F238E27FC236}">
                <a16:creationId xmlns:a16="http://schemas.microsoft.com/office/drawing/2014/main" id="{4E526D1A-D8BC-4BB1-805B-540C4EB6A788}"/>
              </a:ext>
            </a:extLst>
          </p:cNvPr>
          <p:cNvGrpSpPr/>
          <p:nvPr/>
        </p:nvGrpSpPr>
        <p:grpSpPr>
          <a:xfrm>
            <a:off x="-1102952" y="4099151"/>
            <a:ext cx="13156407" cy="527100"/>
            <a:chOff x="-2984441" y="4121748"/>
            <a:chExt cx="7671265" cy="923330"/>
          </a:xfrm>
        </p:grpSpPr>
        <p:sp>
          <p:nvSpPr>
            <p:cNvPr id="9" name="TextBox 8">
              <a:extLst>
                <a:ext uri="{FF2B5EF4-FFF2-40B4-BE49-F238E27FC236}">
                  <a16:creationId xmlns:a16="http://schemas.microsoft.com/office/drawing/2014/main" id="{0043DB50-0DC5-4BC0-971D-E9ED39CAA5E8}"/>
                </a:ext>
              </a:extLst>
            </p:cNvPr>
            <p:cNvSpPr txBox="1"/>
            <p:nvPr/>
          </p:nvSpPr>
          <p:spPr>
            <a:xfrm>
              <a:off x="-2984441" y="4146785"/>
              <a:ext cx="4426896" cy="646331"/>
            </a:xfrm>
            <a:prstGeom prst="rect">
              <a:avLst/>
            </a:prstGeom>
            <a:noFill/>
          </p:spPr>
          <p:txBody>
            <a:bodyPr wrap="square" rtlCol="0">
              <a:spAutoFit/>
            </a:bodyPr>
            <a:lstStyle/>
            <a:p>
              <a:pPr algn="ctr"/>
              <a:r>
                <a:rPr lang="en-GB" sz="3600" b="1" dirty="0">
                  <a:solidFill>
                    <a:schemeClr val="accent2"/>
                  </a:solidFill>
                  <a:latin typeface="Biome" panose="020B0503030204020804" pitchFamily="34" charset="0"/>
                  <a:cs typeface="Biome" panose="020B0503030204020804" pitchFamily="34" charset="0"/>
                </a:rPr>
                <a:t>DERMIS </a:t>
              </a:r>
            </a:p>
          </p:txBody>
        </p:sp>
        <p:sp>
          <p:nvSpPr>
            <p:cNvPr id="14" name="TextBox 13">
              <a:extLst>
                <a:ext uri="{FF2B5EF4-FFF2-40B4-BE49-F238E27FC236}">
                  <a16:creationId xmlns:a16="http://schemas.microsoft.com/office/drawing/2014/main" id="{218F7D14-2112-4881-B275-4BF9FBE7BE47}"/>
                </a:ext>
              </a:extLst>
            </p:cNvPr>
            <p:cNvSpPr txBox="1"/>
            <p:nvPr/>
          </p:nvSpPr>
          <p:spPr>
            <a:xfrm>
              <a:off x="259928" y="4121748"/>
              <a:ext cx="4426896" cy="923330"/>
            </a:xfrm>
            <a:prstGeom prst="rect">
              <a:avLst/>
            </a:prstGeom>
            <a:noFill/>
          </p:spPr>
          <p:txBody>
            <a:bodyPr wrap="square" rtlCol="0">
              <a:spAutoFit/>
            </a:bodyPr>
            <a:lstStyle/>
            <a:p>
              <a:pPr algn="ctr"/>
              <a:r>
                <a:rPr lang="en-GB" b="1" dirty="0">
                  <a:latin typeface="Biome" panose="020B0503030204020804" pitchFamily="34" charset="0"/>
                  <a:cs typeface="Biome" panose="020B0503030204020804" pitchFamily="34" charset="0"/>
                </a:rPr>
                <a:t>Aids in strengthening the skin and home to several connective tissues i.e. Hair follicles </a:t>
              </a:r>
            </a:p>
          </p:txBody>
        </p:sp>
      </p:grpSp>
      <p:grpSp>
        <p:nvGrpSpPr>
          <p:cNvPr id="16" name="Group 15">
            <a:extLst>
              <a:ext uri="{FF2B5EF4-FFF2-40B4-BE49-F238E27FC236}">
                <a16:creationId xmlns:a16="http://schemas.microsoft.com/office/drawing/2014/main" id="{DDDFBA0C-32F4-4C1F-A5F1-04BB494D9726}"/>
              </a:ext>
            </a:extLst>
          </p:cNvPr>
          <p:cNvGrpSpPr/>
          <p:nvPr/>
        </p:nvGrpSpPr>
        <p:grpSpPr>
          <a:xfrm>
            <a:off x="91440" y="5434365"/>
            <a:ext cx="11962015" cy="811423"/>
            <a:chOff x="-46021" y="5363770"/>
            <a:chExt cx="6512735" cy="1077218"/>
          </a:xfrm>
        </p:grpSpPr>
        <p:sp>
          <p:nvSpPr>
            <p:cNvPr id="11" name="TextBox 10">
              <a:extLst>
                <a:ext uri="{FF2B5EF4-FFF2-40B4-BE49-F238E27FC236}">
                  <a16:creationId xmlns:a16="http://schemas.microsoft.com/office/drawing/2014/main" id="{FFA831F6-C7CE-4194-ADEB-8B5D8211576C}"/>
                </a:ext>
              </a:extLst>
            </p:cNvPr>
            <p:cNvSpPr txBox="1"/>
            <p:nvPr/>
          </p:nvSpPr>
          <p:spPr>
            <a:xfrm>
              <a:off x="-46021" y="5363770"/>
              <a:ext cx="2832121" cy="1077218"/>
            </a:xfrm>
            <a:prstGeom prst="rect">
              <a:avLst/>
            </a:prstGeom>
            <a:noFill/>
          </p:spPr>
          <p:txBody>
            <a:bodyPr wrap="square" rtlCol="0">
              <a:spAutoFit/>
            </a:bodyPr>
            <a:lstStyle/>
            <a:p>
              <a:pPr algn="ctr"/>
              <a:r>
                <a:rPr lang="en-GB" sz="3200" b="1" dirty="0">
                  <a:solidFill>
                    <a:schemeClr val="accent4"/>
                  </a:solidFill>
                  <a:latin typeface="Biome" panose="020B0503030204020804" pitchFamily="34" charset="0"/>
                  <a:cs typeface="Biome" panose="020B0503030204020804" pitchFamily="34" charset="0"/>
                </a:rPr>
                <a:t>HYPODERMIS</a:t>
              </a:r>
            </a:p>
          </p:txBody>
        </p:sp>
        <p:sp>
          <p:nvSpPr>
            <p:cNvPr id="15" name="TextBox 14">
              <a:extLst>
                <a:ext uri="{FF2B5EF4-FFF2-40B4-BE49-F238E27FC236}">
                  <a16:creationId xmlns:a16="http://schemas.microsoft.com/office/drawing/2014/main" id="{B8ABF7EC-9AA2-423F-8CB7-BC55C5B8A2F4}"/>
                </a:ext>
              </a:extLst>
            </p:cNvPr>
            <p:cNvSpPr txBox="1"/>
            <p:nvPr/>
          </p:nvSpPr>
          <p:spPr>
            <a:xfrm>
              <a:off x="2592578" y="5363770"/>
              <a:ext cx="3874136" cy="923330"/>
            </a:xfrm>
            <a:prstGeom prst="rect">
              <a:avLst/>
            </a:prstGeom>
            <a:noFill/>
          </p:spPr>
          <p:txBody>
            <a:bodyPr wrap="square" rtlCol="0">
              <a:spAutoFit/>
            </a:bodyPr>
            <a:lstStyle/>
            <a:p>
              <a:pPr algn="ctr"/>
              <a:r>
                <a:rPr lang="en-GB" b="1" dirty="0">
                  <a:latin typeface="Biome" panose="020B0503030204020804" pitchFamily="34" charset="0"/>
                  <a:cs typeface="Biome" panose="020B0503030204020804" pitchFamily="34" charset="0"/>
                </a:rPr>
                <a:t>Stores fat cells, provides insulation and home to large nerves and blood vessels. </a:t>
              </a:r>
            </a:p>
          </p:txBody>
        </p:sp>
      </p:grpSp>
    </p:spTree>
    <p:extLst>
      <p:ext uri="{BB962C8B-B14F-4D97-AF65-F5344CB8AC3E}">
        <p14:creationId xmlns:p14="http://schemas.microsoft.com/office/powerpoint/2010/main" val="2411937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F2ADB6A8-D54B-45FA-A325-A6C1B225CA2A}"/>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sp>
        <p:nvSpPr>
          <p:cNvPr id="6" name="TextBox 5">
            <a:extLst>
              <a:ext uri="{FF2B5EF4-FFF2-40B4-BE49-F238E27FC236}">
                <a16:creationId xmlns:a16="http://schemas.microsoft.com/office/drawing/2014/main" id="{E1C7DE28-787E-440E-ACDA-E804479CBBB8}"/>
              </a:ext>
            </a:extLst>
          </p:cNvPr>
          <p:cNvSpPr txBox="1"/>
          <p:nvPr/>
        </p:nvSpPr>
        <p:spPr>
          <a:xfrm>
            <a:off x="1876082" y="2707101"/>
            <a:ext cx="5272863" cy="646331"/>
          </a:xfrm>
          <a:prstGeom prst="rect">
            <a:avLst/>
          </a:prstGeom>
          <a:noFill/>
        </p:spPr>
        <p:txBody>
          <a:bodyPr wrap="square" rtlCol="0">
            <a:spAutoFit/>
          </a:bodyPr>
          <a:lstStyle/>
          <a:p>
            <a:r>
              <a:rPr lang="en-GB" sz="3600" dirty="0">
                <a:solidFill>
                  <a:schemeClr val="accent4"/>
                </a:solidFill>
                <a:latin typeface="Biome" panose="020B0503030204020804" pitchFamily="34" charset="0"/>
                <a:cs typeface="Biome" panose="020B0503030204020804" pitchFamily="34" charset="0"/>
              </a:rPr>
              <a:t>a) Mechanoreceptors</a:t>
            </a:r>
          </a:p>
        </p:txBody>
      </p:sp>
      <p:grpSp>
        <p:nvGrpSpPr>
          <p:cNvPr id="18" name="Group 17">
            <a:extLst>
              <a:ext uri="{FF2B5EF4-FFF2-40B4-BE49-F238E27FC236}">
                <a16:creationId xmlns:a16="http://schemas.microsoft.com/office/drawing/2014/main" id="{003A8939-AAC1-47D7-81E9-6B3783E9EE3F}"/>
              </a:ext>
            </a:extLst>
          </p:cNvPr>
          <p:cNvGrpSpPr/>
          <p:nvPr/>
        </p:nvGrpSpPr>
        <p:grpSpPr>
          <a:xfrm>
            <a:off x="1135433" y="3746346"/>
            <a:ext cx="10219751" cy="2853227"/>
            <a:chOff x="2374863" y="1894178"/>
            <a:chExt cx="9141976" cy="2677656"/>
          </a:xfrm>
        </p:grpSpPr>
        <p:pic>
          <p:nvPicPr>
            <p:cNvPr id="8" name="Picture 7" descr="A blurry photo of a swimming pool&#10;&#10;Description automatically generated">
              <a:extLst>
                <a:ext uri="{FF2B5EF4-FFF2-40B4-BE49-F238E27FC236}">
                  <a16:creationId xmlns:a16="http://schemas.microsoft.com/office/drawing/2014/main" id="{1272557F-B733-481D-B8B6-E9FF914E68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74863" y="2335104"/>
              <a:ext cx="2565400" cy="1443037"/>
            </a:xfrm>
            <a:prstGeom prst="rect">
              <a:avLst/>
            </a:prstGeom>
            <a:ln>
              <a:noFill/>
            </a:ln>
            <a:effectLst>
              <a:outerShdw blurRad="190500" algn="tl" rotWithShape="0">
                <a:srgbClr val="000000">
                  <a:alpha val="70000"/>
                </a:srgbClr>
              </a:outerShdw>
            </a:effectLst>
          </p:spPr>
        </p:pic>
        <p:sp>
          <p:nvSpPr>
            <p:cNvPr id="9" name="TextBox 8">
              <a:extLst>
                <a:ext uri="{FF2B5EF4-FFF2-40B4-BE49-F238E27FC236}">
                  <a16:creationId xmlns:a16="http://schemas.microsoft.com/office/drawing/2014/main" id="{0C0988A4-D916-45DB-9D3F-7AB386B938A2}"/>
                </a:ext>
              </a:extLst>
            </p:cNvPr>
            <p:cNvSpPr txBox="1"/>
            <p:nvPr/>
          </p:nvSpPr>
          <p:spPr>
            <a:xfrm>
              <a:off x="5180000" y="1894178"/>
              <a:ext cx="6336839" cy="2677656"/>
            </a:xfrm>
            <a:prstGeom prst="rect">
              <a:avLst/>
            </a:prstGeom>
            <a:noFill/>
          </p:spPr>
          <p:txBody>
            <a:bodyPr wrap="square" rtlCol="0">
              <a:spAutoFit/>
            </a:bodyPr>
            <a:lstStyle/>
            <a:p>
              <a:pPr algn="just"/>
              <a:r>
                <a:rPr lang="en-GB" sz="2800" dirty="0">
                  <a:latin typeface="Biome" panose="020B0503030204020804" pitchFamily="34" charset="0"/>
                  <a:cs typeface="Biome" panose="020B0503030204020804" pitchFamily="34" charset="0"/>
                </a:rPr>
                <a:t>These receptors </a:t>
              </a:r>
              <a:r>
                <a:rPr lang="en-GB" sz="2800" u="sng" dirty="0">
                  <a:latin typeface="Biome" panose="020B0503030204020804" pitchFamily="34" charset="0"/>
                  <a:cs typeface="Biome" panose="020B0503030204020804" pitchFamily="34" charset="0"/>
                </a:rPr>
                <a:t>detect the sensation of touch</a:t>
              </a:r>
              <a:r>
                <a:rPr lang="en-GB" sz="2800" dirty="0">
                  <a:latin typeface="Biome" panose="020B0503030204020804" pitchFamily="34" charset="0"/>
                  <a:cs typeface="Biome" panose="020B0503030204020804" pitchFamily="34" charset="0"/>
                </a:rPr>
                <a:t>. They are designed to identify the mechanical sensations or pressures i.e. vibrations, and textures. </a:t>
              </a:r>
            </a:p>
          </p:txBody>
        </p:sp>
      </p:grpSp>
      <p:sp>
        <p:nvSpPr>
          <p:cNvPr id="12" name="TextBox 11">
            <a:extLst>
              <a:ext uri="{FF2B5EF4-FFF2-40B4-BE49-F238E27FC236}">
                <a16:creationId xmlns:a16="http://schemas.microsoft.com/office/drawing/2014/main" id="{1AB30AEA-1F63-4310-B3BD-362231E3171A}"/>
              </a:ext>
            </a:extLst>
          </p:cNvPr>
          <p:cNvSpPr txBox="1"/>
          <p:nvPr/>
        </p:nvSpPr>
        <p:spPr>
          <a:xfrm>
            <a:off x="3430558" y="421362"/>
            <a:ext cx="4749166" cy="1569660"/>
          </a:xfrm>
          <a:prstGeom prst="rect">
            <a:avLst/>
          </a:prstGeom>
          <a:noFill/>
          <a:ln>
            <a:solidFill>
              <a:schemeClr val="accent1"/>
            </a:solidFill>
          </a:ln>
        </p:spPr>
        <p:txBody>
          <a:bodyPr wrap="square" rtlCol="0">
            <a:spAutoFit/>
          </a:bodyPr>
          <a:lstStyle/>
          <a:p>
            <a:pPr algn="ctr"/>
            <a:r>
              <a:rPr lang="en-GB" sz="2400" dirty="0">
                <a:latin typeface="Biome" panose="020B0503030204020804" pitchFamily="34" charset="0"/>
                <a:ea typeface="Batang" panose="02030600000101010101" pitchFamily="18" charset="-127"/>
                <a:cs typeface="Biome" panose="020B0503030204020804" pitchFamily="34" charset="0"/>
              </a:rPr>
              <a:t>Question 2 – Define the following receptors in the Somatosensory system that enables the sense of touch. </a:t>
            </a:r>
          </a:p>
        </p:txBody>
      </p:sp>
    </p:spTree>
    <p:extLst>
      <p:ext uri="{BB962C8B-B14F-4D97-AF65-F5344CB8AC3E}">
        <p14:creationId xmlns:p14="http://schemas.microsoft.com/office/powerpoint/2010/main" val="21639072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F2ADB6A8-D54B-45FA-A325-A6C1B225CA2A}"/>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sp>
        <p:nvSpPr>
          <p:cNvPr id="11" name="TextBox 10">
            <a:extLst>
              <a:ext uri="{FF2B5EF4-FFF2-40B4-BE49-F238E27FC236}">
                <a16:creationId xmlns:a16="http://schemas.microsoft.com/office/drawing/2014/main" id="{88C6D9A6-8F90-4048-B195-3B05F065F8D9}"/>
              </a:ext>
            </a:extLst>
          </p:cNvPr>
          <p:cNvSpPr txBox="1"/>
          <p:nvPr/>
        </p:nvSpPr>
        <p:spPr>
          <a:xfrm>
            <a:off x="7161800" y="3025093"/>
            <a:ext cx="4788640" cy="646331"/>
          </a:xfrm>
          <a:prstGeom prst="rect">
            <a:avLst/>
          </a:prstGeom>
          <a:noFill/>
        </p:spPr>
        <p:txBody>
          <a:bodyPr wrap="square" rtlCol="0">
            <a:spAutoFit/>
          </a:bodyPr>
          <a:lstStyle/>
          <a:p>
            <a:r>
              <a:rPr lang="en-GB" sz="3600" dirty="0">
                <a:solidFill>
                  <a:schemeClr val="accent6"/>
                </a:solidFill>
                <a:latin typeface="Biome" panose="020B0503030204020804" pitchFamily="34" charset="0"/>
                <a:cs typeface="Biome" panose="020B0503030204020804" pitchFamily="34" charset="0"/>
              </a:rPr>
              <a:t>b) </a:t>
            </a:r>
            <a:r>
              <a:rPr lang="en-GB" sz="3600" dirty="0">
                <a:solidFill>
                  <a:schemeClr val="accent1"/>
                </a:solidFill>
                <a:latin typeface="Biome" panose="020B0503030204020804" pitchFamily="34" charset="0"/>
                <a:cs typeface="Biome" panose="020B0503030204020804" pitchFamily="34" charset="0"/>
              </a:rPr>
              <a:t>Thermo</a:t>
            </a:r>
            <a:r>
              <a:rPr lang="en-GB" sz="3600" dirty="0">
                <a:solidFill>
                  <a:srgbClr val="FF0000"/>
                </a:solidFill>
                <a:latin typeface="Biome" panose="020B0503030204020804" pitchFamily="34" charset="0"/>
                <a:cs typeface="Biome" panose="020B0503030204020804" pitchFamily="34" charset="0"/>
              </a:rPr>
              <a:t>receptors</a:t>
            </a:r>
            <a:r>
              <a:rPr lang="en-GB" sz="3600" dirty="0">
                <a:solidFill>
                  <a:schemeClr val="accent6"/>
                </a:solidFill>
                <a:latin typeface="Biome" panose="020B0503030204020804" pitchFamily="34" charset="0"/>
                <a:cs typeface="Biome" panose="020B0503030204020804" pitchFamily="34" charset="0"/>
              </a:rPr>
              <a:t> </a:t>
            </a:r>
          </a:p>
        </p:txBody>
      </p:sp>
      <p:grpSp>
        <p:nvGrpSpPr>
          <p:cNvPr id="19" name="Group 18">
            <a:extLst>
              <a:ext uri="{FF2B5EF4-FFF2-40B4-BE49-F238E27FC236}">
                <a16:creationId xmlns:a16="http://schemas.microsoft.com/office/drawing/2014/main" id="{5D3D5138-700B-4426-BB6A-045EB6AFBCEF}"/>
              </a:ext>
            </a:extLst>
          </p:cNvPr>
          <p:cNvGrpSpPr/>
          <p:nvPr/>
        </p:nvGrpSpPr>
        <p:grpSpPr>
          <a:xfrm>
            <a:off x="573579" y="3476745"/>
            <a:ext cx="10357394" cy="2824302"/>
            <a:chOff x="1110496" y="4633292"/>
            <a:chExt cx="8706571" cy="2036305"/>
          </a:xfrm>
        </p:grpSpPr>
        <p:sp>
          <p:nvSpPr>
            <p:cNvPr id="14" name="TextBox 13">
              <a:extLst>
                <a:ext uri="{FF2B5EF4-FFF2-40B4-BE49-F238E27FC236}">
                  <a16:creationId xmlns:a16="http://schemas.microsoft.com/office/drawing/2014/main" id="{50BB5E8F-355B-4BC5-AE72-79E0A7CBCF13}"/>
                </a:ext>
              </a:extLst>
            </p:cNvPr>
            <p:cNvSpPr txBox="1"/>
            <p:nvPr/>
          </p:nvSpPr>
          <p:spPr>
            <a:xfrm>
              <a:off x="3480228" y="4958946"/>
              <a:ext cx="6336839" cy="1384995"/>
            </a:xfrm>
            <a:prstGeom prst="rect">
              <a:avLst/>
            </a:prstGeom>
            <a:noFill/>
          </p:spPr>
          <p:txBody>
            <a:bodyPr wrap="square" rtlCol="0">
              <a:spAutoFit/>
            </a:bodyPr>
            <a:lstStyle/>
            <a:p>
              <a:r>
                <a:rPr lang="en-GB" sz="2800" dirty="0">
                  <a:latin typeface="Biome" panose="020B0503030204020804" pitchFamily="34" charset="0"/>
                  <a:cs typeface="Biome" panose="020B0503030204020804" pitchFamily="34" charset="0"/>
                </a:rPr>
                <a:t>These receptors are specialised nerve cells that are able to </a:t>
              </a:r>
              <a:r>
                <a:rPr lang="en-GB" sz="2800" u="sng" dirty="0">
                  <a:latin typeface="Biome" panose="020B0503030204020804" pitchFamily="34" charset="0"/>
                  <a:cs typeface="Biome" panose="020B0503030204020804" pitchFamily="34" charset="0"/>
                </a:rPr>
                <a:t>detect different temperatures</a:t>
              </a:r>
              <a:r>
                <a:rPr lang="en-GB" sz="2800" dirty="0">
                  <a:latin typeface="Biome" panose="020B0503030204020804" pitchFamily="34" charset="0"/>
                  <a:cs typeface="Biome" panose="020B0503030204020804" pitchFamily="34" charset="0"/>
                </a:rPr>
                <a:t>.   </a:t>
              </a:r>
            </a:p>
          </p:txBody>
        </p:sp>
        <p:pic>
          <p:nvPicPr>
            <p:cNvPr id="16" name="Picture 15" descr="A person standing in front of a mirror posing for the camera&#10;&#10;Description automatically generated">
              <a:extLst>
                <a:ext uri="{FF2B5EF4-FFF2-40B4-BE49-F238E27FC236}">
                  <a16:creationId xmlns:a16="http://schemas.microsoft.com/office/drawing/2014/main" id="{89DABCB8-F652-47B1-B979-095A07389B83}"/>
                </a:ext>
              </a:extLst>
            </p:cNvPr>
            <p:cNvPicPr>
              <a:picLocks noChangeAspect="1"/>
            </p:cNvPicPr>
            <p:nvPr/>
          </p:nvPicPr>
          <p:blipFill rotWithShape="1">
            <a:blip r:embed="rId2">
              <a:extLst>
                <a:ext uri="{28A0092B-C50C-407E-A947-70E740481C1C}">
                  <a14:useLocalDpi xmlns:a14="http://schemas.microsoft.com/office/drawing/2010/main" val="0"/>
                </a:ext>
              </a:extLst>
            </a:blip>
            <a:srcRect t="6163"/>
            <a:stretch/>
          </p:blipFill>
          <p:spPr>
            <a:xfrm>
              <a:off x="1110496" y="4633292"/>
              <a:ext cx="2170040" cy="2036305"/>
            </a:xfrm>
            <a:prstGeom prst="rect">
              <a:avLst/>
            </a:prstGeom>
            <a:ln>
              <a:noFill/>
            </a:ln>
            <a:effectLst>
              <a:outerShdw blurRad="292100" dist="139700" dir="2700000" algn="tl" rotWithShape="0">
                <a:srgbClr val="333333">
                  <a:alpha val="65000"/>
                </a:srgbClr>
              </a:outerShdw>
            </a:effectLst>
          </p:spPr>
        </p:pic>
      </p:grpSp>
      <p:sp>
        <p:nvSpPr>
          <p:cNvPr id="2" name="TextBox 1">
            <a:extLst>
              <a:ext uri="{FF2B5EF4-FFF2-40B4-BE49-F238E27FC236}">
                <a16:creationId xmlns:a16="http://schemas.microsoft.com/office/drawing/2014/main" id="{397BD454-4C41-40F0-B188-BCAF93AC0FD5}"/>
              </a:ext>
            </a:extLst>
          </p:cNvPr>
          <p:cNvSpPr txBox="1"/>
          <p:nvPr/>
        </p:nvSpPr>
        <p:spPr>
          <a:xfrm>
            <a:off x="3430558" y="421362"/>
            <a:ext cx="4749166" cy="1569660"/>
          </a:xfrm>
          <a:prstGeom prst="rect">
            <a:avLst/>
          </a:prstGeom>
          <a:noFill/>
          <a:ln>
            <a:solidFill>
              <a:schemeClr val="accent1"/>
            </a:solidFill>
          </a:ln>
        </p:spPr>
        <p:txBody>
          <a:bodyPr wrap="square" rtlCol="0">
            <a:spAutoFit/>
          </a:bodyPr>
          <a:lstStyle/>
          <a:p>
            <a:pPr algn="ctr"/>
            <a:r>
              <a:rPr lang="en-GB" sz="2400" dirty="0">
                <a:latin typeface="Biome" panose="020B0503030204020804" pitchFamily="34" charset="0"/>
                <a:ea typeface="Batang" panose="02030600000101010101" pitchFamily="18" charset="-127"/>
                <a:cs typeface="Biome" panose="020B0503030204020804" pitchFamily="34" charset="0"/>
              </a:rPr>
              <a:t>Question 2 – Define the following receptors in the Somatosensory system that enables the sense of touch. </a:t>
            </a:r>
          </a:p>
        </p:txBody>
      </p:sp>
    </p:spTree>
    <p:extLst>
      <p:ext uri="{BB962C8B-B14F-4D97-AF65-F5344CB8AC3E}">
        <p14:creationId xmlns:p14="http://schemas.microsoft.com/office/powerpoint/2010/main" val="26663919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F2ADB6A8-D54B-45FA-A325-A6C1B225CA2A}"/>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sp>
        <p:nvSpPr>
          <p:cNvPr id="6" name="TextBox 5">
            <a:extLst>
              <a:ext uri="{FF2B5EF4-FFF2-40B4-BE49-F238E27FC236}">
                <a16:creationId xmlns:a16="http://schemas.microsoft.com/office/drawing/2014/main" id="{E1C7DE28-787E-440E-ACDA-E804479CBBB8}"/>
              </a:ext>
            </a:extLst>
          </p:cNvPr>
          <p:cNvSpPr txBox="1"/>
          <p:nvPr/>
        </p:nvSpPr>
        <p:spPr>
          <a:xfrm>
            <a:off x="3879445" y="2665896"/>
            <a:ext cx="4520876" cy="646331"/>
          </a:xfrm>
          <a:prstGeom prst="rect">
            <a:avLst/>
          </a:prstGeom>
          <a:noFill/>
        </p:spPr>
        <p:txBody>
          <a:bodyPr wrap="square" rtlCol="0">
            <a:spAutoFit/>
          </a:bodyPr>
          <a:lstStyle/>
          <a:p>
            <a:r>
              <a:rPr lang="en-GB" sz="3600" dirty="0">
                <a:solidFill>
                  <a:srgbClr val="7030A0"/>
                </a:solidFill>
                <a:latin typeface="Biome" panose="020B0503030204020804" pitchFamily="34" charset="0"/>
                <a:cs typeface="Biome" panose="020B0503030204020804" pitchFamily="34" charset="0"/>
              </a:rPr>
              <a:t>c) Pain Receptors</a:t>
            </a:r>
          </a:p>
        </p:txBody>
      </p:sp>
      <p:grpSp>
        <p:nvGrpSpPr>
          <p:cNvPr id="18" name="Group 17">
            <a:extLst>
              <a:ext uri="{FF2B5EF4-FFF2-40B4-BE49-F238E27FC236}">
                <a16:creationId xmlns:a16="http://schemas.microsoft.com/office/drawing/2014/main" id="{35F64E9E-201D-4A73-83B7-BE5067BC4C9B}"/>
              </a:ext>
            </a:extLst>
          </p:cNvPr>
          <p:cNvGrpSpPr/>
          <p:nvPr/>
        </p:nvGrpSpPr>
        <p:grpSpPr>
          <a:xfrm>
            <a:off x="903598" y="3765666"/>
            <a:ext cx="10755476" cy="2652777"/>
            <a:chOff x="2142194" y="1990192"/>
            <a:chExt cx="9800891" cy="2311800"/>
          </a:xfrm>
        </p:grpSpPr>
        <p:sp>
          <p:nvSpPr>
            <p:cNvPr id="9" name="TextBox 8">
              <a:extLst>
                <a:ext uri="{FF2B5EF4-FFF2-40B4-BE49-F238E27FC236}">
                  <a16:creationId xmlns:a16="http://schemas.microsoft.com/office/drawing/2014/main" id="{0C0988A4-D916-45DB-9D3F-7AB386B938A2}"/>
                </a:ext>
              </a:extLst>
            </p:cNvPr>
            <p:cNvSpPr txBox="1"/>
            <p:nvPr/>
          </p:nvSpPr>
          <p:spPr>
            <a:xfrm>
              <a:off x="5240669" y="1990192"/>
              <a:ext cx="6702416" cy="2246769"/>
            </a:xfrm>
            <a:prstGeom prst="rect">
              <a:avLst/>
            </a:prstGeom>
            <a:noFill/>
          </p:spPr>
          <p:txBody>
            <a:bodyPr wrap="square" rtlCol="0">
              <a:spAutoFit/>
            </a:bodyPr>
            <a:lstStyle/>
            <a:p>
              <a:r>
                <a:rPr lang="en-GB" sz="2800" dirty="0">
                  <a:latin typeface="Biome" panose="020B0503030204020804" pitchFamily="34" charset="0"/>
                  <a:cs typeface="Biome" panose="020B0503030204020804" pitchFamily="34" charset="0"/>
                </a:rPr>
                <a:t>These sensory neurons are responsible for the </a:t>
              </a:r>
              <a:r>
                <a:rPr lang="en-GB" sz="2800" u="sng" dirty="0">
                  <a:latin typeface="Biome" panose="020B0503030204020804" pitchFamily="34" charset="0"/>
                  <a:cs typeface="Biome" panose="020B0503030204020804" pitchFamily="34" charset="0"/>
                </a:rPr>
                <a:t>detection of pain </a:t>
              </a:r>
              <a:r>
                <a:rPr lang="en-GB" sz="2800" dirty="0">
                  <a:latin typeface="Biome" panose="020B0503030204020804" pitchFamily="34" charset="0"/>
                  <a:cs typeface="Biome" panose="020B0503030204020804" pitchFamily="34" charset="0"/>
                </a:rPr>
                <a:t>from either mechanical stimuli (a cut), thermal stimuli (a burn) or chemical stimuli (an insect sting). </a:t>
              </a:r>
            </a:p>
          </p:txBody>
        </p:sp>
        <p:pic>
          <p:nvPicPr>
            <p:cNvPr id="4" name="Picture 3">
              <a:extLst>
                <a:ext uri="{FF2B5EF4-FFF2-40B4-BE49-F238E27FC236}">
                  <a16:creationId xmlns:a16="http://schemas.microsoft.com/office/drawing/2014/main" id="{030D70B1-D1AE-494A-BD6C-09252B52B5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2194" y="2080190"/>
              <a:ext cx="3047043" cy="2221802"/>
            </a:xfrm>
            <a:prstGeom prst="ellipse">
              <a:avLst/>
            </a:prstGeom>
            <a:ln>
              <a:noFill/>
            </a:ln>
            <a:effectLst>
              <a:softEdge rad="112500"/>
            </a:effectLst>
          </p:spPr>
        </p:pic>
      </p:grpSp>
      <p:sp>
        <p:nvSpPr>
          <p:cNvPr id="2" name="TextBox 1">
            <a:extLst>
              <a:ext uri="{FF2B5EF4-FFF2-40B4-BE49-F238E27FC236}">
                <a16:creationId xmlns:a16="http://schemas.microsoft.com/office/drawing/2014/main" id="{1FA86A16-8919-49E6-84D4-749477714C7C}"/>
              </a:ext>
            </a:extLst>
          </p:cNvPr>
          <p:cNvSpPr txBox="1"/>
          <p:nvPr/>
        </p:nvSpPr>
        <p:spPr>
          <a:xfrm>
            <a:off x="3430558" y="421362"/>
            <a:ext cx="4749166" cy="1569660"/>
          </a:xfrm>
          <a:prstGeom prst="rect">
            <a:avLst/>
          </a:prstGeom>
          <a:noFill/>
          <a:ln>
            <a:solidFill>
              <a:schemeClr val="accent1"/>
            </a:solidFill>
          </a:ln>
        </p:spPr>
        <p:txBody>
          <a:bodyPr wrap="square" rtlCol="0">
            <a:spAutoFit/>
          </a:bodyPr>
          <a:lstStyle/>
          <a:p>
            <a:pPr algn="ctr"/>
            <a:r>
              <a:rPr lang="en-GB" sz="2400" dirty="0">
                <a:latin typeface="Biome" panose="020B0503030204020804" pitchFamily="34" charset="0"/>
                <a:ea typeface="Batang" panose="02030600000101010101" pitchFamily="18" charset="-127"/>
                <a:cs typeface="Biome" panose="020B0503030204020804" pitchFamily="34" charset="0"/>
              </a:rPr>
              <a:t>Question 2 – Define the following receptors in the Somatosensory system that enables the sense of touch. </a:t>
            </a:r>
          </a:p>
        </p:txBody>
      </p:sp>
    </p:spTree>
    <p:extLst>
      <p:ext uri="{BB962C8B-B14F-4D97-AF65-F5344CB8AC3E}">
        <p14:creationId xmlns:p14="http://schemas.microsoft.com/office/powerpoint/2010/main" val="198827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F2ADB6A8-D54B-45FA-A325-A6C1B225CA2A}"/>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sp>
        <p:nvSpPr>
          <p:cNvPr id="11" name="TextBox 10">
            <a:extLst>
              <a:ext uri="{FF2B5EF4-FFF2-40B4-BE49-F238E27FC236}">
                <a16:creationId xmlns:a16="http://schemas.microsoft.com/office/drawing/2014/main" id="{88C6D9A6-8F90-4048-B195-3B05F065F8D9}"/>
              </a:ext>
            </a:extLst>
          </p:cNvPr>
          <p:cNvSpPr txBox="1"/>
          <p:nvPr/>
        </p:nvSpPr>
        <p:spPr>
          <a:xfrm>
            <a:off x="6888672" y="3518462"/>
            <a:ext cx="4274289" cy="646331"/>
          </a:xfrm>
          <a:prstGeom prst="rect">
            <a:avLst/>
          </a:prstGeom>
          <a:noFill/>
        </p:spPr>
        <p:txBody>
          <a:bodyPr wrap="square" rtlCol="0">
            <a:spAutoFit/>
          </a:bodyPr>
          <a:lstStyle/>
          <a:p>
            <a:r>
              <a:rPr lang="en-GB" sz="3600" dirty="0">
                <a:solidFill>
                  <a:srgbClr val="C00000"/>
                </a:solidFill>
                <a:latin typeface="Biome" panose="020B0503030204020804" pitchFamily="34" charset="0"/>
                <a:cs typeface="Biome" panose="020B0503030204020804" pitchFamily="34" charset="0"/>
              </a:rPr>
              <a:t>d) Proprioceptors </a:t>
            </a:r>
          </a:p>
        </p:txBody>
      </p:sp>
      <p:grpSp>
        <p:nvGrpSpPr>
          <p:cNvPr id="19" name="Group 18">
            <a:extLst>
              <a:ext uri="{FF2B5EF4-FFF2-40B4-BE49-F238E27FC236}">
                <a16:creationId xmlns:a16="http://schemas.microsoft.com/office/drawing/2014/main" id="{B80AA2B6-519C-463A-BBC5-F16C23A2A8F4}"/>
              </a:ext>
            </a:extLst>
          </p:cNvPr>
          <p:cNvGrpSpPr/>
          <p:nvPr/>
        </p:nvGrpSpPr>
        <p:grpSpPr>
          <a:xfrm>
            <a:off x="1029039" y="4073977"/>
            <a:ext cx="10354392" cy="2489417"/>
            <a:chOff x="546900" y="4826280"/>
            <a:chExt cx="8489567" cy="1782604"/>
          </a:xfrm>
        </p:grpSpPr>
        <p:sp>
          <p:nvSpPr>
            <p:cNvPr id="14" name="TextBox 13">
              <a:extLst>
                <a:ext uri="{FF2B5EF4-FFF2-40B4-BE49-F238E27FC236}">
                  <a16:creationId xmlns:a16="http://schemas.microsoft.com/office/drawing/2014/main" id="{50BB5E8F-355B-4BC5-AE72-79E0A7CBCF13}"/>
                </a:ext>
              </a:extLst>
            </p:cNvPr>
            <p:cNvSpPr txBox="1"/>
            <p:nvPr/>
          </p:nvSpPr>
          <p:spPr>
            <a:xfrm>
              <a:off x="2699628" y="4826280"/>
              <a:ext cx="6336839" cy="991757"/>
            </a:xfrm>
            <a:prstGeom prst="rect">
              <a:avLst/>
            </a:prstGeom>
            <a:noFill/>
          </p:spPr>
          <p:txBody>
            <a:bodyPr wrap="square" rtlCol="0">
              <a:spAutoFit/>
            </a:bodyPr>
            <a:lstStyle/>
            <a:p>
              <a:endParaRPr lang="en-GB" sz="2800" dirty="0">
                <a:latin typeface="Biome" panose="020B0503030204020804" pitchFamily="34" charset="0"/>
                <a:cs typeface="Biome" panose="020B0503030204020804" pitchFamily="34" charset="0"/>
              </a:endParaRPr>
            </a:p>
            <a:p>
              <a:r>
                <a:rPr lang="en-GB" sz="2800" dirty="0">
                  <a:latin typeface="Biome" panose="020B0503030204020804" pitchFamily="34" charset="0"/>
                  <a:cs typeface="Biome" panose="020B0503030204020804" pitchFamily="34" charset="0"/>
                </a:rPr>
                <a:t>These receptors detect the </a:t>
              </a:r>
              <a:r>
                <a:rPr lang="en-GB" sz="2800" u="sng" dirty="0">
                  <a:latin typeface="Biome" panose="020B0503030204020804" pitchFamily="34" charset="0"/>
                  <a:cs typeface="Biome" panose="020B0503030204020804" pitchFamily="34" charset="0"/>
                </a:rPr>
                <a:t>changes in the muscle length and muscle tension.  </a:t>
              </a:r>
            </a:p>
          </p:txBody>
        </p:sp>
        <p:pic>
          <p:nvPicPr>
            <p:cNvPr id="13" name="Picture 12" descr="A picture containing ball, water, holding, sitting&#10;&#10;Description automatically generated">
              <a:extLst>
                <a:ext uri="{FF2B5EF4-FFF2-40B4-BE49-F238E27FC236}">
                  <a16:creationId xmlns:a16="http://schemas.microsoft.com/office/drawing/2014/main" id="{63E7BD97-DB0B-49FE-A6B7-203B13B6D2F4}"/>
                </a:ext>
              </a:extLst>
            </p:cNvPr>
            <p:cNvPicPr>
              <a:picLocks noChangeAspect="1"/>
            </p:cNvPicPr>
            <p:nvPr/>
          </p:nvPicPr>
          <p:blipFill rotWithShape="1">
            <a:blip r:embed="rId2">
              <a:extLst>
                <a:ext uri="{28A0092B-C50C-407E-A947-70E740481C1C}">
                  <a14:useLocalDpi xmlns:a14="http://schemas.microsoft.com/office/drawing/2010/main" val="0"/>
                </a:ext>
              </a:extLst>
            </a:blip>
            <a:srcRect l="14655" r="13151"/>
            <a:stretch/>
          </p:blipFill>
          <p:spPr>
            <a:xfrm>
              <a:off x="546900" y="4891311"/>
              <a:ext cx="2152728" cy="1717573"/>
            </a:xfrm>
            <a:prstGeom prst="rect">
              <a:avLst/>
            </a:prstGeom>
          </p:spPr>
        </p:pic>
      </p:grpSp>
      <p:sp>
        <p:nvSpPr>
          <p:cNvPr id="2" name="TextBox 1">
            <a:extLst>
              <a:ext uri="{FF2B5EF4-FFF2-40B4-BE49-F238E27FC236}">
                <a16:creationId xmlns:a16="http://schemas.microsoft.com/office/drawing/2014/main" id="{11124498-8D39-455E-99E0-A7373AC6335B}"/>
              </a:ext>
            </a:extLst>
          </p:cNvPr>
          <p:cNvSpPr txBox="1"/>
          <p:nvPr/>
        </p:nvSpPr>
        <p:spPr>
          <a:xfrm>
            <a:off x="3430558" y="421362"/>
            <a:ext cx="4749166" cy="1569660"/>
          </a:xfrm>
          <a:prstGeom prst="rect">
            <a:avLst/>
          </a:prstGeom>
          <a:noFill/>
          <a:ln>
            <a:solidFill>
              <a:schemeClr val="accent1"/>
            </a:solidFill>
          </a:ln>
        </p:spPr>
        <p:txBody>
          <a:bodyPr wrap="square" rtlCol="0">
            <a:spAutoFit/>
          </a:bodyPr>
          <a:lstStyle/>
          <a:p>
            <a:pPr algn="ctr"/>
            <a:r>
              <a:rPr lang="en-GB" sz="2400" dirty="0">
                <a:latin typeface="Biome" panose="020B0503030204020804" pitchFamily="34" charset="0"/>
                <a:ea typeface="Batang" panose="02030600000101010101" pitchFamily="18" charset="-127"/>
                <a:cs typeface="Biome" panose="020B0503030204020804" pitchFamily="34" charset="0"/>
              </a:rPr>
              <a:t>Question 2 – Define the following receptors in the Somatosensory system that enables the sense of touch. </a:t>
            </a:r>
          </a:p>
        </p:txBody>
      </p:sp>
    </p:spTree>
    <p:extLst>
      <p:ext uri="{BB962C8B-B14F-4D97-AF65-F5344CB8AC3E}">
        <p14:creationId xmlns:p14="http://schemas.microsoft.com/office/powerpoint/2010/main" val="24489861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4CAD7713-9EFC-4EE3-8363-956A7CE216BE}"/>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grpSp>
        <p:nvGrpSpPr>
          <p:cNvPr id="16" name="Group 15">
            <a:extLst>
              <a:ext uri="{FF2B5EF4-FFF2-40B4-BE49-F238E27FC236}">
                <a16:creationId xmlns:a16="http://schemas.microsoft.com/office/drawing/2014/main" id="{A8B530D7-A97E-4C53-B7DE-51D36E464C33}"/>
              </a:ext>
            </a:extLst>
          </p:cNvPr>
          <p:cNvGrpSpPr/>
          <p:nvPr/>
        </p:nvGrpSpPr>
        <p:grpSpPr>
          <a:xfrm>
            <a:off x="3250807" y="290743"/>
            <a:ext cx="8991642" cy="6542254"/>
            <a:chOff x="3116230" y="9113"/>
            <a:chExt cx="8991642" cy="6542254"/>
          </a:xfrm>
        </p:grpSpPr>
        <p:sp>
          <p:nvSpPr>
            <p:cNvPr id="5" name="TextBox 4">
              <a:extLst>
                <a:ext uri="{FF2B5EF4-FFF2-40B4-BE49-F238E27FC236}">
                  <a16:creationId xmlns:a16="http://schemas.microsoft.com/office/drawing/2014/main" id="{38E4C3D7-FAD6-4B99-9D30-83BAF471E569}"/>
                </a:ext>
              </a:extLst>
            </p:cNvPr>
            <p:cNvSpPr txBox="1"/>
            <p:nvPr/>
          </p:nvSpPr>
          <p:spPr>
            <a:xfrm>
              <a:off x="3116230" y="9113"/>
              <a:ext cx="3950684" cy="1200329"/>
            </a:xfrm>
            <a:prstGeom prst="rect">
              <a:avLst/>
            </a:prstGeom>
            <a:noFill/>
            <a:ln>
              <a:solidFill>
                <a:schemeClr val="accent1"/>
              </a:solidFill>
            </a:ln>
          </p:spPr>
          <p:txBody>
            <a:bodyPr wrap="square" rtlCol="0">
              <a:spAutoFit/>
            </a:bodyPr>
            <a:lstStyle/>
            <a:p>
              <a:pPr algn="ctr"/>
              <a:r>
                <a:rPr lang="en-GB" sz="2400" dirty="0">
                  <a:latin typeface="Biome" panose="020B0503030204020804" pitchFamily="34" charset="0"/>
                  <a:ea typeface="Batang" panose="02030600000101010101" pitchFamily="18" charset="-127"/>
                  <a:cs typeface="Biome" panose="020B0503030204020804" pitchFamily="34" charset="0"/>
                </a:rPr>
                <a:t>Question 3 – </a:t>
              </a:r>
            </a:p>
            <a:p>
              <a:pPr algn="ctr"/>
              <a:r>
                <a:rPr lang="en-GB" sz="2400" dirty="0">
                  <a:latin typeface="Biome" panose="020B0503030204020804" pitchFamily="34" charset="0"/>
                  <a:ea typeface="Batang" panose="02030600000101010101" pitchFamily="18" charset="-127"/>
                  <a:cs typeface="Biome" panose="020B0503030204020804" pitchFamily="34" charset="0"/>
                </a:rPr>
                <a:t>How much of the body </a:t>
              </a:r>
            </a:p>
            <a:p>
              <a:pPr algn="ctr"/>
              <a:r>
                <a:rPr lang="en-GB" sz="2400" dirty="0">
                  <a:latin typeface="Biome" panose="020B0503030204020804" pitchFamily="34" charset="0"/>
                  <a:ea typeface="Batang" panose="02030600000101010101" pitchFamily="18" charset="-127"/>
                  <a:cs typeface="Biome" panose="020B0503030204020804" pitchFamily="34" charset="0"/>
                </a:rPr>
                <a:t>does the skin occupy? </a:t>
              </a:r>
            </a:p>
          </p:txBody>
        </p:sp>
        <p:pic>
          <p:nvPicPr>
            <p:cNvPr id="7" name="Picture 6" descr="A picture containing table, phone, holding, bed&#10;&#10;Description automatically generated">
              <a:extLst>
                <a:ext uri="{FF2B5EF4-FFF2-40B4-BE49-F238E27FC236}">
                  <a16:creationId xmlns:a16="http://schemas.microsoft.com/office/drawing/2014/main" id="{A3F9DC03-752B-4681-84FC-596EE687FB9E}"/>
                </a:ext>
              </a:extLst>
            </p:cNvPr>
            <p:cNvPicPr>
              <a:picLocks noChangeAspect="1"/>
            </p:cNvPicPr>
            <p:nvPr/>
          </p:nvPicPr>
          <p:blipFill rotWithShape="1">
            <a:blip r:embed="rId2">
              <a:extLst>
                <a:ext uri="{28A0092B-C50C-407E-A947-70E740481C1C}">
                  <a14:useLocalDpi xmlns:a14="http://schemas.microsoft.com/office/drawing/2010/main" val="0"/>
                </a:ext>
              </a:extLst>
            </a:blip>
            <a:srcRect l="14706" t="1858" r="15311" b="2347"/>
            <a:stretch/>
          </p:blipFill>
          <p:spPr>
            <a:xfrm>
              <a:off x="6859976" y="1439104"/>
              <a:ext cx="5247896" cy="5112263"/>
            </a:xfrm>
            <a:prstGeom prst="rect">
              <a:avLst/>
            </a:prstGeom>
          </p:spPr>
        </p:pic>
      </p:grpSp>
      <p:sp>
        <p:nvSpPr>
          <p:cNvPr id="13" name="Star: 8 Points 12">
            <a:extLst>
              <a:ext uri="{FF2B5EF4-FFF2-40B4-BE49-F238E27FC236}">
                <a16:creationId xmlns:a16="http://schemas.microsoft.com/office/drawing/2014/main" id="{D2FC7829-83B4-4272-BABB-AB725D98C7AD}"/>
              </a:ext>
            </a:extLst>
          </p:cNvPr>
          <p:cNvSpPr/>
          <p:nvPr/>
        </p:nvSpPr>
        <p:spPr>
          <a:xfrm>
            <a:off x="0" y="3681320"/>
            <a:ext cx="3250807" cy="2980934"/>
          </a:xfrm>
          <a:prstGeom prst="star8">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Biome" panose="020B0503030204020804" pitchFamily="34" charset="0"/>
                <a:cs typeface="Biome" panose="020B0503030204020804" pitchFamily="34" charset="0"/>
              </a:rPr>
              <a:t>Half Your Body </a:t>
            </a:r>
          </a:p>
        </p:txBody>
      </p:sp>
      <p:sp>
        <p:nvSpPr>
          <p:cNvPr id="14" name="Star: 8 Points 13">
            <a:extLst>
              <a:ext uri="{FF2B5EF4-FFF2-40B4-BE49-F238E27FC236}">
                <a16:creationId xmlns:a16="http://schemas.microsoft.com/office/drawing/2014/main" id="{2C875ED6-B384-4BDD-8F0C-0B0E4AC97791}"/>
              </a:ext>
            </a:extLst>
          </p:cNvPr>
          <p:cNvSpPr/>
          <p:nvPr/>
        </p:nvSpPr>
        <p:spPr>
          <a:xfrm>
            <a:off x="2566444" y="2021667"/>
            <a:ext cx="2809391" cy="2980934"/>
          </a:xfrm>
          <a:prstGeom prst="star8">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Biome" panose="020B0503030204020804" pitchFamily="34" charset="0"/>
                <a:cs typeface="Biome" panose="020B0503030204020804" pitchFamily="34" charset="0"/>
              </a:rPr>
              <a:t>Entire Body </a:t>
            </a:r>
          </a:p>
        </p:txBody>
      </p:sp>
      <p:sp>
        <p:nvSpPr>
          <p:cNvPr id="15" name="Star: 8 Points 14">
            <a:extLst>
              <a:ext uri="{FF2B5EF4-FFF2-40B4-BE49-F238E27FC236}">
                <a16:creationId xmlns:a16="http://schemas.microsoft.com/office/drawing/2014/main" id="{56636757-2105-427D-9255-4D36CF9E5374}"/>
              </a:ext>
            </a:extLst>
          </p:cNvPr>
          <p:cNvSpPr/>
          <p:nvPr/>
        </p:nvSpPr>
        <p:spPr>
          <a:xfrm>
            <a:off x="4573306" y="3623733"/>
            <a:ext cx="3448987" cy="3096109"/>
          </a:xfrm>
          <a:prstGeom prst="star8">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Biome" panose="020B0503030204020804" pitchFamily="34" charset="0"/>
                <a:cs typeface="Biome" panose="020B0503030204020804" pitchFamily="34" charset="0"/>
              </a:rPr>
              <a:t>Less Than Half Your Body </a:t>
            </a:r>
          </a:p>
        </p:txBody>
      </p:sp>
    </p:spTree>
    <p:extLst>
      <p:ext uri="{BB962C8B-B14F-4D97-AF65-F5344CB8AC3E}">
        <p14:creationId xmlns:p14="http://schemas.microsoft.com/office/powerpoint/2010/main" val="26888104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6" presetClass="emph" presetSubtype="0" fill="hold" grpId="1" nodeType="clickEffect">
                                  <p:stCondLst>
                                    <p:cond delay="0"/>
                                  </p:stCondLst>
                                  <p:childTnLst>
                                    <p:animEffect transition="out" filter="fade">
                                      <p:cBhvr>
                                        <p:cTn id="28" dur="1000" tmFilter="0, 0; .2, .5; .8, .5; 1, 0"/>
                                        <p:tgtEl>
                                          <p:spTgt spid="14"/>
                                        </p:tgtEl>
                                      </p:cBhvr>
                                    </p:animEffect>
                                    <p:animScale>
                                      <p:cBhvr>
                                        <p:cTn id="29" dur="500" autoRev="1" fill="hold"/>
                                        <p:tgtEl>
                                          <p:spTgt spid="1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4" grpId="1"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Connector 4">
            <a:extLst>
              <a:ext uri="{FF2B5EF4-FFF2-40B4-BE49-F238E27FC236}">
                <a16:creationId xmlns:a16="http://schemas.microsoft.com/office/drawing/2014/main" id="{1228974E-D653-4336-BDA3-EF2EE45FF8FB}"/>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sp>
        <p:nvSpPr>
          <p:cNvPr id="9" name="TextBox 8">
            <a:extLst>
              <a:ext uri="{FF2B5EF4-FFF2-40B4-BE49-F238E27FC236}">
                <a16:creationId xmlns:a16="http://schemas.microsoft.com/office/drawing/2014/main" id="{B6A9C5F5-7DFF-4352-827A-A603D5C4C3AD}"/>
              </a:ext>
            </a:extLst>
          </p:cNvPr>
          <p:cNvSpPr txBox="1"/>
          <p:nvPr/>
        </p:nvSpPr>
        <p:spPr>
          <a:xfrm>
            <a:off x="3704683" y="156023"/>
            <a:ext cx="5065244" cy="1631216"/>
          </a:xfrm>
          <a:prstGeom prst="rect">
            <a:avLst/>
          </a:prstGeom>
          <a:noFill/>
          <a:ln>
            <a:solidFill>
              <a:schemeClr val="accent1"/>
            </a:solidFill>
          </a:ln>
        </p:spPr>
        <p:txBody>
          <a:bodyPr wrap="square" rtlCol="0">
            <a:spAutoFit/>
          </a:bodyPr>
          <a:lstStyle/>
          <a:p>
            <a:r>
              <a:rPr lang="en-GB" sz="2000" dirty="0">
                <a:latin typeface="Biome" panose="020B0503030204020804" pitchFamily="34" charset="0"/>
                <a:ea typeface="Batang" panose="02030600000101010101" pitchFamily="18" charset="-127"/>
                <a:cs typeface="Biome" panose="020B0503030204020804" pitchFamily="34" charset="0"/>
              </a:rPr>
              <a:t>Question 4 – Explain some ways in which the sense of touch can be used to convey emotions and what percentage of the time can people communicate via touch? </a:t>
            </a:r>
          </a:p>
        </p:txBody>
      </p:sp>
      <p:pic>
        <p:nvPicPr>
          <p:cNvPr id="14" name="Picture 13" descr="A close up of a logo&#10;&#10;Description automatically generated">
            <a:extLst>
              <a:ext uri="{FF2B5EF4-FFF2-40B4-BE49-F238E27FC236}">
                <a16:creationId xmlns:a16="http://schemas.microsoft.com/office/drawing/2014/main" id="{52693B2A-8618-48A6-9C28-6ADAE816E9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20868" y="3429000"/>
            <a:ext cx="4807255" cy="2526890"/>
          </a:xfrm>
          <a:prstGeom prst="rect">
            <a:avLst/>
          </a:prstGeom>
          <a:ln>
            <a:noFill/>
          </a:ln>
          <a:effectLst>
            <a:softEdge rad="112500"/>
          </a:effectLst>
        </p:spPr>
      </p:pic>
      <p:pic>
        <p:nvPicPr>
          <p:cNvPr id="16" name="Picture 15" descr="A picture containing room, computer&#10;&#10;Description automatically generated">
            <a:extLst>
              <a:ext uri="{FF2B5EF4-FFF2-40B4-BE49-F238E27FC236}">
                <a16:creationId xmlns:a16="http://schemas.microsoft.com/office/drawing/2014/main" id="{6018787C-7365-4E9D-9FBE-34823B5FEC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2869" y="1888145"/>
            <a:ext cx="2403628" cy="2462831"/>
          </a:xfrm>
          <a:prstGeom prst="ellipse">
            <a:avLst/>
          </a:prstGeom>
          <a:ln>
            <a:noFill/>
          </a:ln>
          <a:effectLst>
            <a:softEdge rad="112500"/>
          </a:effectLst>
        </p:spPr>
      </p:pic>
      <p:pic>
        <p:nvPicPr>
          <p:cNvPr id="18" name="Picture 17" descr="A picture containing grass, outdoor, bear, sitting&#10;&#10;Description automatically generated">
            <a:extLst>
              <a:ext uri="{FF2B5EF4-FFF2-40B4-BE49-F238E27FC236}">
                <a16:creationId xmlns:a16="http://schemas.microsoft.com/office/drawing/2014/main" id="{C72D22D6-1B99-4CAA-BA91-832A64693E0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786" y="4047880"/>
            <a:ext cx="3990985" cy="2139168"/>
          </a:xfrm>
          <a:prstGeom prst="ellipse">
            <a:avLst/>
          </a:prstGeom>
          <a:ln>
            <a:noFill/>
          </a:ln>
          <a:effectLst>
            <a:softEdge rad="112500"/>
          </a:effectLst>
        </p:spPr>
      </p:pic>
      <p:sp>
        <p:nvSpPr>
          <p:cNvPr id="20" name="Star: 10 Points 19">
            <a:extLst>
              <a:ext uri="{FF2B5EF4-FFF2-40B4-BE49-F238E27FC236}">
                <a16:creationId xmlns:a16="http://schemas.microsoft.com/office/drawing/2014/main" id="{B852139E-5042-45B6-A176-4E2407E71132}"/>
              </a:ext>
            </a:extLst>
          </p:cNvPr>
          <p:cNvSpPr/>
          <p:nvPr/>
        </p:nvSpPr>
        <p:spPr>
          <a:xfrm>
            <a:off x="8644467" y="1964267"/>
            <a:ext cx="3217333" cy="3699933"/>
          </a:xfrm>
          <a:prstGeom prst="star10">
            <a:avLst/>
          </a:prstGeom>
          <a:solidFill>
            <a:schemeClr val="accent5">
              <a:lumMod val="40000"/>
              <a:lumOff val="60000"/>
            </a:schemeClr>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200" dirty="0">
                <a:latin typeface="Biome" panose="020B0503030204020804" pitchFamily="34" charset="0"/>
                <a:cs typeface="Biome" panose="020B0503030204020804" pitchFamily="34" charset="0"/>
              </a:rPr>
              <a:t>50%</a:t>
            </a:r>
          </a:p>
        </p:txBody>
      </p:sp>
    </p:spTree>
    <p:extLst>
      <p:ext uri="{BB962C8B-B14F-4D97-AF65-F5344CB8AC3E}">
        <p14:creationId xmlns:p14="http://schemas.microsoft.com/office/powerpoint/2010/main" val="1080495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0"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edge">
                                      <p:cBhvr>
                                        <p:cTn id="11" dur="20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0" presetClass="entr" presetSubtype="0"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edge">
                                      <p:cBhvr>
                                        <p:cTn id="16" dur="20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20"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edge">
                                      <p:cBhvr>
                                        <p:cTn id="21" dur="2000"/>
                                        <p:tgtEl>
                                          <p:spTgt spid="18"/>
                                        </p:tgtEl>
                                      </p:cBhvr>
                                    </p:animEffect>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2000"/>
                                        <p:tgtEl>
                                          <p:spTgt spid="20"/>
                                        </p:tgtEl>
                                      </p:cBhvr>
                                    </p:animEffect>
                                    <p:anim calcmode="lin" valueType="num">
                                      <p:cBhvr>
                                        <p:cTn id="27" dur="2000" fill="hold"/>
                                        <p:tgtEl>
                                          <p:spTgt spid="20"/>
                                        </p:tgtEl>
                                        <p:attrNameLst>
                                          <p:attrName>ppt_w</p:attrName>
                                        </p:attrNameLst>
                                      </p:cBhvr>
                                      <p:tavLst>
                                        <p:tav tm="0" fmla="#ppt_w*sin(2.5*pi*$)">
                                          <p:val>
                                            <p:fltVal val="0"/>
                                          </p:val>
                                        </p:tav>
                                        <p:tav tm="100000">
                                          <p:val>
                                            <p:fltVal val="1"/>
                                          </p:val>
                                        </p:tav>
                                      </p:tavLst>
                                    </p:anim>
                                    <p:anim calcmode="lin" valueType="num">
                                      <p:cBhvr>
                                        <p:cTn id="28" dur="2000" fill="hold"/>
                                        <p:tgtEl>
                                          <p:spTgt spid="2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Connector 3">
            <a:extLst>
              <a:ext uri="{FF2B5EF4-FFF2-40B4-BE49-F238E27FC236}">
                <a16:creationId xmlns:a16="http://schemas.microsoft.com/office/drawing/2014/main" id="{A479B319-AA65-42BC-B542-B07A802142CE}"/>
              </a:ext>
            </a:extLst>
          </p:cNvPr>
          <p:cNvSpPr/>
          <p:nvPr/>
        </p:nvSpPr>
        <p:spPr>
          <a:xfrm>
            <a:off x="-617457" y="-556352"/>
            <a:ext cx="3455907" cy="3340376"/>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4800" dirty="0">
                <a:solidFill>
                  <a:schemeClr val="tx1"/>
                </a:solidFill>
                <a:latin typeface="Biome" panose="020B0503030204020804" pitchFamily="34" charset="0"/>
                <a:cs typeface="Biome" panose="020B0503030204020804" pitchFamily="34" charset="0"/>
              </a:rPr>
              <a:t>What ?</a:t>
            </a:r>
          </a:p>
          <a:p>
            <a:pPr algn="ctr"/>
            <a:r>
              <a:rPr lang="en-GB" sz="4800" dirty="0">
                <a:solidFill>
                  <a:schemeClr val="tx1"/>
                </a:solidFill>
                <a:latin typeface="Biome" panose="020B0503030204020804" pitchFamily="34" charset="0"/>
                <a:cs typeface="Biome" panose="020B0503030204020804" pitchFamily="34" charset="0"/>
              </a:rPr>
              <a:t>&amp;</a:t>
            </a:r>
          </a:p>
          <a:p>
            <a:pPr algn="ctr"/>
            <a:r>
              <a:rPr lang="en-GB" sz="4800" dirty="0">
                <a:solidFill>
                  <a:schemeClr val="tx1"/>
                </a:solidFill>
                <a:latin typeface="Biome" panose="020B0503030204020804" pitchFamily="34" charset="0"/>
                <a:cs typeface="Biome" panose="020B0503030204020804" pitchFamily="34" charset="0"/>
              </a:rPr>
              <a:t> How ?</a:t>
            </a:r>
          </a:p>
        </p:txBody>
      </p:sp>
      <p:sp>
        <p:nvSpPr>
          <p:cNvPr id="5" name="TextBox 4">
            <a:extLst>
              <a:ext uri="{FF2B5EF4-FFF2-40B4-BE49-F238E27FC236}">
                <a16:creationId xmlns:a16="http://schemas.microsoft.com/office/drawing/2014/main" id="{73D0C620-6458-44A9-ABA5-22B9F168D70F}"/>
              </a:ext>
            </a:extLst>
          </p:cNvPr>
          <p:cNvSpPr txBox="1"/>
          <p:nvPr/>
        </p:nvSpPr>
        <p:spPr>
          <a:xfrm>
            <a:off x="2848917" y="329006"/>
            <a:ext cx="5258884" cy="1569660"/>
          </a:xfrm>
          <a:prstGeom prst="rect">
            <a:avLst/>
          </a:prstGeom>
          <a:noFill/>
        </p:spPr>
        <p:txBody>
          <a:bodyPr wrap="square" rtlCol="0">
            <a:spAutoFit/>
          </a:bodyPr>
          <a:lstStyle/>
          <a:p>
            <a:pPr algn="ctr"/>
            <a:r>
              <a:rPr lang="en-GB" sz="2400" dirty="0">
                <a:latin typeface="Biome" panose="020B0503030204020804" pitchFamily="34" charset="0"/>
                <a:ea typeface="Batang" panose="02030600000101010101" pitchFamily="18" charset="-127"/>
                <a:cs typeface="Biome" panose="020B0503030204020804" pitchFamily="34" charset="0"/>
              </a:rPr>
              <a:t>Question 5 –Define and know the difference between a safe and unsafe touch.</a:t>
            </a:r>
          </a:p>
          <a:p>
            <a:pPr algn="ctr"/>
            <a:endParaRPr lang="en-GB" sz="2400" dirty="0">
              <a:latin typeface="Biome" panose="020B0503030204020804" pitchFamily="34" charset="0"/>
              <a:ea typeface="Batang" panose="02030600000101010101" pitchFamily="18" charset="-127"/>
              <a:cs typeface="Biome" panose="020B0503030204020804" pitchFamily="34" charset="0"/>
            </a:endParaRPr>
          </a:p>
        </p:txBody>
      </p:sp>
      <p:pic>
        <p:nvPicPr>
          <p:cNvPr id="7" name="Picture 6" descr="A close up of a sign&#10;&#10;Description automatically generated">
            <a:extLst>
              <a:ext uri="{FF2B5EF4-FFF2-40B4-BE49-F238E27FC236}">
                <a16:creationId xmlns:a16="http://schemas.microsoft.com/office/drawing/2014/main" id="{9EEC0FD2-BF81-44D1-8AB2-8FC86915C5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07801" y="3907249"/>
            <a:ext cx="3793600" cy="2732797"/>
          </a:xfrm>
          <a:prstGeom prst="ellipse">
            <a:avLst/>
          </a:prstGeom>
          <a:ln>
            <a:noFill/>
          </a:ln>
          <a:effectLst>
            <a:softEdge rad="112500"/>
          </a:effectLst>
        </p:spPr>
      </p:pic>
      <p:sp>
        <p:nvSpPr>
          <p:cNvPr id="9" name="TextBox 8">
            <a:extLst>
              <a:ext uri="{FF2B5EF4-FFF2-40B4-BE49-F238E27FC236}">
                <a16:creationId xmlns:a16="http://schemas.microsoft.com/office/drawing/2014/main" id="{FA190B27-4391-4E95-B61E-A930F1B35A9A}"/>
              </a:ext>
            </a:extLst>
          </p:cNvPr>
          <p:cNvSpPr txBox="1"/>
          <p:nvPr/>
        </p:nvSpPr>
        <p:spPr>
          <a:xfrm>
            <a:off x="840707" y="2967377"/>
            <a:ext cx="7794266" cy="1938992"/>
          </a:xfrm>
          <a:prstGeom prst="rect">
            <a:avLst/>
          </a:prstGeom>
          <a:noFill/>
        </p:spPr>
        <p:txBody>
          <a:bodyPr wrap="square">
            <a:spAutoFit/>
          </a:bodyPr>
          <a:lstStyle/>
          <a:p>
            <a:pPr algn="ctr"/>
            <a:r>
              <a:rPr lang="en-GB" sz="2000" dirty="0">
                <a:solidFill>
                  <a:srgbClr val="00B050"/>
                </a:solidFill>
                <a:latin typeface="Biome" panose="020B0503030204020804" pitchFamily="34" charset="0"/>
                <a:ea typeface="Batang" panose="02030600000101010101" pitchFamily="18" charset="-127"/>
                <a:cs typeface="Biome" panose="020B0503030204020804" pitchFamily="34" charset="0"/>
              </a:rPr>
              <a:t>“Good touches or OK touches” -  feels like when someone is helping, i.e. -  a hug from mom when you fall down and hurt yourself .</a:t>
            </a:r>
          </a:p>
          <a:p>
            <a:pPr algn="ctr"/>
            <a:endParaRPr lang="en-GB" sz="2000" dirty="0">
              <a:solidFill>
                <a:srgbClr val="0070C0"/>
              </a:solidFill>
              <a:latin typeface="Biome" panose="020B0503030204020804" pitchFamily="34" charset="0"/>
              <a:ea typeface="Batang" panose="02030600000101010101" pitchFamily="18" charset="-127"/>
              <a:cs typeface="Biome" panose="020B0503030204020804" pitchFamily="34" charset="0"/>
            </a:endParaRPr>
          </a:p>
          <a:p>
            <a:pPr algn="ctr"/>
            <a:r>
              <a:rPr lang="en-GB" sz="2000" dirty="0">
                <a:solidFill>
                  <a:srgbClr val="FF0000"/>
                </a:solidFill>
                <a:latin typeface="Biome" panose="020B0503030204020804" pitchFamily="34" charset="0"/>
                <a:ea typeface="Batang" panose="02030600000101010101" pitchFamily="18" charset="-127"/>
                <a:cs typeface="Biome" panose="020B0503030204020804" pitchFamily="34" charset="0"/>
              </a:rPr>
              <a:t> “Bad touches” -  make you feel scared and uncomfortable and you want it to stop immediately.</a:t>
            </a:r>
          </a:p>
        </p:txBody>
      </p:sp>
      <p:pic>
        <p:nvPicPr>
          <p:cNvPr id="2" name="Picture 1" descr="A picture containing text, drawing&#10;&#10;Description automatically generated">
            <a:extLst>
              <a:ext uri="{FF2B5EF4-FFF2-40B4-BE49-F238E27FC236}">
                <a16:creationId xmlns:a16="http://schemas.microsoft.com/office/drawing/2014/main" id="{3D248B3A-47C8-4863-BBA2-843CBB50E0A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5045765"/>
            <a:ext cx="3211556" cy="1812235"/>
          </a:xfrm>
          <a:prstGeom prst="rect">
            <a:avLst/>
          </a:prstGeom>
        </p:spPr>
      </p:pic>
    </p:spTree>
    <p:extLst>
      <p:ext uri="{BB962C8B-B14F-4D97-AF65-F5344CB8AC3E}">
        <p14:creationId xmlns:p14="http://schemas.microsoft.com/office/powerpoint/2010/main" val="17052629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drawing&#10;&#10;Description automatically generated">
            <a:extLst>
              <a:ext uri="{FF2B5EF4-FFF2-40B4-BE49-F238E27FC236}">
                <a16:creationId xmlns:a16="http://schemas.microsoft.com/office/drawing/2014/main" id="{083A3593-656C-47A1-871C-2F6AE3F1D3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4" name="Flowchart: Connector 3">
            <a:extLst>
              <a:ext uri="{FF2B5EF4-FFF2-40B4-BE49-F238E27FC236}">
                <a16:creationId xmlns:a16="http://schemas.microsoft.com/office/drawing/2014/main" id="{8220EE1B-92C3-45A0-B99F-ABDA6AE553B8}"/>
              </a:ext>
            </a:extLst>
          </p:cNvPr>
          <p:cNvSpPr/>
          <p:nvPr/>
        </p:nvSpPr>
        <p:spPr>
          <a:xfrm>
            <a:off x="353265" y="185518"/>
            <a:ext cx="2411896" cy="2319131"/>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2400" dirty="0">
                <a:solidFill>
                  <a:schemeClr val="tx1"/>
                </a:solidFill>
                <a:latin typeface="Biome" panose="020B0503030204020804" pitchFamily="34" charset="0"/>
                <a:cs typeface="Biome" panose="020B0503030204020804" pitchFamily="34" charset="0"/>
              </a:rPr>
              <a:t>What ?</a:t>
            </a:r>
          </a:p>
          <a:p>
            <a:pPr algn="ctr"/>
            <a:r>
              <a:rPr lang="en-GB" sz="2400" dirty="0">
                <a:solidFill>
                  <a:schemeClr val="tx1"/>
                </a:solidFill>
                <a:latin typeface="Biome" panose="020B0503030204020804" pitchFamily="34" charset="0"/>
                <a:cs typeface="Biome" panose="020B0503030204020804" pitchFamily="34" charset="0"/>
              </a:rPr>
              <a:t>&amp;</a:t>
            </a:r>
          </a:p>
          <a:p>
            <a:pPr algn="ctr"/>
            <a:r>
              <a:rPr lang="en-GB" sz="2400" dirty="0">
                <a:solidFill>
                  <a:schemeClr val="tx1"/>
                </a:solidFill>
                <a:latin typeface="Biome" panose="020B0503030204020804" pitchFamily="34" charset="0"/>
                <a:cs typeface="Biome" panose="020B0503030204020804" pitchFamily="34" charset="0"/>
              </a:rPr>
              <a:t> How ?</a:t>
            </a:r>
          </a:p>
        </p:txBody>
      </p:sp>
      <p:sp>
        <p:nvSpPr>
          <p:cNvPr id="5" name="Flowchart: Connector 4">
            <a:extLst>
              <a:ext uri="{FF2B5EF4-FFF2-40B4-BE49-F238E27FC236}">
                <a16:creationId xmlns:a16="http://schemas.microsoft.com/office/drawing/2014/main" id="{A9514E22-81E9-45ED-99E9-D45A1F3C89ED}"/>
              </a:ext>
            </a:extLst>
          </p:cNvPr>
          <p:cNvSpPr/>
          <p:nvPr/>
        </p:nvSpPr>
        <p:spPr>
          <a:xfrm>
            <a:off x="3257138" y="245157"/>
            <a:ext cx="2411896" cy="2319131"/>
          </a:xfrm>
          <a:prstGeom prst="flowChartConnector">
            <a:avLst/>
          </a:prstGeom>
          <a:solidFill>
            <a:srgbClr val="62E040">
              <a:alpha val="32941"/>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Purpose</a:t>
            </a:r>
          </a:p>
          <a:p>
            <a:pPr algn="ctr"/>
            <a:r>
              <a:rPr lang="en-GB" sz="2400" dirty="0">
                <a:latin typeface="Biome" panose="020B0503030204020804" pitchFamily="34" charset="0"/>
                <a:cs typeface="Biome" panose="020B0503030204020804" pitchFamily="34" charset="0"/>
              </a:rPr>
              <a:t> &amp;</a:t>
            </a:r>
          </a:p>
          <a:p>
            <a:pPr algn="ctr"/>
            <a:r>
              <a:rPr lang="en-GB" sz="2400" dirty="0">
                <a:latin typeface="Biome" panose="020B0503030204020804" pitchFamily="34" charset="0"/>
                <a:cs typeface="Biome" panose="020B0503030204020804" pitchFamily="34" charset="0"/>
              </a:rPr>
              <a:t>Change</a:t>
            </a:r>
          </a:p>
        </p:txBody>
      </p:sp>
      <p:sp>
        <p:nvSpPr>
          <p:cNvPr id="6" name="Flowchart: Connector 5">
            <a:extLst>
              <a:ext uri="{FF2B5EF4-FFF2-40B4-BE49-F238E27FC236}">
                <a16:creationId xmlns:a16="http://schemas.microsoft.com/office/drawing/2014/main" id="{7E964487-DB7A-4194-9AD7-D070C0AF36F6}"/>
              </a:ext>
            </a:extLst>
          </p:cNvPr>
          <p:cNvSpPr/>
          <p:nvPr/>
        </p:nvSpPr>
        <p:spPr>
          <a:xfrm>
            <a:off x="8999873" y="212023"/>
            <a:ext cx="2411896" cy="2319131"/>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Spiritual Influence</a:t>
            </a:r>
          </a:p>
        </p:txBody>
      </p:sp>
      <p:sp>
        <p:nvSpPr>
          <p:cNvPr id="7" name="Flowchart: Connector 6">
            <a:extLst>
              <a:ext uri="{FF2B5EF4-FFF2-40B4-BE49-F238E27FC236}">
                <a16:creationId xmlns:a16="http://schemas.microsoft.com/office/drawing/2014/main" id="{9A4EF23F-CD6A-43E5-A40F-C12CEC31DCF0}"/>
              </a:ext>
            </a:extLst>
          </p:cNvPr>
          <p:cNvSpPr/>
          <p:nvPr/>
        </p:nvSpPr>
        <p:spPr>
          <a:xfrm>
            <a:off x="6096000" y="185519"/>
            <a:ext cx="2411896" cy="2319131"/>
          </a:xfrm>
          <a:prstGeom prst="flowChartConnector">
            <a:avLst/>
          </a:prstGeom>
          <a:solidFill>
            <a:schemeClr val="accent4">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Surface Damage</a:t>
            </a:r>
          </a:p>
        </p:txBody>
      </p:sp>
      <p:pic>
        <p:nvPicPr>
          <p:cNvPr id="8" name="Graphic 7" descr="Badge Tick">
            <a:extLst>
              <a:ext uri="{FF2B5EF4-FFF2-40B4-BE49-F238E27FC236}">
                <a16:creationId xmlns:a16="http://schemas.microsoft.com/office/drawing/2014/main" id="{6543AF3F-4D4A-417E-B231-6C16B97823E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3265" y="139135"/>
            <a:ext cx="2411895" cy="2411895"/>
          </a:xfrm>
          <a:prstGeom prst="rect">
            <a:avLst/>
          </a:prstGeom>
        </p:spPr>
      </p:pic>
    </p:spTree>
    <p:extLst>
      <p:ext uri="{BB962C8B-B14F-4D97-AF65-F5344CB8AC3E}">
        <p14:creationId xmlns:p14="http://schemas.microsoft.com/office/powerpoint/2010/main" val="22661607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1250" tmFilter="0, 0; .2, .5; .8, .5; 1, 0"/>
                                        <p:tgtEl>
                                          <p:spTgt spid="5"/>
                                        </p:tgtEl>
                                      </p:cBhvr>
                                    </p:animEffect>
                                    <p:animScale>
                                      <p:cBhvr>
                                        <p:cTn id="11" dur="625"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Connector 4">
            <a:extLst>
              <a:ext uri="{FF2B5EF4-FFF2-40B4-BE49-F238E27FC236}">
                <a16:creationId xmlns:a16="http://schemas.microsoft.com/office/drawing/2014/main" id="{0801F1A9-D449-4525-A286-5475DF6B3FF4}"/>
              </a:ext>
            </a:extLst>
          </p:cNvPr>
          <p:cNvSpPr/>
          <p:nvPr/>
        </p:nvSpPr>
        <p:spPr>
          <a:xfrm>
            <a:off x="-617457" y="-556352"/>
            <a:ext cx="3455907" cy="3340376"/>
          </a:xfrm>
          <a:prstGeom prst="flowChartConnector">
            <a:avLst/>
          </a:prstGeom>
          <a:solidFill>
            <a:schemeClr val="accent6">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Purpose</a:t>
            </a:r>
          </a:p>
          <a:p>
            <a:pPr algn="ctr"/>
            <a:r>
              <a:rPr lang="en-GB" sz="3600" dirty="0">
                <a:latin typeface="Biome" panose="020B0503030204020804" pitchFamily="34" charset="0"/>
                <a:cs typeface="Biome" panose="020B0503030204020804" pitchFamily="34" charset="0"/>
              </a:rPr>
              <a:t> &amp;</a:t>
            </a:r>
          </a:p>
          <a:p>
            <a:pPr algn="ctr"/>
            <a:r>
              <a:rPr lang="en-GB" sz="3600" dirty="0">
                <a:latin typeface="Biome" panose="020B0503030204020804" pitchFamily="34" charset="0"/>
                <a:cs typeface="Biome" panose="020B0503030204020804" pitchFamily="34" charset="0"/>
              </a:rPr>
              <a:t>Change</a:t>
            </a:r>
          </a:p>
        </p:txBody>
      </p:sp>
      <p:sp>
        <p:nvSpPr>
          <p:cNvPr id="7" name="TextBox 6">
            <a:extLst>
              <a:ext uri="{FF2B5EF4-FFF2-40B4-BE49-F238E27FC236}">
                <a16:creationId xmlns:a16="http://schemas.microsoft.com/office/drawing/2014/main" id="{4299875B-572A-4AC8-8E58-20C5DAA856A0}"/>
              </a:ext>
            </a:extLst>
          </p:cNvPr>
          <p:cNvSpPr txBox="1"/>
          <p:nvPr/>
        </p:nvSpPr>
        <p:spPr>
          <a:xfrm>
            <a:off x="3149601" y="173910"/>
            <a:ext cx="5390550" cy="1015663"/>
          </a:xfrm>
          <a:prstGeom prst="rect">
            <a:avLst/>
          </a:prstGeom>
          <a:noFill/>
        </p:spPr>
        <p:txBody>
          <a:bodyPr wrap="square" rtlCol="0">
            <a:spAutoFit/>
          </a:bodyPr>
          <a:lstStyle/>
          <a:p>
            <a:pPr algn="ctr"/>
            <a:r>
              <a:rPr lang="en-GB" sz="2000" dirty="0">
                <a:latin typeface="Biome" panose="020B0503030204020804" pitchFamily="34" charset="0"/>
                <a:ea typeface="Batang" panose="02030600000101010101" pitchFamily="18" charset="-127"/>
                <a:cs typeface="Biome" panose="020B0503030204020804" pitchFamily="34" charset="0"/>
              </a:rPr>
              <a:t>Question 6 – Why is touch important to human interaction and life development?  </a:t>
            </a:r>
          </a:p>
        </p:txBody>
      </p:sp>
      <p:grpSp>
        <p:nvGrpSpPr>
          <p:cNvPr id="34" name="Group 33">
            <a:extLst>
              <a:ext uri="{FF2B5EF4-FFF2-40B4-BE49-F238E27FC236}">
                <a16:creationId xmlns:a16="http://schemas.microsoft.com/office/drawing/2014/main" id="{C7A42FE7-359F-4D00-BC35-17C4984B784A}"/>
              </a:ext>
            </a:extLst>
          </p:cNvPr>
          <p:cNvGrpSpPr/>
          <p:nvPr/>
        </p:nvGrpSpPr>
        <p:grpSpPr>
          <a:xfrm>
            <a:off x="188217" y="3513410"/>
            <a:ext cx="7623343" cy="3034281"/>
            <a:chOff x="188217" y="3513410"/>
            <a:chExt cx="7623343" cy="3034281"/>
          </a:xfrm>
        </p:grpSpPr>
        <p:sp>
          <p:nvSpPr>
            <p:cNvPr id="8" name="TextBox 7">
              <a:extLst>
                <a:ext uri="{FF2B5EF4-FFF2-40B4-BE49-F238E27FC236}">
                  <a16:creationId xmlns:a16="http://schemas.microsoft.com/office/drawing/2014/main" id="{38ADF579-1B92-4E4B-AA65-7CAF70C5A3EE}"/>
                </a:ext>
              </a:extLst>
            </p:cNvPr>
            <p:cNvSpPr txBox="1"/>
            <p:nvPr/>
          </p:nvSpPr>
          <p:spPr>
            <a:xfrm>
              <a:off x="1481151" y="3513410"/>
              <a:ext cx="6330409" cy="707886"/>
            </a:xfrm>
            <a:prstGeom prst="rect">
              <a:avLst/>
            </a:prstGeom>
            <a:noFill/>
          </p:spPr>
          <p:txBody>
            <a:bodyPr wrap="square" rtlCol="0">
              <a:spAutoFit/>
            </a:bodyPr>
            <a:lstStyle/>
            <a:p>
              <a:pPr algn="ctr"/>
              <a:r>
                <a:rPr lang="en-GB" sz="2000" dirty="0">
                  <a:latin typeface="Biome" panose="020B0503030204020804" pitchFamily="34" charset="0"/>
                  <a:ea typeface="Batang" panose="02030600000101010101" pitchFamily="18" charset="-127"/>
                  <a:cs typeface="Biome" panose="020B0503030204020804" pitchFamily="34" charset="0"/>
                </a:rPr>
                <a:t>Question 5 – Explain how the sense of touch changes with age.</a:t>
              </a:r>
            </a:p>
          </p:txBody>
        </p:sp>
        <p:pic>
          <p:nvPicPr>
            <p:cNvPr id="14" name="Picture 13" descr="A picture containing drawing&#10;&#10;Description automatically generated">
              <a:extLst>
                <a:ext uri="{FF2B5EF4-FFF2-40B4-BE49-F238E27FC236}">
                  <a16:creationId xmlns:a16="http://schemas.microsoft.com/office/drawing/2014/main" id="{0FB4F480-A5CE-4DD2-B0E6-64832E1F106C}"/>
                </a:ext>
              </a:extLst>
            </p:cNvPr>
            <p:cNvPicPr>
              <a:picLocks noChangeAspect="1"/>
            </p:cNvPicPr>
            <p:nvPr/>
          </p:nvPicPr>
          <p:blipFill rotWithShape="1">
            <a:blip r:embed="rId2">
              <a:extLst>
                <a:ext uri="{28A0092B-C50C-407E-A947-70E740481C1C}">
                  <a14:useLocalDpi xmlns:a14="http://schemas.microsoft.com/office/drawing/2010/main" val="0"/>
                </a:ext>
              </a:extLst>
            </a:blip>
            <a:srcRect l="29318" t="10337" r="25613" b="6597"/>
            <a:stretch/>
          </p:blipFill>
          <p:spPr>
            <a:xfrm>
              <a:off x="188217" y="3513410"/>
              <a:ext cx="1646337" cy="3034281"/>
            </a:xfrm>
            <a:prstGeom prst="rect">
              <a:avLst/>
            </a:prstGeom>
          </p:spPr>
        </p:pic>
      </p:grpSp>
      <p:sp>
        <p:nvSpPr>
          <p:cNvPr id="16" name="TextBox 15">
            <a:extLst>
              <a:ext uri="{FF2B5EF4-FFF2-40B4-BE49-F238E27FC236}">
                <a16:creationId xmlns:a16="http://schemas.microsoft.com/office/drawing/2014/main" id="{0908E373-5EDB-4CAE-9631-0092BC38E5C6}"/>
              </a:ext>
            </a:extLst>
          </p:cNvPr>
          <p:cNvSpPr txBox="1"/>
          <p:nvPr/>
        </p:nvSpPr>
        <p:spPr>
          <a:xfrm>
            <a:off x="1854222" y="4623613"/>
            <a:ext cx="2338939" cy="954107"/>
          </a:xfrm>
          <a:prstGeom prst="rect">
            <a:avLst/>
          </a:prstGeom>
          <a:noFill/>
        </p:spPr>
        <p:txBody>
          <a:bodyPr wrap="square" rtlCol="0">
            <a:spAutoFit/>
          </a:bodyPr>
          <a:lstStyle/>
          <a:p>
            <a:pPr algn="ctr"/>
            <a:r>
              <a:rPr lang="en-GB" sz="2800" b="1" dirty="0">
                <a:latin typeface="Biome" panose="020B0503030204020804" pitchFamily="34" charset="0"/>
                <a:cs typeface="Biome" panose="020B0503030204020804" pitchFamily="34" charset="0"/>
              </a:rPr>
              <a:t>OLDER WE GET </a:t>
            </a:r>
          </a:p>
        </p:txBody>
      </p:sp>
      <p:grpSp>
        <p:nvGrpSpPr>
          <p:cNvPr id="36" name="Group 35">
            <a:extLst>
              <a:ext uri="{FF2B5EF4-FFF2-40B4-BE49-F238E27FC236}">
                <a16:creationId xmlns:a16="http://schemas.microsoft.com/office/drawing/2014/main" id="{22378E9E-1CF8-4F82-9B4B-58CEAD75F40C}"/>
              </a:ext>
            </a:extLst>
          </p:cNvPr>
          <p:cNvGrpSpPr/>
          <p:nvPr/>
        </p:nvGrpSpPr>
        <p:grpSpPr>
          <a:xfrm>
            <a:off x="7353236" y="4305882"/>
            <a:ext cx="4576495" cy="1929265"/>
            <a:chOff x="7353236" y="4305882"/>
            <a:chExt cx="4576495" cy="1929265"/>
          </a:xfrm>
        </p:grpSpPr>
        <p:sp>
          <p:nvSpPr>
            <p:cNvPr id="29" name="TextBox 28">
              <a:extLst>
                <a:ext uri="{FF2B5EF4-FFF2-40B4-BE49-F238E27FC236}">
                  <a16:creationId xmlns:a16="http://schemas.microsoft.com/office/drawing/2014/main" id="{55595246-4248-4291-956C-F5E28F11F97C}"/>
                </a:ext>
              </a:extLst>
            </p:cNvPr>
            <p:cNvSpPr txBox="1"/>
            <p:nvPr/>
          </p:nvSpPr>
          <p:spPr>
            <a:xfrm>
              <a:off x="8135592" y="4305882"/>
              <a:ext cx="3794139" cy="1815882"/>
            </a:xfrm>
            <a:prstGeom prst="rect">
              <a:avLst/>
            </a:prstGeom>
            <a:noFill/>
          </p:spPr>
          <p:txBody>
            <a:bodyPr wrap="square" rtlCol="0">
              <a:spAutoFit/>
            </a:bodyPr>
            <a:lstStyle/>
            <a:p>
              <a:pPr algn="ctr"/>
              <a:r>
                <a:rPr lang="en-GB" sz="2800" b="1" dirty="0">
                  <a:latin typeface="Biome" panose="020B0503030204020804" pitchFamily="34" charset="0"/>
                  <a:cs typeface="Biome" panose="020B0503030204020804" pitchFamily="34" charset="0"/>
                </a:rPr>
                <a:t>Reduced  Sensitivity to </a:t>
              </a:r>
              <a:r>
                <a:rPr lang="en-GB" sz="2800" b="1" u="sng" dirty="0">
                  <a:latin typeface="Biome" panose="020B0503030204020804" pitchFamily="34" charset="0"/>
                  <a:cs typeface="Biome" panose="020B0503030204020804" pitchFamily="34" charset="0"/>
                </a:rPr>
                <a:t>Temperature</a:t>
              </a:r>
              <a:r>
                <a:rPr lang="en-GB" sz="2800" b="1" dirty="0">
                  <a:latin typeface="Biome" panose="020B0503030204020804" pitchFamily="34" charset="0"/>
                  <a:cs typeface="Biome" panose="020B0503030204020804" pitchFamily="34" charset="0"/>
                </a:rPr>
                <a:t> &amp; Reduced </a:t>
              </a:r>
              <a:r>
                <a:rPr lang="en-GB" sz="2800" b="1" u="sng" dirty="0">
                  <a:latin typeface="Biome" panose="020B0503030204020804" pitchFamily="34" charset="0"/>
                  <a:cs typeface="Biome" panose="020B0503030204020804" pitchFamily="34" charset="0"/>
                </a:rPr>
                <a:t>motor skills</a:t>
              </a:r>
            </a:p>
          </p:txBody>
        </p:sp>
        <p:cxnSp>
          <p:nvCxnSpPr>
            <p:cNvPr id="30" name="Connector: Elbow 29">
              <a:extLst>
                <a:ext uri="{FF2B5EF4-FFF2-40B4-BE49-F238E27FC236}">
                  <a16:creationId xmlns:a16="http://schemas.microsoft.com/office/drawing/2014/main" id="{13D1B951-F71F-4604-90FC-B62E9AF8D150}"/>
                </a:ext>
              </a:extLst>
            </p:cNvPr>
            <p:cNvCxnSpPr>
              <a:cxnSpLocks/>
            </p:cNvCxnSpPr>
            <p:nvPr/>
          </p:nvCxnSpPr>
          <p:spPr>
            <a:xfrm flipV="1">
              <a:off x="7353236" y="5264949"/>
              <a:ext cx="1186915" cy="970198"/>
            </a:xfrm>
            <a:prstGeom prst="bentConnector3">
              <a:avLst>
                <a:gd name="adj1" fmla="val 31830"/>
              </a:avLst>
            </a:prstGeom>
            <a:ln w="38100">
              <a:solidFill>
                <a:srgbClr val="FFC000"/>
              </a:solidFill>
              <a:tailEnd type="triangle"/>
            </a:ln>
          </p:spPr>
          <p:style>
            <a:lnRef idx="1">
              <a:schemeClr val="accent1"/>
            </a:lnRef>
            <a:fillRef idx="0">
              <a:schemeClr val="accent1"/>
            </a:fillRef>
            <a:effectRef idx="0">
              <a:schemeClr val="accent1"/>
            </a:effectRef>
            <a:fontRef idx="minor">
              <a:schemeClr val="tx1"/>
            </a:fontRef>
          </p:style>
        </p:cxnSp>
      </p:grpSp>
      <p:grpSp>
        <p:nvGrpSpPr>
          <p:cNvPr id="35" name="Group 34">
            <a:extLst>
              <a:ext uri="{FF2B5EF4-FFF2-40B4-BE49-F238E27FC236}">
                <a16:creationId xmlns:a16="http://schemas.microsoft.com/office/drawing/2014/main" id="{1A81DA74-31A9-419F-91D9-5A962D6705C4}"/>
              </a:ext>
            </a:extLst>
          </p:cNvPr>
          <p:cNvGrpSpPr/>
          <p:nvPr/>
        </p:nvGrpSpPr>
        <p:grpSpPr>
          <a:xfrm>
            <a:off x="3620873" y="5162696"/>
            <a:ext cx="3984235" cy="1384995"/>
            <a:chOff x="3620873" y="5162696"/>
            <a:chExt cx="3984235" cy="1384995"/>
          </a:xfrm>
        </p:grpSpPr>
        <p:cxnSp>
          <p:nvCxnSpPr>
            <p:cNvPr id="27" name="Connector: Elbow 26">
              <a:extLst>
                <a:ext uri="{FF2B5EF4-FFF2-40B4-BE49-F238E27FC236}">
                  <a16:creationId xmlns:a16="http://schemas.microsoft.com/office/drawing/2014/main" id="{0057009B-F628-46E1-A2FC-9B7001216C9E}"/>
                </a:ext>
              </a:extLst>
            </p:cNvPr>
            <p:cNvCxnSpPr>
              <a:cxnSpLocks/>
            </p:cNvCxnSpPr>
            <p:nvPr/>
          </p:nvCxnSpPr>
          <p:spPr>
            <a:xfrm>
              <a:off x="3620873" y="5264949"/>
              <a:ext cx="1183911" cy="609142"/>
            </a:xfrm>
            <a:prstGeom prst="bentConnector3">
              <a:avLst/>
            </a:prstGeom>
            <a:ln w="3810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3" name="TextBox 32">
              <a:extLst>
                <a:ext uri="{FF2B5EF4-FFF2-40B4-BE49-F238E27FC236}">
                  <a16:creationId xmlns:a16="http://schemas.microsoft.com/office/drawing/2014/main" id="{655F639E-6640-46CC-97FD-7C52FD27F621}"/>
                </a:ext>
              </a:extLst>
            </p:cNvPr>
            <p:cNvSpPr txBox="1"/>
            <p:nvPr/>
          </p:nvSpPr>
          <p:spPr>
            <a:xfrm>
              <a:off x="4720078" y="5162696"/>
              <a:ext cx="2885030" cy="1384995"/>
            </a:xfrm>
            <a:prstGeom prst="rect">
              <a:avLst/>
            </a:prstGeom>
            <a:noFill/>
          </p:spPr>
          <p:txBody>
            <a:bodyPr wrap="square" rtlCol="0">
              <a:spAutoFit/>
            </a:bodyPr>
            <a:lstStyle/>
            <a:p>
              <a:pPr algn="ctr"/>
              <a:r>
                <a:rPr lang="en-GB" sz="2800" b="1" dirty="0">
                  <a:latin typeface="Biome" panose="020B0503030204020804" pitchFamily="34" charset="0"/>
                  <a:cs typeface="Biome" panose="020B0503030204020804" pitchFamily="34" charset="0"/>
                </a:rPr>
                <a:t>SKIN &amp; CIRCULATION CHANGE </a:t>
              </a:r>
            </a:p>
          </p:txBody>
        </p:sp>
      </p:grpSp>
      <p:sp>
        <p:nvSpPr>
          <p:cNvPr id="2" name="TextBox 1">
            <a:extLst>
              <a:ext uri="{FF2B5EF4-FFF2-40B4-BE49-F238E27FC236}">
                <a16:creationId xmlns:a16="http://schemas.microsoft.com/office/drawing/2014/main" id="{C4956218-0A0A-4DAD-8480-8FDE9549C5E6}"/>
              </a:ext>
            </a:extLst>
          </p:cNvPr>
          <p:cNvSpPr txBox="1"/>
          <p:nvPr/>
        </p:nvSpPr>
        <p:spPr>
          <a:xfrm>
            <a:off x="3023690" y="1509951"/>
            <a:ext cx="7974047" cy="769441"/>
          </a:xfrm>
          <a:prstGeom prst="rect">
            <a:avLst/>
          </a:prstGeom>
          <a:noFill/>
        </p:spPr>
        <p:txBody>
          <a:bodyPr wrap="square" rtlCol="0">
            <a:spAutoFit/>
          </a:bodyPr>
          <a:lstStyle/>
          <a:p>
            <a:r>
              <a:rPr lang="en-GB" sz="4400" u="sng" dirty="0">
                <a:highlight>
                  <a:srgbClr val="00FF00"/>
                </a:highlight>
                <a:latin typeface="Eras Bold ITC" panose="020B0907030504020204" pitchFamily="34" charset="0"/>
              </a:rPr>
              <a:t>Learning</a:t>
            </a:r>
            <a:r>
              <a:rPr lang="en-GB" sz="4400" u="sng" dirty="0">
                <a:latin typeface="Eras Bold ITC" panose="020B0907030504020204" pitchFamily="34" charset="0"/>
              </a:rPr>
              <a:t> &amp; </a:t>
            </a:r>
            <a:r>
              <a:rPr lang="en-GB" sz="4400" u="sng" dirty="0">
                <a:highlight>
                  <a:srgbClr val="00FFFF"/>
                </a:highlight>
                <a:latin typeface="Eras Bold ITC" panose="020B0907030504020204" pitchFamily="34" charset="0"/>
              </a:rPr>
              <a:t>Navigation</a:t>
            </a:r>
            <a:r>
              <a:rPr lang="en-GB" sz="4400" u="sng" dirty="0">
                <a:latin typeface="Eras Bold ITC" panose="020B0907030504020204" pitchFamily="34" charset="0"/>
              </a:rPr>
              <a:t> </a:t>
            </a:r>
          </a:p>
        </p:txBody>
      </p:sp>
    </p:spTree>
    <p:extLst>
      <p:ext uri="{BB962C8B-B14F-4D97-AF65-F5344CB8AC3E}">
        <p14:creationId xmlns:p14="http://schemas.microsoft.com/office/powerpoint/2010/main" val="15591845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8" presetClass="entr" presetSubtype="0" accel="50000" fill="hold" grpId="0" nodeType="clickEffect">
                                  <p:stCondLst>
                                    <p:cond delay="0"/>
                                  </p:stCondLst>
                                  <p:iterate type="lt">
                                    <p:tmPct val="50000"/>
                                  </p:iterate>
                                  <p:childTnLst>
                                    <p:set>
                                      <p:cBhvr>
                                        <p:cTn id="10" dur="1" fill="hold">
                                          <p:stCondLst>
                                            <p:cond delay="0"/>
                                          </p:stCondLst>
                                        </p:cTn>
                                        <p:tgtEl>
                                          <p:spTgt spid="2"/>
                                        </p:tgtEl>
                                        <p:attrNameLst>
                                          <p:attrName>style.visibility</p:attrName>
                                        </p:attrNameLst>
                                      </p:cBhvr>
                                      <p:to>
                                        <p:strVal val="visible"/>
                                      </p:to>
                                    </p:set>
                                    <p:set>
                                      <p:cBhvr>
                                        <p:cTn id="11" dur="114" fill="hold">
                                          <p:stCondLst>
                                            <p:cond delay="0"/>
                                          </p:stCondLst>
                                        </p:cTn>
                                        <p:tgtEl>
                                          <p:spTgt spid="2"/>
                                        </p:tgtEl>
                                        <p:attrNameLst>
                                          <p:attrName>style.rotation</p:attrName>
                                        </p:attrNameLst>
                                      </p:cBhvr>
                                      <p:to>
                                        <p:strVal val="-45.0"/>
                                      </p:to>
                                    </p:set>
                                    <p:anim calcmode="lin" valueType="num">
                                      <p:cBhvr>
                                        <p:cTn id="12" dur="114" fill="hold">
                                          <p:stCondLst>
                                            <p:cond delay="114"/>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13" dur="114"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4" dur="39" decel="50000" autoRev="1" fill="hold">
                                          <p:stCondLst>
                                            <p:cond delay="114"/>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5" dur="34" fill="hold">
                                          <p:stCondLst>
                                            <p:cond delay="216"/>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down)">
                                      <p:cBhvr>
                                        <p:cTn id="24" dur="580">
                                          <p:stCondLst>
                                            <p:cond delay="0"/>
                                          </p:stCondLst>
                                        </p:cTn>
                                        <p:tgtEl>
                                          <p:spTgt spid="16"/>
                                        </p:tgtEl>
                                      </p:cBhvr>
                                    </p:animEffect>
                                    <p:anim calcmode="lin" valueType="num">
                                      <p:cBhvr>
                                        <p:cTn id="25"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30" dur="26">
                                          <p:stCondLst>
                                            <p:cond delay="650"/>
                                          </p:stCondLst>
                                        </p:cTn>
                                        <p:tgtEl>
                                          <p:spTgt spid="16"/>
                                        </p:tgtEl>
                                      </p:cBhvr>
                                      <p:to x="100000" y="60000"/>
                                    </p:animScale>
                                    <p:animScale>
                                      <p:cBhvr>
                                        <p:cTn id="31" dur="166" decel="50000">
                                          <p:stCondLst>
                                            <p:cond delay="676"/>
                                          </p:stCondLst>
                                        </p:cTn>
                                        <p:tgtEl>
                                          <p:spTgt spid="16"/>
                                        </p:tgtEl>
                                      </p:cBhvr>
                                      <p:to x="100000" y="100000"/>
                                    </p:animScale>
                                    <p:animScale>
                                      <p:cBhvr>
                                        <p:cTn id="32" dur="26">
                                          <p:stCondLst>
                                            <p:cond delay="1312"/>
                                          </p:stCondLst>
                                        </p:cTn>
                                        <p:tgtEl>
                                          <p:spTgt spid="16"/>
                                        </p:tgtEl>
                                      </p:cBhvr>
                                      <p:to x="100000" y="80000"/>
                                    </p:animScale>
                                    <p:animScale>
                                      <p:cBhvr>
                                        <p:cTn id="33" dur="166" decel="50000">
                                          <p:stCondLst>
                                            <p:cond delay="1338"/>
                                          </p:stCondLst>
                                        </p:cTn>
                                        <p:tgtEl>
                                          <p:spTgt spid="16"/>
                                        </p:tgtEl>
                                      </p:cBhvr>
                                      <p:to x="100000" y="100000"/>
                                    </p:animScale>
                                    <p:animScale>
                                      <p:cBhvr>
                                        <p:cTn id="34" dur="26">
                                          <p:stCondLst>
                                            <p:cond delay="1642"/>
                                          </p:stCondLst>
                                        </p:cTn>
                                        <p:tgtEl>
                                          <p:spTgt spid="16"/>
                                        </p:tgtEl>
                                      </p:cBhvr>
                                      <p:to x="100000" y="90000"/>
                                    </p:animScale>
                                    <p:animScale>
                                      <p:cBhvr>
                                        <p:cTn id="35" dur="166" decel="50000">
                                          <p:stCondLst>
                                            <p:cond delay="1668"/>
                                          </p:stCondLst>
                                        </p:cTn>
                                        <p:tgtEl>
                                          <p:spTgt spid="16"/>
                                        </p:tgtEl>
                                      </p:cBhvr>
                                      <p:to x="100000" y="100000"/>
                                    </p:animScale>
                                    <p:animScale>
                                      <p:cBhvr>
                                        <p:cTn id="36" dur="26">
                                          <p:stCondLst>
                                            <p:cond delay="1808"/>
                                          </p:stCondLst>
                                        </p:cTn>
                                        <p:tgtEl>
                                          <p:spTgt spid="16"/>
                                        </p:tgtEl>
                                      </p:cBhvr>
                                      <p:to x="100000" y="95000"/>
                                    </p:animScale>
                                    <p:animScale>
                                      <p:cBhvr>
                                        <p:cTn id="37" dur="166" decel="50000">
                                          <p:stCondLst>
                                            <p:cond delay="1834"/>
                                          </p:stCondLst>
                                        </p:cTn>
                                        <p:tgtEl>
                                          <p:spTgt spid="16"/>
                                        </p:tgtEl>
                                      </p:cBhvr>
                                      <p:to x="100000" y="100000"/>
                                    </p:animScale>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1000"/>
                                        <p:tgtEl>
                                          <p:spTgt spid="35"/>
                                        </p:tgtEl>
                                      </p:cBhvr>
                                    </p:animEffect>
                                    <p:anim calcmode="lin" valueType="num">
                                      <p:cBhvr>
                                        <p:cTn id="43" dur="1000" fill="hold"/>
                                        <p:tgtEl>
                                          <p:spTgt spid="35"/>
                                        </p:tgtEl>
                                        <p:attrNameLst>
                                          <p:attrName>ppt_x</p:attrName>
                                        </p:attrNameLst>
                                      </p:cBhvr>
                                      <p:tavLst>
                                        <p:tav tm="0">
                                          <p:val>
                                            <p:strVal val="#ppt_x"/>
                                          </p:val>
                                        </p:tav>
                                        <p:tav tm="100000">
                                          <p:val>
                                            <p:strVal val="#ppt_x"/>
                                          </p:val>
                                        </p:tav>
                                      </p:tavLst>
                                    </p:anim>
                                    <p:anim calcmode="lin" valueType="num">
                                      <p:cBhvr>
                                        <p:cTn id="44"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barn(inVertical)">
                                      <p:cBhvr>
                                        <p:cTn id="4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B9A74A6E-A38C-4389-BA89-06977DC0DD31}"/>
              </a:ext>
            </a:extLst>
          </p:cNvPr>
          <p:cNvSpPr/>
          <p:nvPr/>
        </p:nvSpPr>
        <p:spPr>
          <a:xfrm>
            <a:off x="-617457" y="-556352"/>
            <a:ext cx="3455907" cy="3340376"/>
          </a:xfrm>
          <a:prstGeom prst="flowChartConnector">
            <a:avLst/>
          </a:prstGeom>
          <a:solidFill>
            <a:schemeClr val="accent6">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Purpose</a:t>
            </a:r>
          </a:p>
          <a:p>
            <a:pPr algn="ctr"/>
            <a:r>
              <a:rPr lang="en-GB" sz="3600" dirty="0">
                <a:latin typeface="Biome" panose="020B0503030204020804" pitchFamily="34" charset="0"/>
                <a:cs typeface="Biome" panose="020B0503030204020804" pitchFamily="34" charset="0"/>
              </a:rPr>
              <a:t> &amp;</a:t>
            </a:r>
          </a:p>
          <a:p>
            <a:pPr algn="ctr"/>
            <a:r>
              <a:rPr lang="en-GB" sz="3600" dirty="0">
                <a:latin typeface="Biome" panose="020B0503030204020804" pitchFamily="34" charset="0"/>
                <a:cs typeface="Biome" panose="020B0503030204020804" pitchFamily="34" charset="0"/>
              </a:rPr>
              <a:t>Change</a:t>
            </a:r>
          </a:p>
        </p:txBody>
      </p:sp>
      <p:grpSp>
        <p:nvGrpSpPr>
          <p:cNvPr id="6" name="Group 5">
            <a:extLst>
              <a:ext uri="{FF2B5EF4-FFF2-40B4-BE49-F238E27FC236}">
                <a16:creationId xmlns:a16="http://schemas.microsoft.com/office/drawing/2014/main" id="{57C6914A-F176-442B-9B98-AFB10EB576D0}"/>
              </a:ext>
            </a:extLst>
          </p:cNvPr>
          <p:cNvGrpSpPr/>
          <p:nvPr/>
        </p:nvGrpSpPr>
        <p:grpSpPr>
          <a:xfrm>
            <a:off x="1754284" y="288688"/>
            <a:ext cx="6025638" cy="5667298"/>
            <a:chOff x="1751161" y="-414172"/>
            <a:chExt cx="6025638" cy="5667298"/>
          </a:xfrm>
        </p:grpSpPr>
        <p:sp>
          <p:nvSpPr>
            <p:cNvPr id="5" name="TextBox 4">
              <a:extLst>
                <a:ext uri="{FF2B5EF4-FFF2-40B4-BE49-F238E27FC236}">
                  <a16:creationId xmlns:a16="http://schemas.microsoft.com/office/drawing/2014/main" id="{8EBF288B-CEA2-49B4-9BE5-2CEC3326DC06}"/>
                </a:ext>
              </a:extLst>
            </p:cNvPr>
            <p:cNvSpPr txBox="1"/>
            <p:nvPr/>
          </p:nvSpPr>
          <p:spPr>
            <a:xfrm>
              <a:off x="2960395" y="-414172"/>
              <a:ext cx="4816404" cy="1015663"/>
            </a:xfrm>
            <a:prstGeom prst="rect">
              <a:avLst/>
            </a:prstGeom>
            <a:noFill/>
          </p:spPr>
          <p:txBody>
            <a:bodyPr wrap="square" rtlCol="0">
              <a:spAutoFit/>
            </a:bodyPr>
            <a:lstStyle/>
            <a:p>
              <a:pPr algn="ctr"/>
              <a:r>
                <a:rPr lang="en-GB" sz="2000" dirty="0">
                  <a:latin typeface="Biome" panose="020B0503030204020804" pitchFamily="34" charset="0"/>
                  <a:ea typeface="Batang" panose="02030600000101010101" pitchFamily="18" charset="-127"/>
                  <a:cs typeface="Biome" panose="020B0503030204020804" pitchFamily="34" charset="0"/>
                </a:rPr>
                <a:t>Question 8 – What is Hypoesthesia? What do you think it would be like to live without the sense of touch?  </a:t>
              </a:r>
            </a:p>
          </p:txBody>
        </p:sp>
        <p:pic>
          <p:nvPicPr>
            <p:cNvPr id="1026" name="Picture 2">
              <a:extLst>
                <a:ext uri="{FF2B5EF4-FFF2-40B4-BE49-F238E27FC236}">
                  <a16:creationId xmlns:a16="http://schemas.microsoft.com/office/drawing/2014/main" id="{F70C2E4B-CE02-4E9A-AEF4-0839FF3C01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1161" y="965797"/>
              <a:ext cx="4287329" cy="42873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a:solidFill>
                    <a:srgbClr val="FFFFFF"/>
                  </a:solidFill>
                </a14:hiddenFill>
              </a:ext>
            </a:extLst>
          </p:spPr>
        </p:pic>
      </p:grpSp>
      <p:sp>
        <p:nvSpPr>
          <p:cNvPr id="7" name="Rectangle 6">
            <a:extLst>
              <a:ext uri="{FF2B5EF4-FFF2-40B4-BE49-F238E27FC236}">
                <a16:creationId xmlns:a16="http://schemas.microsoft.com/office/drawing/2014/main" id="{E9C4E927-AB4F-4014-A11A-4459695DF6C5}"/>
              </a:ext>
            </a:extLst>
          </p:cNvPr>
          <p:cNvSpPr/>
          <p:nvPr/>
        </p:nvSpPr>
        <p:spPr>
          <a:xfrm>
            <a:off x="1581766" y="5863698"/>
            <a:ext cx="8855950" cy="923330"/>
          </a:xfrm>
          <a:prstGeom prst="rect">
            <a:avLst/>
          </a:prstGeom>
          <a:noFill/>
        </p:spPr>
        <p:txBody>
          <a:bodyPr wrap="none" lIns="91440" tIns="45720" rIns="91440" bIns="45720">
            <a:spAutoFit/>
          </a:bodyPr>
          <a:lstStyle/>
          <a:p>
            <a:pPr algn="ctr"/>
            <a:r>
              <a:rPr lang="en-US" sz="5400" b="1" i="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TOUCHING WITHOUT FEELING</a:t>
            </a:r>
          </a:p>
        </p:txBody>
      </p:sp>
      <p:sp>
        <p:nvSpPr>
          <p:cNvPr id="8" name="TextBox 7">
            <a:extLst>
              <a:ext uri="{FF2B5EF4-FFF2-40B4-BE49-F238E27FC236}">
                <a16:creationId xmlns:a16="http://schemas.microsoft.com/office/drawing/2014/main" id="{0C8CD35D-C171-436D-B21F-1630335F0E63}"/>
              </a:ext>
            </a:extLst>
          </p:cNvPr>
          <p:cNvSpPr txBox="1"/>
          <p:nvPr/>
        </p:nvSpPr>
        <p:spPr>
          <a:xfrm rot="21370478">
            <a:off x="7385656" y="2113689"/>
            <a:ext cx="4796287" cy="461665"/>
          </a:xfrm>
          <a:prstGeom prst="rect">
            <a:avLst/>
          </a:prstGeom>
          <a:noFill/>
        </p:spPr>
        <p:txBody>
          <a:bodyPr wrap="square" rtlCol="0">
            <a:spAutoFit/>
          </a:bodyPr>
          <a:lstStyle/>
          <a:p>
            <a:r>
              <a:rPr lang="en-GB" sz="2400" b="1" dirty="0">
                <a:solidFill>
                  <a:schemeClr val="accent2">
                    <a:lumMod val="75000"/>
                  </a:schemeClr>
                </a:solidFill>
                <a:latin typeface="Biome" panose="020B0503030204020804" pitchFamily="34" charset="0"/>
                <a:cs typeface="Biome" panose="020B0503030204020804" pitchFamily="34" charset="0"/>
              </a:rPr>
              <a:t>Hypoesthesia aka Numbness</a:t>
            </a:r>
          </a:p>
        </p:txBody>
      </p:sp>
      <p:sp>
        <p:nvSpPr>
          <p:cNvPr id="10" name="TextBox 9">
            <a:extLst>
              <a:ext uri="{FF2B5EF4-FFF2-40B4-BE49-F238E27FC236}">
                <a16:creationId xmlns:a16="http://schemas.microsoft.com/office/drawing/2014/main" id="{4A6CEFC4-7446-4A81-9C56-2C32849911D3}"/>
              </a:ext>
            </a:extLst>
          </p:cNvPr>
          <p:cNvSpPr txBox="1"/>
          <p:nvPr/>
        </p:nvSpPr>
        <p:spPr>
          <a:xfrm rot="296586">
            <a:off x="6241015" y="3069145"/>
            <a:ext cx="4796287" cy="830997"/>
          </a:xfrm>
          <a:prstGeom prst="rect">
            <a:avLst/>
          </a:prstGeom>
          <a:noFill/>
        </p:spPr>
        <p:txBody>
          <a:bodyPr wrap="square" rtlCol="0">
            <a:spAutoFit/>
          </a:bodyPr>
          <a:lstStyle/>
          <a:p>
            <a:pPr algn="ctr"/>
            <a:r>
              <a:rPr lang="en-GB" sz="2400" b="1" dirty="0">
                <a:solidFill>
                  <a:schemeClr val="accent6">
                    <a:lumMod val="75000"/>
                  </a:schemeClr>
                </a:solidFill>
                <a:latin typeface="Biome" panose="020B0503030204020804" pitchFamily="34" charset="0"/>
                <a:cs typeface="Biome" panose="020B0503030204020804" pitchFamily="34" charset="0"/>
              </a:rPr>
              <a:t>Reduced Sense of Touch or Sensation </a:t>
            </a:r>
          </a:p>
        </p:txBody>
      </p:sp>
      <p:sp>
        <p:nvSpPr>
          <p:cNvPr id="11" name="TextBox 10">
            <a:extLst>
              <a:ext uri="{FF2B5EF4-FFF2-40B4-BE49-F238E27FC236}">
                <a16:creationId xmlns:a16="http://schemas.microsoft.com/office/drawing/2014/main" id="{E14FBB41-2FDF-49B7-AF42-257ED949638E}"/>
              </a:ext>
            </a:extLst>
          </p:cNvPr>
          <p:cNvSpPr txBox="1"/>
          <p:nvPr/>
        </p:nvSpPr>
        <p:spPr>
          <a:xfrm>
            <a:off x="7248867" y="4270993"/>
            <a:ext cx="4796287" cy="461665"/>
          </a:xfrm>
          <a:prstGeom prst="rect">
            <a:avLst/>
          </a:prstGeom>
          <a:noFill/>
        </p:spPr>
        <p:txBody>
          <a:bodyPr wrap="square" rtlCol="0">
            <a:spAutoFit/>
          </a:bodyPr>
          <a:lstStyle/>
          <a:p>
            <a:pPr algn="ctr"/>
            <a:r>
              <a:rPr lang="en-GB" sz="2400" b="1" dirty="0">
                <a:solidFill>
                  <a:schemeClr val="tx1">
                    <a:lumMod val="95000"/>
                    <a:lumOff val="5000"/>
                  </a:schemeClr>
                </a:solidFill>
                <a:latin typeface="Biome" panose="020B0503030204020804" pitchFamily="34" charset="0"/>
                <a:cs typeface="Biome" panose="020B0503030204020804" pitchFamily="34" charset="0"/>
              </a:rPr>
              <a:t>Partial loss of Sensitivity </a:t>
            </a:r>
          </a:p>
        </p:txBody>
      </p:sp>
      <p:sp>
        <p:nvSpPr>
          <p:cNvPr id="12" name="TextBox 11">
            <a:extLst>
              <a:ext uri="{FF2B5EF4-FFF2-40B4-BE49-F238E27FC236}">
                <a16:creationId xmlns:a16="http://schemas.microsoft.com/office/drawing/2014/main" id="{E765C82A-2F0B-4FFD-97B8-70AB5BEF78A9}"/>
              </a:ext>
            </a:extLst>
          </p:cNvPr>
          <p:cNvSpPr txBox="1"/>
          <p:nvPr/>
        </p:nvSpPr>
        <p:spPr>
          <a:xfrm>
            <a:off x="5381778" y="4866132"/>
            <a:ext cx="4796287" cy="830997"/>
          </a:xfrm>
          <a:prstGeom prst="rect">
            <a:avLst/>
          </a:prstGeom>
          <a:noFill/>
        </p:spPr>
        <p:txBody>
          <a:bodyPr wrap="square" rtlCol="0">
            <a:spAutoFit/>
          </a:bodyPr>
          <a:lstStyle/>
          <a:p>
            <a:pPr algn="ctr"/>
            <a:r>
              <a:rPr lang="en-GB" sz="2400" b="1" dirty="0">
                <a:solidFill>
                  <a:srgbClr val="FF0000"/>
                </a:solidFill>
                <a:latin typeface="Biome" panose="020B0503030204020804" pitchFamily="34" charset="0"/>
                <a:cs typeface="Biome" panose="020B0503030204020804" pitchFamily="34" charset="0"/>
              </a:rPr>
              <a:t>Commonly caused by irritation to a nerve/s</a:t>
            </a:r>
          </a:p>
        </p:txBody>
      </p:sp>
    </p:spTree>
    <p:extLst>
      <p:ext uri="{BB962C8B-B14F-4D97-AF65-F5344CB8AC3E}">
        <p14:creationId xmlns:p14="http://schemas.microsoft.com/office/powerpoint/2010/main" val="13734144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fill="hold"/>
                                        <p:tgtEl>
                                          <p:spTgt spid="12"/>
                                        </p:tgtEl>
                                        <p:attrNameLst>
                                          <p:attrName>ppt_x</p:attrName>
                                        </p:attrNameLst>
                                      </p:cBhvr>
                                      <p:tavLst>
                                        <p:tav tm="0">
                                          <p:val>
                                            <p:strVal val="#ppt_x"/>
                                          </p:val>
                                        </p:tav>
                                        <p:tav tm="100000">
                                          <p:val>
                                            <p:strVal val="#ppt_x"/>
                                          </p:val>
                                        </p:tav>
                                      </p:tavLst>
                                    </p:anim>
                                    <p:anim calcmode="lin" valueType="num">
                                      <p:cBhvr additive="base">
                                        <p:cTn id="3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barn(inVertical)">
                                      <p:cBhvr>
                                        <p:cTn id="3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Connector 4">
            <a:extLst>
              <a:ext uri="{FF2B5EF4-FFF2-40B4-BE49-F238E27FC236}">
                <a16:creationId xmlns:a16="http://schemas.microsoft.com/office/drawing/2014/main" id="{ECEB2848-7D09-402F-ACBD-0FE83EE1A195}"/>
              </a:ext>
            </a:extLst>
          </p:cNvPr>
          <p:cNvSpPr/>
          <p:nvPr/>
        </p:nvSpPr>
        <p:spPr>
          <a:xfrm>
            <a:off x="-617457" y="-556352"/>
            <a:ext cx="3455907" cy="3340376"/>
          </a:xfrm>
          <a:prstGeom prst="flowChartConnector">
            <a:avLst/>
          </a:prstGeom>
          <a:solidFill>
            <a:schemeClr val="accent6">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Purpose</a:t>
            </a:r>
          </a:p>
          <a:p>
            <a:pPr algn="ctr"/>
            <a:r>
              <a:rPr lang="en-GB" sz="3600" dirty="0">
                <a:latin typeface="Biome" panose="020B0503030204020804" pitchFamily="34" charset="0"/>
                <a:cs typeface="Biome" panose="020B0503030204020804" pitchFamily="34" charset="0"/>
              </a:rPr>
              <a:t> &amp;</a:t>
            </a:r>
          </a:p>
          <a:p>
            <a:pPr algn="ctr"/>
            <a:r>
              <a:rPr lang="en-GB" sz="3600" dirty="0">
                <a:latin typeface="Biome" panose="020B0503030204020804" pitchFamily="34" charset="0"/>
                <a:cs typeface="Biome" panose="020B0503030204020804" pitchFamily="34" charset="0"/>
              </a:rPr>
              <a:t>Change</a:t>
            </a:r>
          </a:p>
        </p:txBody>
      </p:sp>
      <p:sp>
        <p:nvSpPr>
          <p:cNvPr id="7" name="TextBox 6">
            <a:extLst>
              <a:ext uri="{FF2B5EF4-FFF2-40B4-BE49-F238E27FC236}">
                <a16:creationId xmlns:a16="http://schemas.microsoft.com/office/drawing/2014/main" id="{B73807AC-7D45-46B7-B606-0224186FAE8B}"/>
              </a:ext>
            </a:extLst>
          </p:cNvPr>
          <p:cNvSpPr txBox="1"/>
          <p:nvPr/>
        </p:nvSpPr>
        <p:spPr>
          <a:xfrm>
            <a:off x="3034249" y="185346"/>
            <a:ext cx="4636027" cy="1015663"/>
          </a:xfrm>
          <a:prstGeom prst="rect">
            <a:avLst/>
          </a:prstGeom>
          <a:noFill/>
        </p:spPr>
        <p:txBody>
          <a:bodyPr wrap="square" rtlCol="0">
            <a:spAutoFit/>
          </a:bodyPr>
          <a:lstStyle/>
          <a:p>
            <a:pPr algn="ctr"/>
            <a:r>
              <a:rPr lang="en-GB" sz="2000" dirty="0">
                <a:latin typeface="Comic Sans MS" panose="030F0702030302020204" pitchFamily="66" charset="0"/>
                <a:ea typeface="Batang" panose="02030600000101010101" pitchFamily="18" charset="-127"/>
              </a:rPr>
              <a:t>Question 9– What areas or parts of the skin are more sensitive than others. </a:t>
            </a:r>
          </a:p>
        </p:txBody>
      </p:sp>
      <p:sp>
        <p:nvSpPr>
          <p:cNvPr id="8" name="TextBox 7">
            <a:extLst>
              <a:ext uri="{FF2B5EF4-FFF2-40B4-BE49-F238E27FC236}">
                <a16:creationId xmlns:a16="http://schemas.microsoft.com/office/drawing/2014/main" id="{2FB761E5-56EC-49C0-B5A1-C67F2C3E23BA}"/>
              </a:ext>
            </a:extLst>
          </p:cNvPr>
          <p:cNvSpPr txBox="1"/>
          <p:nvPr/>
        </p:nvSpPr>
        <p:spPr>
          <a:xfrm>
            <a:off x="8128668" y="2230775"/>
            <a:ext cx="3853966" cy="4524315"/>
          </a:xfrm>
          <a:prstGeom prst="rect">
            <a:avLst/>
          </a:prstGeom>
          <a:noFill/>
        </p:spPr>
        <p:txBody>
          <a:bodyPr wrap="square" rtlCol="0">
            <a:spAutoFit/>
          </a:bodyPr>
          <a:lstStyle/>
          <a:p>
            <a:pPr algn="ctr"/>
            <a:r>
              <a:rPr lang="en-GB" sz="3600" dirty="0">
                <a:solidFill>
                  <a:schemeClr val="accent6">
                    <a:lumMod val="75000"/>
                  </a:schemeClr>
                </a:solidFill>
                <a:latin typeface="Biome" panose="020B0503030204020804" pitchFamily="34" charset="0"/>
                <a:ea typeface="+mj-ea"/>
                <a:cs typeface="Biome" panose="020B0503030204020804" pitchFamily="34" charset="0"/>
              </a:rPr>
              <a:t>MORE TOUCH RECEPTORS </a:t>
            </a:r>
            <a:r>
              <a:rPr lang="en-GB" sz="2800" i="1" dirty="0">
                <a:solidFill>
                  <a:schemeClr val="accent6">
                    <a:lumMod val="75000"/>
                  </a:schemeClr>
                </a:solidFill>
                <a:latin typeface="Biome" panose="020B0503030204020804" pitchFamily="34" charset="0"/>
                <a:ea typeface="+mj-ea"/>
                <a:cs typeface="Biome" panose="020B0503030204020804" pitchFamily="34" charset="0"/>
              </a:rPr>
              <a:t>(pressure)</a:t>
            </a:r>
          </a:p>
          <a:p>
            <a:pPr algn="ctr"/>
            <a:r>
              <a:rPr lang="en-GB" sz="8000" dirty="0">
                <a:latin typeface="Biome" panose="020B0503030204020804" pitchFamily="34" charset="0"/>
                <a:ea typeface="+mj-ea"/>
                <a:cs typeface="Biome" panose="020B0503030204020804" pitchFamily="34" charset="0"/>
              </a:rPr>
              <a:t>= </a:t>
            </a:r>
          </a:p>
          <a:p>
            <a:pPr algn="ctr"/>
            <a:r>
              <a:rPr lang="en-GB" sz="3600" dirty="0">
                <a:latin typeface="Biome" panose="020B0503030204020804" pitchFamily="34" charset="0"/>
                <a:ea typeface="+mj-ea"/>
                <a:cs typeface="Biome" panose="020B0503030204020804" pitchFamily="34" charset="0"/>
              </a:rPr>
              <a:t>				       </a:t>
            </a:r>
            <a:r>
              <a:rPr lang="en-GB" sz="3600" dirty="0">
                <a:solidFill>
                  <a:srgbClr val="FF0000"/>
                </a:solidFill>
                <a:latin typeface="Biome" panose="020B0503030204020804" pitchFamily="34" charset="0"/>
                <a:ea typeface="+mj-ea"/>
                <a:cs typeface="Biome" panose="020B0503030204020804" pitchFamily="34" charset="0"/>
              </a:rPr>
              <a:t>GREATER SENSITIVITY </a:t>
            </a:r>
          </a:p>
        </p:txBody>
      </p:sp>
      <p:grpSp>
        <p:nvGrpSpPr>
          <p:cNvPr id="22" name="Group 21">
            <a:extLst>
              <a:ext uri="{FF2B5EF4-FFF2-40B4-BE49-F238E27FC236}">
                <a16:creationId xmlns:a16="http://schemas.microsoft.com/office/drawing/2014/main" id="{0F12FB13-06A6-47BE-84E3-260A59AB3971}"/>
              </a:ext>
            </a:extLst>
          </p:cNvPr>
          <p:cNvGrpSpPr/>
          <p:nvPr/>
        </p:nvGrpSpPr>
        <p:grpSpPr>
          <a:xfrm>
            <a:off x="4236323" y="1628815"/>
            <a:ext cx="3892345" cy="5043839"/>
            <a:chOff x="4856351" y="1623655"/>
            <a:chExt cx="3892345" cy="5043839"/>
          </a:xfrm>
        </p:grpSpPr>
        <p:cxnSp>
          <p:nvCxnSpPr>
            <p:cNvPr id="10" name="Straight Arrow Connector 9">
              <a:extLst>
                <a:ext uri="{FF2B5EF4-FFF2-40B4-BE49-F238E27FC236}">
                  <a16:creationId xmlns:a16="http://schemas.microsoft.com/office/drawing/2014/main" id="{E101DDE8-AFE4-4F50-A0B2-3448D98D867C}"/>
                </a:ext>
              </a:extLst>
            </p:cNvPr>
            <p:cNvCxnSpPr/>
            <p:nvPr/>
          </p:nvCxnSpPr>
          <p:spPr>
            <a:xfrm>
              <a:off x="6573328" y="2225615"/>
              <a:ext cx="0" cy="3761117"/>
            </a:xfrm>
            <a:prstGeom prst="straightConnector1">
              <a:avLst/>
            </a:prstGeom>
            <a:ln w="76200">
              <a:solidFill>
                <a:schemeClr val="tx1"/>
              </a:solidFill>
              <a:prstDash val="dash"/>
              <a:headEnd type="triangle"/>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6E628CCE-173B-417A-BEFC-C58F37A7A039}"/>
                </a:ext>
              </a:extLst>
            </p:cNvPr>
            <p:cNvSpPr txBox="1"/>
            <p:nvPr/>
          </p:nvSpPr>
          <p:spPr>
            <a:xfrm>
              <a:off x="4856351" y="1623655"/>
              <a:ext cx="3433953"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HIGH SENSITIVITY </a:t>
              </a:r>
            </a:p>
          </p:txBody>
        </p:sp>
        <p:sp>
          <p:nvSpPr>
            <p:cNvPr id="12" name="TextBox 11">
              <a:extLst>
                <a:ext uri="{FF2B5EF4-FFF2-40B4-BE49-F238E27FC236}">
                  <a16:creationId xmlns:a16="http://schemas.microsoft.com/office/drawing/2014/main" id="{E9CF5F85-61EC-4DC4-B289-B0C3FC2033D2}"/>
                </a:ext>
              </a:extLst>
            </p:cNvPr>
            <p:cNvSpPr txBox="1"/>
            <p:nvPr/>
          </p:nvSpPr>
          <p:spPr>
            <a:xfrm>
              <a:off x="4968494" y="6144274"/>
              <a:ext cx="3780202"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LOWER SENSITIVITY</a:t>
              </a:r>
            </a:p>
          </p:txBody>
        </p:sp>
      </p:grpSp>
      <p:sp>
        <p:nvSpPr>
          <p:cNvPr id="13" name="TextBox 12">
            <a:extLst>
              <a:ext uri="{FF2B5EF4-FFF2-40B4-BE49-F238E27FC236}">
                <a16:creationId xmlns:a16="http://schemas.microsoft.com/office/drawing/2014/main" id="{AFAD1E3D-121C-4ADA-8E73-66F7B6465BB3}"/>
              </a:ext>
            </a:extLst>
          </p:cNvPr>
          <p:cNvSpPr txBox="1"/>
          <p:nvPr/>
        </p:nvSpPr>
        <p:spPr>
          <a:xfrm>
            <a:off x="920907" y="3539820"/>
            <a:ext cx="1375698"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Cheek </a:t>
            </a:r>
          </a:p>
        </p:txBody>
      </p:sp>
      <p:sp>
        <p:nvSpPr>
          <p:cNvPr id="15" name="TextBox 14">
            <a:extLst>
              <a:ext uri="{FF2B5EF4-FFF2-40B4-BE49-F238E27FC236}">
                <a16:creationId xmlns:a16="http://schemas.microsoft.com/office/drawing/2014/main" id="{F6D12877-0ACF-4AC3-AB8D-9CE1A622F8E7}"/>
              </a:ext>
            </a:extLst>
          </p:cNvPr>
          <p:cNvSpPr txBox="1"/>
          <p:nvPr/>
        </p:nvSpPr>
        <p:spPr>
          <a:xfrm>
            <a:off x="809496" y="5506772"/>
            <a:ext cx="1598515"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Fingers </a:t>
            </a:r>
          </a:p>
        </p:txBody>
      </p:sp>
      <p:sp>
        <p:nvSpPr>
          <p:cNvPr id="17" name="TextBox 16">
            <a:extLst>
              <a:ext uri="{FF2B5EF4-FFF2-40B4-BE49-F238E27FC236}">
                <a16:creationId xmlns:a16="http://schemas.microsoft.com/office/drawing/2014/main" id="{444EFB2D-02B5-4EC8-99AD-D3FDFC603240}"/>
              </a:ext>
            </a:extLst>
          </p:cNvPr>
          <p:cNvSpPr txBox="1"/>
          <p:nvPr/>
        </p:nvSpPr>
        <p:spPr>
          <a:xfrm>
            <a:off x="620343" y="4818836"/>
            <a:ext cx="1976823"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Forehead </a:t>
            </a:r>
          </a:p>
        </p:txBody>
      </p:sp>
      <p:sp>
        <p:nvSpPr>
          <p:cNvPr id="19" name="TextBox 18">
            <a:extLst>
              <a:ext uri="{FF2B5EF4-FFF2-40B4-BE49-F238E27FC236}">
                <a16:creationId xmlns:a16="http://schemas.microsoft.com/office/drawing/2014/main" id="{318299CE-FD69-46B8-91FF-3B2086A2DDE5}"/>
              </a:ext>
            </a:extLst>
          </p:cNvPr>
          <p:cNvSpPr txBox="1"/>
          <p:nvPr/>
        </p:nvSpPr>
        <p:spPr>
          <a:xfrm>
            <a:off x="1001857" y="4227756"/>
            <a:ext cx="1213794"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Back  </a:t>
            </a:r>
          </a:p>
        </p:txBody>
      </p:sp>
      <p:sp>
        <p:nvSpPr>
          <p:cNvPr id="21" name="TextBox 20">
            <a:extLst>
              <a:ext uri="{FF2B5EF4-FFF2-40B4-BE49-F238E27FC236}">
                <a16:creationId xmlns:a16="http://schemas.microsoft.com/office/drawing/2014/main" id="{D9013968-EE0E-4E34-8460-9CCC3AC0A81E}"/>
              </a:ext>
            </a:extLst>
          </p:cNvPr>
          <p:cNvSpPr txBox="1"/>
          <p:nvPr/>
        </p:nvSpPr>
        <p:spPr>
          <a:xfrm>
            <a:off x="1121279" y="2948740"/>
            <a:ext cx="974947" cy="523220"/>
          </a:xfrm>
          <a:prstGeom prst="rect">
            <a:avLst/>
          </a:prstGeom>
          <a:noFill/>
        </p:spPr>
        <p:txBody>
          <a:bodyPr wrap="none" rtlCol="0">
            <a:spAutoFit/>
          </a:bodyPr>
          <a:lstStyle/>
          <a:p>
            <a:r>
              <a:rPr lang="en-GB" sz="2800" dirty="0">
                <a:latin typeface="Biome" panose="020B0503030204020804" pitchFamily="34" charset="0"/>
                <a:cs typeface="Biome" panose="020B0503030204020804" pitchFamily="34" charset="0"/>
              </a:rPr>
              <a:t>Calf </a:t>
            </a:r>
          </a:p>
        </p:txBody>
      </p:sp>
    </p:spTree>
    <p:extLst>
      <p:ext uri="{BB962C8B-B14F-4D97-AF65-F5344CB8AC3E}">
        <p14:creationId xmlns:p14="http://schemas.microsoft.com/office/powerpoint/2010/main" val="18063991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1" nodeType="clickEffect">
                                  <p:stCondLst>
                                    <p:cond delay="0"/>
                                  </p:stCondLst>
                                  <p:childTnLst>
                                    <p:set>
                                      <p:cBhvr>
                                        <p:cTn id="15" dur="1" fill="hold">
                                          <p:stCondLst>
                                            <p:cond delay="0"/>
                                          </p:stCondLst>
                                        </p:cTn>
                                        <p:tgtEl>
                                          <p:spTgt spid="21"/>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1" nodeType="clickEffect">
                                  <p:stCondLst>
                                    <p:cond delay="0"/>
                                  </p:stCondLst>
                                  <p:childTnLst>
                                    <p:set>
                                      <p:cBhvr>
                                        <p:cTn id="19" dur="1" fill="hold">
                                          <p:stCondLst>
                                            <p:cond delay="0"/>
                                          </p:stCondLst>
                                        </p:cTn>
                                        <p:tgtEl>
                                          <p:spTgt spid="1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1" nodeType="clickEffect">
                                  <p:stCondLst>
                                    <p:cond delay="0"/>
                                  </p:stCondLst>
                                  <p:childTnLst>
                                    <p:set>
                                      <p:cBhvr>
                                        <p:cTn id="23" dur="1" fill="hold">
                                          <p:stCondLst>
                                            <p:cond delay="0"/>
                                          </p:stCondLst>
                                        </p:cTn>
                                        <p:tgtEl>
                                          <p:spTgt spid="19"/>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1" nodeType="clickEffect">
                                  <p:stCondLst>
                                    <p:cond delay="0"/>
                                  </p:stCondLst>
                                  <p:childTnLst>
                                    <p:set>
                                      <p:cBhvr>
                                        <p:cTn id="27" dur="1" fill="hold">
                                          <p:stCondLst>
                                            <p:cond delay="0"/>
                                          </p:stCondLst>
                                        </p:cTn>
                                        <p:tgtEl>
                                          <p:spTgt spid="17"/>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1" nodeType="clickEffect">
                                  <p:stCondLst>
                                    <p:cond delay="0"/>
                                  </p:stCondLst>
                                  <p:childTnLst>
                                    <p:set>
                                      <p:cBhvr>
                                        <p:cTn id="31" dur="1" fill="hold">
                                          <p:stCondLst>
                                            <p:cond delay="0"/>
                                          </p:stCondLst>
                                        </p:cTn>
                                        <p:tgtEl>
                                          <p:spTgt spid="1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500" fill="hold"/>
                                        <p:tgtEl>
                                          <p:spTgt spid="22"/>
                                        </p:tgtEl>
                                        <p:attrNameLst>
                                          <p:attrName>ppt_x</p:attrName>
                                        </p:attrNameLst>
                                      </p:cBhvr>
                                      <p:tavLst>
                                        <p:tav tm="0">
                                          <p:val>
                                            <p:strVal val="#ppt_x"/>
                                          </p:val>
                                        </p:tav>
                                        <p:tav tm="100000">
                                          <p:val>
                                            <p:strVal val="#ppt_x"/>
                                          </p:val>
                                        </p:tav>
                                      </p:tavLst>
                                    </p:anim>
                                    <p:anim calcmode="lin" valueType="num">
                                      <p:cBhvr additive="base">
                                        <p:cTn id="37"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56" presetClass="path" presetSubtype="0" accel="50000" decel="50000" fill="hold" grpId="0" nodeType="clickEffect">
                                  <p:stCondLst>
                                    <p:cond delay="0"/>
                                  </p:stCondLst>
                                  <p:childTnLst>
                                    <p:animMotion origin="layout" path="M -1.04167E-6 -2.22222E-6 L 0.27422 -0.46736 " pathEditMode="relative" rAng="0" ptsTypes="AA">
                                      <p:cBhvr>
                                        <p:cTn id="41" dur="2000" fill="hold"/>
                                        <p:tgtEl>
                                          <p:spTgt spid="15"/>
                                        </p:tgtEl>
                                        <p:attrNameLst>
                                          <p:attrName>ppt_x</p:attrName>
                                          <p:attrName>ppt_y</p:attrName>
                                        </p:attrNameLst>
                                      </p:cBhvr>
                                      <p:rCtr x="13711" y="-23380"/>
                                    </p:animMotion>
                                  </p:childTnLst>
                                </p:cTn>
                              </p:par>
                            </p:childTnLst>
                          </p:cTn>
                        </p:par>
                      </p:childTnLst>
                    </p:cTn>
                  </p:par>
                  <p:par>
                    <p:cTn id="42" fill="hold">
                      <p:stCondLst>
                        <p:cond delay="indefinite"/>
                      </p:stCondLst>
                      <p:childTnLst>
                        <p:par>
                          <p:cTn id="43" fill="hold">
                            <p:stCondLst>
                              <p:cond delay="0"/>
                            </p:stCondLst>
                            <p:childTnLst>
                              <p:par>
                                <p:cTn id="44" presetID="56" presetClass="path" presetSubtype="0" accel="50000" decel="50000" fill="hold" grpId="0" nodeType="clickEffect">
                                  <p:stCondLst>
                                    <p:cond delay="0"/>
                                  </p:stCondLst>
                                  <p:childTnLst>
                                    <p:animMotion origin="layout" path="M -1.04167E-6 3.33333E-6 L 0.27422 -0.06204 " pathEditMode="relative" rAng="0" ptsTypes="AA">
                                      <p:cBhvr>
                                        <p:cTn id="45" dur="2000" fill="hold"/>
                                        <p:tgtEl>
                                          <p:spTgt spid="13"/>
                                        </p:tgtEl>
                                        <p:attrNameLst>
                                          <p:attrName>ppt_x</p:attrName>
                                          <p:attrName>ppt_y</p:attrName>
                                        </p:attrNameLst>
                                      </p:cBhvr>
                                      <p:rCtr x="13711" y="-3102"/>
                                    </p:animMotion>
                                  </p:childTnLst>
                                </p:cTn>
                              </p:par>
                            </p:childTnLst>
                          </p:cTn>
                        </p:par>
                      </p:childTnLst>
                    </p:cTn>
                  </p:par>
                  <p:par>
                    <p:cTn id="46" fill="hold">
                      <p:stCondLst>
                        <p:cond delay="indefinite"/>
                      </p:stCondLst>
                      <p:childTnLst>
                        <p:par>
                          <p:cTn id="47" fill="hold">
                            <p:stCondLst>
                              <p:cond delay="0"/>
                            </p:stCondLst>
                            <p:childTnLst>
                              <p:par>
                                <p:cTn id="48" presetID="56" presetClass="path" presetSubtype="0" accel="50000" decel="50000" fill="hold" grpId="0" nodeType="clickEffect">
                                  <p:stCondLst>
                                    <p:cond delay="0"/>
                                  </p:stCondLst>
                                  <p:childTnLst>
                                    <p:animMotion origin="layout" path="M -1.04167E-6 -7.40741E-7 L 0.26498 -0.16852 " pathEditMode="relative" rAng="0" ptsTypes="AA">
                                      <p:cBhvr>
                                        <p:cTn id="49" dur="2000" fill="hold"/>
                                        <p:tgtEl>
                                          <p:spTgt spid="17"/>
                                        </p:tgtEl>
                                        <p:attrNameLst>
                                          <p:attrName>ppt_x</p:attrName>
                                          <p:attrName>ppt_y</p:attrName>
                                        </p:attrNameLst>
                                      </p:cBhvr>
                                      <p:rCtr x="13242" y="-8426"/>
                                    </p:animMotion>
                                  </p:childTnLst>
                                </p:cTn>
                              </p:par>
                            </p:childTnLst>
                          </p:cTn>
                        </p:par>
                      </p:childTnLst>
                    </p:cTn>
                  </p:par>
                  <p:par>
                    <p:cTn id="50" fill="hold">
                      <p:stCondLst>
                        <p:cond delay="indefinite"/>
                      </p:stCondLst>
                      <p:childTnLst>
                        <p:par>
                          <p:cTn id="51" fill="hold">
                            <p:stCondLst>
                              <p:cond delay="0"/>
                            </p:stCondLst>
                            <p:childTnLst>
                              <p:par>
                                <p:cTn id="52" presetID="63" presetClass="path" presetSubtype="0" accel="50000" decel="50000" fill="hold" grpId="0" nodeType="clickEffect">
                                  <p:stCondLst>
                                    <p:cond delay="0"/>
                                  </p:stCondLst>
                                  <p:childTnLst>
                                    <p:animMotion origin="layout" path="M -1.04167E-6 3.7037E-7 L 0.27136 -0.00301 " pathEditMode="relative" rAng="0" ptsTypes="AA">
                                      <p:cBhvr>
                                        <p:cTn id="53" dur="2000" fill="hold"/>
                                        <p:tgtEl>
                                          <p:spTgt spid="19"/>
                                        </p:tgtEl>
                                        <p:attrNameLst>
                                          <p:attrName>ppt_x</p:attrName>
                                          <p:attrName>ppt_y</p:attrName>
                                        </p:attrNameLst>
                                      </p:cBhvr>
                                      <p:rCtr x="13568" y="-162"/>
                                    </p:animMotion>
                                  </p:childTnLst>
                                </p:cTn>
                              </p:par>
                            </p:childTnLst>
                          </p:cTn>
                        </p:par>
                      </p:childTnLst>
                    </p:cTn>
                  </p:par>
                  <p:par>
                    <p:cTn id="54" fill="hold">
                      <p:stCondLst>
                        <p:cond delay="indefinite"/>
                      </p:stCondLst>
                      <p:childTnLst>
                        <p:par>
                          <p:cTn id="55" fill="hold">
                            <p:stCondLst>
                              <p:cond delay="0"/>
                            </p:stCondLst>
                            <p:childTnLst>
                              <p:par>
                                <p:cTn id="56" presetID="49" presetClass="path" presetSubtype="0" accel="50000" decel="50000" fill="hold" grpId="0" nodeType="clickEffect">
                                  <p:stCondLst>
                                    <p:cond delay="0"/>
                                  </p:stCondLst>
                                  <p:childTnLst>
                                    <p:animMotion origin="layout" path="M -1.04167E-6 4.44444E-6 L 0.27565 0.29444 " pathEditMode="relative" rAng="0" ptsTypes="AA">
                                      <p:cBhvr>
                                        <p:cTn id="57" dur="2000" fill="hold"/>
                                        <p:tgtEl>
                                          <p:spTgt spid="21"/>
                                        </p:tgtEl>
                                        <p:attrNameLst>
                                          <p:attrName>ppt_x</p:attrName>
                                          <p:attrName>ppt_y</p:attrName>
                                        </p:attrNameLst>
                                      </p:cBhvr>
                                      <p:rCtr x="13776" y="1472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3" grpId="0"/>
      <p:bldP spid="13" grpId="1"/>
      <p:bldP spid="15" grpId="0"/>
      <p:bldP spid="15" grpId="1"/>
      <p:bldP spid="17" grpId="0"/>
      <p:bldP spid="17" grpId="1"/>
      <p:bldP spid="19" grpId="0"/>
      <p:bldP spid="19" grpId="1"/>
      <p:bldP spid="21" grpId="0"/>
      <p:bldP spid="21"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drawing&#10;&#10;Description automatically generated">
            <a:extLst>
              <a:ext uri="{FF2B5EF4-FFF2-40B4-BE49-F238E27FC236}">
                <a16:creationId xmlns:a16="http://schemas.microsoft.com/office/drawing/2014/main" id="{083A3593-656C-47A1-871C-2F6AE3F1D3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4" name="Flowchart: Connector 3">
            <a:extLst>
              <a:ext uri="{FF2B5EF4-FFF2-40B4-BE49-F238E27FC236}">
                <a16:creationId xmlns:a16="http://schemas.microsoft.com/office/drawing/2014/main" id="{8220EE1B-92C3-45A0-B99F-ABDA6AE553B8}"/>
              </a:ext>
            </a:extLst>
          </p:cNvPr>
          <p:cNvSpPr/>
          <p:nvPr/>
        </p:nvSpPr>
        <p:spPr>
          <a:xfrm>
            <a:off x="353265" y="185518"/>
            <a:ext cx="2411896" cy="2319131"/>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2400" dirty="0">
                <a:solidFill>
                  <a:schemeClr val="tx1"/>
                </a:solidFill>
                <a:latin typeface="Biome" panose="020B0503030204020804" pitchFamily="34" charset="0"/>
                <a:cs typeface="Biome" panose="020B0503030204020804" pitchFamily="34" charset="0"/>
              </a:rPr>
              <a:t>What ?</a:t>
            </a:r>
          </a:p>
          <a:p>
            <a:pPr algn="ctr"/>
            <a:r>
              <a:rPr lang="en-GB" sz="2400" dirty="0">
                <a:solidFill>
                  <a:schemeClr val="tx1"/>
                </a:solidFill>
                <a:latin typeface="Biome" panose="020B0503030204020804" pitchFamily="34" charset="0"/>
                <a:cs typeface="Biome" panose="020B0503030204020804" pitchFamily="34" charset="0"/>
              </a:rPr>
              <a:t>&amp;</a:t>
            </a:r>
          </a:p>
          <a:p>
            <a:pPr algn="ctr"/>
            <a:r>
              <a:rPr lang="en-GB" sz="2400" dirty="0">
                <a:solidFill>
                  <a:schemeClr val="tx1"/>
                </a:solidFill>
                <a:latin typeface="Biome" panose="020B0503030204020804" pitchFamily="34" charset="0"/>
                <a:cs typeface="Biome" panose="020B0503030204020804" pitchFamily="34" charset="0"/>
              </a:rPr>
              <a:t> How ?</a:t>
            </a:r>
          </a:p>
        </p:txBody>
      </p:sp>
      <p:sp>
        <p:nvSpPr>
          <p:cNvPr id="5" name="Flowchart: Connector 4">
            <a:extLst>
              <a:ext uri="{FF2B5EF4-FFF2-40B4-BE49-F238E27FC236}">
                <a16:creationId xmlns:a16="http://schemas.microsoft.com/office/drawing/2014/main" id="{A9514E22-81E9-45ED-99E9-D45A1F3C89ED}"/>
              </a:ext>
            </a:extLst>
          </p:cNvPr>
          <p:cNvSpPr/>
          <p:nvPr/>
        </p:nvSpPr>
        <p:spPr>
          <a:xfrm>
            <a:off x="3257138" y="245157"/>
            <a:ext cx="2411896" cy="2319131"/>
          </a:xfrm>
          <a:prstGeom prst="flowChartConnector">
            <a:avLst/>
          </a:prstGeom>
          <a:solidFill>
            <a:srgbClr val="62E040">
              <a:alpha val="32941"/>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Purpose</a:t>
            </a:r>
          </a:p>
          <a:p>
            <a:pPr algn="ctr"/>
            <a:r>
              <a:rPr lang="en-GB" sz="2400" dirty="0">
                <a:latin typeface="Biome" panose="020B0503030204020804" pitchFamily="34" charset="0"/>
                <a:cs typeface="Biome" panose="020B0503030204020804" pitchFamily="34" charset="0"/>
              </a:rPr>
              <a:t> &amp;</a:t>
            </a:r>
          </a:p>
          <a:p>
            <a:pPr algn="ctr"/>
            <a:r>
              <a:rPr lang="en-GB" sz="2400" dirty="0">
                <a:latin typeface="Biome" panose="020B0503030204020804" pitchFamily="34" charset="0"/>
                <a:cs typeface="Biome" panose="020B0503030204020804" pitchFamily="34" charset="0"/>
              </a:rPr>
              <a:t>Change</a:t>
            </a:r>
          </a:p>
        </p:txBody>
      </p:sp>
      <p:sp>
        <p:nvSpPr>
          <p:cNvPr id="6" name="Flowchart: Connector 5">
            <a:extLst>
              <a:ext uri="{FF2B5EF4-FFF2-40B4-BE49-F238E27FC236}">
                <a16:creationId xmlns:a16="http://schemas.microsoft.com/office/drawing/2014/main" id="{7E964487-DB7A-4194-9AD7-D070C0AF36F6}"/>
              </a:ext>
            </a:extLst>
          </p:cNvPr>
          <p:cNvSpPr/>
          <p:nvPr/>
        </p:nvSpPr>
        <p:spPr>
          <a:xfrm>
            <a:off x="8999873" y="212023"/>
            <a:ext cx="2411896" cy="2319131"/>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Spiritual Influence</a:t>
            </a:r>
          </a:p>
        </p:txBody>
      </p:sp>
      <p:sp>
        <p:nvSpPr>
          <p:cNvPr id="7" name="Flowchart: Connector 6">
            <a:extLst>
              <a:ext uri="{FF2B5EF4-FFF2-40B4-BE49-F238E27FC236}">
                <a16:creationId xmlns:a16="http://schemas.microsoft.com/office/drawing/2014/main" id="{9A4EF23F-CD6A-43E5-A40F-C12CEC31DCF0}"/>
              </a:ext>
            </a:extLst>
          </p:cNvPr>
          <p:cNvSpPr/>
          <p:nvPr/>
        </p:nvSpPr>
        <p:spPr>
          <a:xfrm>
            <a:off x="6096000" y="185519"/>
            <a:ext cx="2411896" cy="2319131"/>
          </a:xfrm>
          <a:prstGeom prst="flowChartConnector">
            <a:avLst/>
          </a:prstGeom>
          <a:solidFill>
            <a:schemeClr val="accent4">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Surface Damage</a:t>
            </a:r>
          </a:p>
        </p:txBody>
      </p:sp>
      <p:pic>
        <p:nvPicPr>
          <p:cNvPr id="8" name="Graphic 7" descr="Badge Tick">
            <a:extLst>
              <a:ext uri="{FF2B5EF4-FFF2-40B4-BE49-F238E27FC236}">
                <a16:creationId xmlns:a16="http://schemas.microsoft.com/office/drawing/2014/main" id="{6543AF3F-4D4A-417E-B231-6C16B97823E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3265" y="139135"/>
            <a:ext cx="2411895" cy="2411895"/>
          </a:xfrm>
          <a:prstGeom prst="rect">
            <a:avLst/>
          </a:prstGeom>
        </p:spPr>
      </p:pic>
      <p:pic>
        <p:nvPicPr>
          <p:cNvPr id="9" name="Graphic 8" descr="Badge Tick">
            <a:extLst>
              <a:ext uri="{FF2B5EF4-FFF2-40B4-BE49-F238E27FC236}">
                <a16:creationId xmlns:a16="http://schemas.microsoft.com/office/drawing/2014/main" id="{60BEB1DD-6F40-47CF-A8F8-BD89E64BCC8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57139" y="212023"/>
            <a:ext cx="2411895" cy="2411895"/>
          </a:xfrm>
          <a:prstGeom prst="rect">
            <a:avLst/>
          </a:prstGeom>
        </p:spPr>
      </p:pic>
    </p:spTree>
    <p:extLst>
      <p:ext uri="{BB962C8B-B14F-4D97-AF65-F5344CB8AC3E}">
        <p14:creationId xmlns:p14="http://schemas.microsoft.com/office/powerpoint/2010/main" val="24568597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1250" tmFilter="0, 0; .2, .5; .8, .5; 1, 0"/>
                                        <p:tgtEl>
                                          <p:spTgt spid="7"/>
                                        </p:tgtEl>
                                      </p:cBhvr>
                                    </p:animEffect>
                                    <p:animScale>
                                      <p:cBhvr>
                                        <p:cTn id="11" dur="625"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FD4B27C9-36FC-4F62-85A5-6AC106B0FD52}"/>
              </a:ext>
            </a:extLst>
          </p:cNvPr>
          <p:cNvSpPr/>
          <p:nvPr/>
        </p:nvSpPr>
        <p:spPr>
          <a:xfrm>
            <a:off x="-617457" y="-556352"/>
            <a:ext cx="3455907" cy="3340376"/>
          </a:xfrm>
          <a:prstGeom prst="flowChartConnector">
            <a:avLst/>
          </a:prstGeom>
          <a:solidFill>
            <a:schemeClr val="accent4">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Surface </a:t>
            </a:r>
          </a:p>
          <a:p>
            <a:pPr algn="ctr"/>
            <a:r>
              <a:rPr lang="en-GB" sz="3600" dirty="0">
                <a:latin typeface="Biome" panose="020B0503030204020804" pitchFamily="34" charset="0"/>
                <a:cs typeface="Biome" panose="020B0503030204020804" pitchFamily="34" charset="0"/>
              </a:rPr>
              <a:t>Damage</a:t>
            </a:r>
          </a:p>
        </p:txBody>
      </p:sp>
      <p:grpSp>
        <p:nvGrpSpPr>
          <p:cNvPr id="42" name="Group 41">
            <a:extLst>
              <a:ext uri="{FF2B5EF4-FFF2-40B4-BE49-F238E27FC236}">
                <a16:creationId xmlns:a16="http://schemas.microsoft.com/office/drawing/2014/main" id="{E5CD0496-48F4-45FA-B645-0297D3956CCF}"/>
              </a:ext>
            </a:extLst>
          </p:cNvPr>
          <p:cNvGrpSpPr/>
          <p:nvPr/>
        </p:nvGrpSpPr>
        <p:grpSpPr>
          <a:xfrm>
            <a:off x="-147318" y="293405"/>
            <a:ext cx="12124430" cy="6684258"/>
            <a:chOff x="-125378" y="344129"/>
            <a:chExt cx="12124430" cy="6684258"/>
          </a:xfrm>
        </p:grpSpPr>
        <p:sp>
          <p:nvSpPr>
            <p:cNvPr id="4" name="TextBox 3">
              <a:extLst>
                <a:ext uri="{FF2B5EF4-FFF2-40B4-BE49-F238E27FC236}">
                  <a16:creationId xmlns:a16="http://schemas.microsoft.com/office/drawing/2014/main" id="{6D3D69F5-1AB8-4BD5-BFEE-FDAC71B456B1}"/>
                </a:ext>
              </a:extLst>
            </p:cNvPr>
            <p:cNvSpPr txBox="1"/>
            <p:nvPr/>
          </p:nvSpPr>
          <p:spPr>
            <a:xfrm>
              <a:off x="2838450" y="344129"/>
              <a:ext cx="5479592" cy="1200329"/>
            </a:xfrm>
            <a:prstGeom prst="rect">
              <a:avLst/>
            </a:prstGeom>
            <a:noFill/>
          </p:spPr>
          <p:txBody>
            <a:bodyPr wrap="square" rtlCol="0">
              <a:spAutoFit/>
            </a:bodyPr>
            <a:lstStyle/>
            <a:p>
              <a:pPr algn="ctr"/>
              <a:r>
                <a:rPr lang="en-GB" sz="2400" dirty="0">
                  <a:latin typeface="Biome" panose="020B0503030204020804" pitchFamily="34" charset="0"/>
                  <a:cs typeface="Biome" panose="020B0503030204020804" pitchFamily="34" charset="0"/>
                </a:rPr>
                <a:t>Question 10: Is your skin affected by different temperatures and how do you protect your skin? </a:t>
              </a:r>
            </a:p>
          </p:txBody>
        </p:sp>
        <p:pic>
          <p:nvPicPr>
            <p:cNvPr id="9" name="Picture 8" descr="A close up of a logo&#10;&#10;Description automatically generated">
              <a:extLst>
                <a:ext uri="{FF2B5EF4-FFF2-40B4-BE49-F238E27FC236}">
                  <a16:creationId xmlns:a16="http://schemas.microsoft.com/office/drawing/2014/main" id="{887BAA2E-227B-424D-8D6D-5D5940407D4E}"/>
                </a:ext>
              </a:extLst>
            </p:cNvPr>
            <p:cNvPicPr>
              <a:picLocks noChangeAspect="1"/>
            </p:cNvPicPr>
            <p:nvPr/>
          </p:nvPicPr>
          <p:blipFill rotWithShape="1">
            <a:blip r:embed="rId2">
              <a:extLst>
                <a:ext uri="{28A0092B-C50C-407E-A947-70E740481C1C}">
                  <a14:useLocalDpi xmlns:a14="http://schemas.microsoft.com/office/drawing/2010/main" val="0"/>
                </a:ext>
              </a:extLst>
            </a:blip>
            <a:srcRect l="12139" t="11604" r="12273" b="9717"/>
            <a:stretch/>
          </p:blipFill>
          <p:spPr>
            <a:xfrm rot="839609">
              <a:off x="10197215" y="4949396"/>
              <a:ext cx="1801837" cy="1875512"/>
            </a:xfrm>
            <a:prstGeom prst="rect">
              <a:avLst/>
            </a:prstGeom>
          </p:spPr>
        </p:pic>
        <p:pic>
          <p:nvPicPr>
            <p:cNvPr id="11" name="Picture 10" descr="A close up of a logo&#10;&#10;Description automatically generated">
              <a:extLst>
                <a:ext uri="{FF2B5EF4-FFF2-40B4-BE49-F238E27FC236}">
                  <a16:creationId xmlns:a16="http://schemas.microsoft.com/office/drawing/2014/main" id="{EF13137A-974A-4F40-BFFA-7B517A60DC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990285">
              <a:off x="-125378" y="4745918"/>
              <a:ext cx="2282469" cy="2282469"/>
            </a:xfrm>
            <a:prstGeom prst="rect">
              <a:avLst/>
            </a:prstGeom>
          </p:spPr>
        </p:pic>
        <p:cxnSp>
          <p:nvCxnSpPr>
            <p:cNvPr id="13" name="Straight Connector 12">
              <a:extLst>
                <a:ext uri="{FF2B5EF4-FFF2-40B4-BE49-F238E27FC236}">
                  <a16:creationId xmlns:a16="http://schemas.microsoft.com/office/drawing/2014/main" id="{14786D98-E38D-4462-9285-A8CDD24EC983}"/>
                </a:ext>
              </a:extLst>
            </p:cNvPr>
            <p:cNvCxnSpPr/>
            <p:nvPr/>
          </p:nvCxnSpPr>
          <p:spPr>
            <a:xfrm>
              <a:off x="3316234" y="1639495"/>
              <a:ext cx="6021238" cy="473590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 name="TextBox 16">
            <a:extLst>
              <a:ext uri="{FF2B5EF4-FFF2-40B4-BE49-F238E27FC236}">
                <a16:creationId xmlns:a16="http://schemas.microsoft.com/office/drawing/2014/main" id="{C2ADC3FF-29FE-4E0E-B477-96B74409ADC9}"/>
              </a:ext>
            </a:extLst>
          </p:cNvPr>
          <p:cNvSpPr txBox="1"/>
          <p:nvPr/>
        </p:nvSpPr>
        <p:spPr>
          <a:xfrm>
            <a:off x="4549683" y="1471017"/>
            <a:ext cx="1888660" cy="461665"/>
          </a:xfrm>
          <a:prstGeom prst="rect">
            <a:avLst/>
          </a:prstGeom>
          <a:noFill/>
        </p:spPr>
        <p:txBody>
          <a:bodyPr wrap="square" rtlCol="0">
            <a:spAutoFit/>
          </a:bodyPr>
          <a:lstStyle/>
          <a:p>
            <a:r>
              <a:rPr lang="en-GB" sz="2400" b="1" dirty="0">
                <a:solidFill>
                  <a:srgbClr val="0070C0"/>
                </a:solidFill>
                <a:latin typeface="Biome" panose="020B0503030204020804" pitchFamily="34" charset="0"/>
                <a:cs typeface="Biome" panose="020B0503030204020804" pitchFamily="34" charset="0"/>
              </a:rPr>
              <a:t>Dry Air</a:t>
            </a:r>
          </a:p>
        </p:txBody>
      </p:sp>
      <p:sp>
        <p:nvSpPr>
          <p:cNvPr id="18" name="TextBox 17">
            <a:extLst>
              <a:ext uri="{FF2B5EF4-FFF2-40B4-BE49-F238E27FC236}">
                <a16:creationId xmlns:a16="http://schemas.microsoft.com/office/drawing/2014/main" id="{F54701E0-E21F-4919-846B-5441C9402877}"/>
              </a:ext>
            </a:extLst>
          </p:cNvPr>
          <p:cNvSpPr txBox="1"/>
          <p:nvPr/>
        </p:nvSpPr>
        <p:spPr>
          <a:xfrm>
            <a:off x="5494013" y="2094934"/>
            <a:ext cx="3609784" cy="461665"/>
          </a:xfrm>
          <a:prstGeom prst="rect">
            <a:avLst/>
          </a:prstGeom>
          <a:noFill/>
        </p:spPr>
        <p:txBody>
          <a:bodyPr wrap="square" rtlCol="0">
            <a:spAutoFit/>
          </a:bodyPr>
          <a:lstStyle/>
          <a:p>
            <a:r>
              <a:rPr lang="en-GB" sz="2400" b="1" dirty="0">
                <a:solidFill>
                  <a:srgbClr val="0070C0"/>
                </a:solidFill>
                <a:latin typeface="Biome" panose="020B0503030204020804" pitchFamily="34" charset="0"/>
                <a:cs typeface="Biome" panose="020B0503030204020804" pitchFamily="34" charset="0"/>
              </a:rPr>
              <a:t>Less moisture for Skin</a:t>
            </a:r>
          </a:p>
        </p:txBody>
      </p:sp>
      <p:grpSp>
        <p:nvGrpSpPr>
          <p:cNvPr id="41" name="Group 40">
            <a:extLst>
              <a:ext uri="{FF2B5EF4-FFF2-40B4-BE49-F238E27FC236}">
                <a16:creationId xmlns:a16="http://schemas.microsoft.com/office/drawing/2014/main" id="{A4642A72-E169-48F6-A2F5-3B95D787CF42}"/>
              </a:ext>
            </a:extLst>
          </p:cNvPr>
          <p:cNvGrpSpPr/>
          <p:nvPr/>
        </p:nvGrpSpPr>
        <p:grpSpPr>
          <a:xfrm>
            <a:off x="6509938" y="1872430"/>
            <a:ext cx="5604386" cy="3426915"/>
            <a:chOff x="6138042" y="1348753"/>
            <a:chExt cx="5604386" cy="3426915"/>
          </a:xfrm>
        </p:grpSpPr>
        <p:pic>
          <p:nvPicPr>
            <p:cNvPr id="20" name="Picture 19" descr="A picture containing box&#10;&#10;Description automatically generated">
              <a:extLst>
                <a:ext uri="{FF2B5EF4-FFF2-40B4-BE49-F238E27FC236}">
                  <a16:creationId xmlns:a16="http://schemas.microsoft.com/office/drawing/2014/main" id="{F78BA360-5378-4CD3-96F1-6D440B8709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38042" y="2458472"/>
              <a:ext cx="2652626" cy="1492102"/>
            </a:xfrm>
            <a:prstGeom prst="ellipse">
              <a:avLst/>
            </a:prstGeom>
            <a:ln>
              <a:noFill/>
            </a:ln>
            <a:effectLst>
              <a:softEdge rad="112500"/>
            </a:effectLst>
          </p:spPr>
        </p:pic>
        <p:pic>
          <p:nvPicPr>
            <p:cNvPr id="22" name="Picture 21" descr="A close up of a device&#10;&#10;Description automatically generated">
              <a:extLst>
                <a:ext uri="{FF2B5EF4-FFF2-40B4-BE49-F238E27FC236}">
                  <a16:creationId xmlns:a16="http://schemas.microsoft.com/office/drawing/2014/main" id="{D78736FC-2BAB-4208-AC96-F8904030FA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72609" y="1348753"/>
              <a:ext cx="1969819" cy="1969819"/>
            </a:xfrm>
            <a:prstGeom prst="ellipse">
              <a:avLst/>
            </a:prstGeom>
            <a:ln>
              <a:noFill/>
            </a:ln>
            <a:effectLst>
              <a:softEdge rad="112500"/>
            </a:effectLst>
          </p:spPr>
        </p:pic>
        <p:pic>
          <p:nvPicPr>
            <p:cNvPr id="24" name="Picture 23" descr="A bottle of items in it&#10;&#10;Description automatically generated">
              <a:extLst>
                <a:ext uri="{FF2B5EF4-FFF2-40B4-BE49-F238E27FC236}">
                  <a16:creationId xmlns:a16="http://schemas.microsoft.com/office/drawing/2014/main" id="{242F02A3-0F0B-4E91-BB66-A86D976B52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5784" y="3091990"/>
              <a:ext cx="1691607" cy="1683678"/>
            </a:xfrm>
            <a:prstGeom prst="rect">
              <a:avLst/>
            </a:prstGeom>
            <a:ln>
              <a:noFill/>
            </a:ln>
            <a:effectLst>
              <a:softEdge rad="112500"/>
            </a:effectLst>
          </p:spPr>
        </p:pic>
      </p:grpSp>
      <p:sp>
        <p:nvSpPr>
          <p:cNvPr id="28" name="TextBox 27">
            <a:extLst>
              <a:ext uri="{FF2B5EF4-FFF2-40B4-BE49-F238E27FC236}">
                <a16:creationId xmlns:a16="http://schemas.microsoft.com/office/drawing/2014/main" id="{F4570771-9205-441E-93F7-AC3981F165B1}"/>
              </a:ext>
            </a:extLst>
          </p:cNvPr>
          <p:cNvSpPr txBox="1"/>
          <p:nvPr/>
        </p:nvSpPr>
        <p:spPr>
          <a:xfrm>
            <a:off x="38543" y="2703622"/>
            <a:ext cx="4768979" cy="830997"/>
          </a:xfrm>
          <a:prstGeom prst="rect">
            <a:avLst/>
          </a:prstGeom>
          <a:noFill/>
        </p:spPr>
        <p:txBody>
          <a:bodyPr wrap="square" rtlCol="0">
            <a:spAutoFit/>
          </a:bodyPr>
          <a:lstStyle/>
          <a:p>
            <a:r>
              <a:rPr lang="en-GB" sz="2400" b="1" dirty="0">
                <a:solidFill>
                  <a:srgbClr val="FF0000"/>
                </a:solidFill>
                <a:latin typeface="Biome" panose="020B0503030204020804" pitchFamily="34" charset="0"/>
                <a:cs typeface="Biome" panose="020B0503030204020804" pitchFamily="34" charset="0"/>
              </a:rPr>
              <a:t>Increased water loss from Body = DEHYDRATION </a:t>
            </a:r>
          </a:p>
        </p:txBody>
      </p:sp>
      <p:sp>
        <p:nvSpPr>
          <p:cNvPr id="29" name="TextBox 28">
            <a:extLst>
              <a:ext uri="{FF2B5EF4-FFF2-40B4-BE49-F238E27FC236}">
                <a16:creationId xmlns:a16="http://schemas.microsoft.com/office/drawing/2014/main" id="{5D13658A-8650-4507-9CBB-A72A3FEBCDF6}"/>
              </a:ext>
            </a:extLst>
          </p:cNvPr>
          <p:cNvSpPr txBox="1"/>
          <p:nvPr/>
        </p:nvSpPr>
        <p:spPr>
          <a:xfrm>
            <a:off x="1340156" y="3494419"/>
            <a:ext cx="4558994" cy="830997"/>
          </a:xfrm>
          <a:prstGeom prst="rect">
            <a:avLst/>
          </a:prstGeom>
          <a:noFill/>
        </p:spPr>
        <p:txBody>
          <a:bodyPr wrap="square" rtlCol="0">
            <a:spAutoFit/>
          </a:bodyPr>
          <a:lstStyle/>
          <a:p>
            <a:r>
              <a:rPr lang="en-GB" sz="2400" b="1" dirty="0">
                <a:solidFill>
                  <a:srgbClr val="FF0000"/>
                </a:solidFill>
                <a:latin typeface="Biome" panose="020B0503030204020804" pitchFamily="34" charset="0"/>
                <a:cs typeface="Biome" panose="020B0503030204020804" pitchFamily="34" charset="0"/>
              </a:rPr>
              <a:t>Red, oily and sweaty skin + rashes and breakouts  </a:t>
            </a:r>
          </a:p>
        </p:txBody>
      </p:sp>
      <p:grpSp>
        <p:nvGrpSpPr>
          <p:cNvPr id="40" name="Group 39">
            <a:extLst>
              <a:ext uri="{FF2B5EF4-FFF2-40B4-BE49-F238E27FC236}">
                <a16:creationId xmlns:a16="http://schemas.microsoft.com/office/drawing/2014/main" id="{E5291869-F7CC-4ECF-885B-2A8EFB1D2170}"/>
              </a:ext>
            </a:extLst>
          </p:cNvPr>
          <p:cNvGrpSpPr/>
          <p:nvPr/>
        </p:nvGrpSpPr>
        <p:grpSpPr>
          <a:xfrm>
            <a:off x="1528707" y="4111754"/>
            <a:ext cx="5842103" cy="2572166"/>
            <a:chOff x="1528707" y="4111754"/>
            <a:chExt cx="5842103" cy="2572166"/>
          </a:xfrm>
        </p:grpSpPr>
        <p:pic>
          <p:nvPicPr>
            <p:cNvPr id="33" name="Picture 32" descr="A picture containing cup, sitting, dark, table&#10;&#10;Description automatically generated">
              <a:extLst>
                <a:ext uri="{FF2B5EF4-FFF2-40B4-BE49-F238E27FC236}">
                  <a16:creationId xmlns:a16="http://schemas.microsoft.com/office/drawing/2014/main" id="{B0B13F51-7042-41FB-A1C8-241429D5D8B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0386514">
              <a:off x="1528707" y="4111754"/>
              <a:ext cx="1526344" cy="1783252"/>
            </a:xfrm>
            <a:prstGeom prst="ellipse">
              <a:avLst/>
            </a:prstGeom>
            <a:ln>
              <a:noFill/>
            </a:ln>
            <a:effectLst>
              <a:softEdge rad="112500"/>
            </a:effectLst>
          </p:spPr>
        </p:pic>
        <p:pic>
          <p:nvPicPr>
            <p:cNvPr id="35" name="Picture 34" descr="A close up of a bottle&#10;&#10;Description automatically generated">
              <a:extLst>
                <a:ext uri="{FF2B5EF4-FFF2-40B4-BE49-F238E27FC236}">
                  <a16:creationId xmlns:a16="http://schemas.microsoft.com/office/drawing/2014/main" id="{BBE59082-2A36-4231-B21A-2BEC0718ABD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025684" y="5539974"/>
              <a:ext cx="994736" cy="1143946"/>
            </a:xfrm>
            <a:prstGeom prst="rect">
              <a:avLst/>
            </a:prstGeom>
          </p:spPr>
        </p:pic>
        <p:pic>
          <p:nvPicPr>
            <p:cNvPr id="37" name="Picture 36" descr="A bottle of items in it&#10;&#10;Description automatically generated">
              <a:extLst>
                <a:ext uri="{FF2B5EF4-FFF2-40B4-BE49-F238E27FC236}">
                  <a16:creationId xmlns:a16="http://schemas.microsoft.com/office/drawing/2014/main" id="{9B24C29D-CFE8-4F46-8C0F-E041B20C01B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79203" y="4924222"/>
              <a:ext cx="1691607" cy="1683678"/>
            </a:xfrm>
            <a:prstGeom prst="rect">
              <a:avLst/>
            </a:prstGeom>
            <a:ln>
              <a:noFill/>
            </a:ln>
            <a:effectLst>
              <a:softEdge rad="112500"/>
            </a:effectLst>
          </p:spPr>
        </p:pic>
        <p:pic>
          <p:nvPicPr>
            <p:cNvPr id="39" name="Picture 38" descr="A picture containing lamp, drawing&#10;&#10;Description automatically generated">
              <a:extLst>
                <a:ext uri="{FF2B5EF4-FFF2-40B4-BE49-F238E27FC236}">
                  <a16:creationId xmlns:a16="http://schemas.microsoft.com/office/drawing/2014/main" id="{4474337C-BE20-4A29-800A-E08BF9A7479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813008" y="4410630"/>
              <a:ext cx="1683679" cy="1683679"/>
            </a:xfrm>
            <a:prstGeom prst="rect">
              <a:avLst/>
            </a:prstGeom>
          </p:spPr>
        </p:pic>
      </p:grpSp>
    </p:spTree>
    <p:extLst>
      <p:ext uri="{BB962C8B-B14F-4D97-AF65-F5344CB8AC3E}">
        <p14:creationId xmlns:p14="http://schemas.microsoft.com/office/powerpoint/2010/main" val="4877966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ppt_x"/>
                                          </p:val>
                                        </p:tav>
                                        <p:tav tm="100000">
                                          <p:val>
                                            <p:strVal val="#ppt_x"/>
                                          </p:val>
                                        </p:tav>
                                      </p:tavLst>
                                    </p:anim>
                                    <p:anim calcmode="lin" valueType="num">
                                      <p:cBhvr additive="base">
                                        <p:cTn id="1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fade">
                                      <p:cBhvr>
                                        <p:cTn id="23" dur="500"/>
                                        <p:tgtEl>
                                          <p:spTgt spid="41"/>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fill="hold"/>
                                        <p:tgtEl>
                                          <p:spTgt spid="28"/>
                                        </p:tgtEl>
                                        <p:attrNameLst>
                                          <p:attrName>ppt_x</p:attrName>
                                        </p:attrNameLst>
                                      </p:cBhvr>
                                      <p:tavLst>
                                        <p:tav tm="0">
                                          <p:val>
                                            <p:strVal val="#ppt_x"/>
                                          </p:val>
                                        </p:tav>
                                        <p:tav tm="100000">
                                          <p:val>
                                            <p:strVal val="#ppt_x"/>
                                          </p:val>
                                        </p:tav>
                                      </p:tavLst>
                                    </p:anim>
                                    <p:anim calcmode="lin" valueType="num">
                                      <p:cBhvr additive="base">
                                        <p:cTn id="29"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9"/>
                                        </p:tgtEl>
                                        <p:attrNameLst>
                                          <p:attrName>style.visibility</p:attrName>
                                        </p:attrNameLst>
                                      </p:cBhvr>
                                      <p:to>
                                        <p:strVal val="visible"/>
                                      </p:to>
                                    </p:set>
                                    <p:anim calcmode="lin" valueType="num">
                                      <p:cBhvr additive="base">
                                        <p:cTn id="34" dur="500" fill="hold"/>
                                        <p:tgtEl>
                                          <p:spTgt spid="29"/>
                                        </p:tgtEl>
                                        <p:attrNameLst>
                                          <p:attrName>ppt_x</p:attrName>
                                        </p:attrNameLst>
                                      </p:cBhvr>
                                      <p:tavLst>
                                        <p:tav tm="0">
                                          <p:val>
                                            <p:strVal val="#ppt_x"/>
                                          </p:val>
                                        </p:tav>
                                        <p:tav tm="100000">
                                          <p:val>
                                            <p:strVal val="#ppt_x"/>
                                          </p:val>
                                        </p:tav>
                                      </p:tavLst>
                                    </p:anim>
                                    <p:anim calcmode="lin" valueType="num">
                                      <p:cBhvr additive="base">
                                        <p:cTn id="35"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832B849E-4F69-45AB-A2C4-72B778F5A7EA}"/>
              </a:ext>
            </a:extLst>
          </p:cNvPr>
          <p:cNvSpPr/>
          <p:nvPr/>
        </p:nvSpPr>
        <p:spPr>
          <a:xfrm>
            <a:off x="-617457" y="-556352"/>
            <a:ext cx="3455907" cy="3340376"/>
          </a:xfrm>
          <a:prstGeom prst="flowChartConnector">
            <a:avLst/>
          </a:prstGeom>
          <a:solidFill>
            <a:schemeClr val="accent4">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Surface </a:t>
            </a:r>
          </a:p>
          <a:p>
            <a:pPr algn="ctr"/>
            <a:r>
              <a:rPr lang="en-GB" sz="3600" dirty="0">
                <a:latin typeface="Biome" panose="020B0503030204020804" pitchFamily="34" charset="0"/>
                <a:cs typeface="Biome" panose="020B0503030204020804" pitchFamily="34" charset="0"/>
              </a:rPr>
              <a:t>Damage</a:t>
            </a:r>
          </a:p>
        </p:txBody>
      </p:sp>
      <p:sp>
        <p:nvSpPr>
          <p:cNvPr id="5" name="TextBox 4">
            <a:extLst>
              <a:ext uri="{FF2B5EF4-FFF2-40B4-BE49-F238E27FC236}">
                <a16:creationId xmlns:a16="http://schemas.microsoft.com/office/drawing/2014/main" id="{BD191BBB-51F7-4E2A-80AF-145F07C8A2A7}"/>
              </a:ext>
            </a:extLst>
          </p:cNvPr>
          <p:cNvSpPr txBox="1"/>
          <p:nvPr/>
        </p:nvSpPr>
        <p:spPr>
          <a:xfrm>
            <a:off x="2421690" y="311836"/>
            <a:ext cx="5907668" cy="954107"/>
          </a:xfrm>
          <a:prstGeom prst="rect">
            <a:avLst/>
          </a:prstGeom>
          <a:noFill/>
        </p:spPr>
        <p:txBody>
          <a:bodyPr wrap="square" rtlCol="0">
            <a:spAutoFit/>
          </a:bodyPr>
          <a:lstStyle/>
          <a:p>
            <a:pPr algn="ctr"/>
            <a:r>
              <a:rPr lang="en-GB" sz="2800" dirty="0"/>
              <a:t>Question 11:  Do Cosmetics help or hinder your skin? </a:t>
            </a:r>
          </a:p>
        </p:txBody>
      </p:sp>
      <p:pic>
        <p:nvPicPr>
          <p:cNvPr id="1026" name="Picture 2" descr="5 Reasons You Should Use Natural, Organic Skincare Products — The ...">
            <a:extLst>
              <a:ext uri="{FF2B5EF4-FFF2-40B4-BE49-F238E27FC236}">
                <a16:creationId xmlns:a16="http://schemas.microsoft.com/office/drawing/2014/main" id="{DEFBF9CB-64A3-44DE-91EB-A52A034D76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72921">
            <a:off x="7894986" y="4326755"/>
            <a:ext cx="3785557" cy="252496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descr="A plate of food on a table&#10;&#10;Description automatically generated">
            <a:extLst>
              <a:ext uri="{FF2B5EF4-FFF2-40B4-BE49-F238E27FC236}">
                <a16:creationId xmlns:a16="http://schemas.microsoft.com/office/drawing/2014/main" id="{8DC032BE-15AF-43CB-ADB7-4484BD452A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35" y="4465314"/>
            <a:ext cx="3369367" cy="2247849"/>
          </a:xfrm>
          <a:prstGeom prst="ellipse">
            <a:avLst/>
          </a:prstGeom>
          <a:ln>
            <a:noFill/>
          </a:ln>
          <a:effectLst>
            <a:softEdge rad="112500"/>
          </a:effectLst>
        </p:spPr>
      </p:pic>
      <p:pic>
        <p:nvPicPr>
          <p:cNvPr id="6" name="Picture 5" descr="A bottle of items in it&#10;&#10;Description automatically generated">
            <a:extLst>
              <a:ext uri="{FF2B5EF4-FFF2-40B4-BE49-F238E27FC236}">
                <a16:creationId xmlns:a16="http://schemas.microsoft.com/office/drawing/2014/main" id="{D517E0AF-8065-43FC-98E3-0A3CC8EA51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696230">
            <a:off x="4784724" y="4554424"/>
            <a:ext cx="2079374" cy="2069627"/>
          </a:xfrm>
          <a:prstGeom prst="rect">
            <a:avLst/>
          </a:prstGeom>
          <a:ln>
            <a:noFill/>
          </a:ln>
          <a:effectLst>
            <a:softEdge rad="112500"/>
          </a:effectLst>
        </p:spPr>
      </p:pic>
      <p:sp>
        <p:nvSpPr>
          <p:cNvPr id="2" name="TextBox 1">
            <a:extLst>
              <a:ext uri="{FF2B5EF4-FFF2-40B4-BE49-F238E27FC236}">
                <a16:creationId xmlns:a16="http://schemas.microsoft.com/office/drawing/2014/main" id="{B5EAD6E8-3BAE-4AEC-8C17-CAFB8A0D29A7}"/>
              </a:ext>
            </a:extLst>
          </p:cNvPr>
          <p:cNvSpPr txBox="1"/>
          <p:nvPr/>
        </p:nvSpPr>
        <p:spPr>
          <a:xfrm>
            <a:off x="8489171" y="2395320"/>
            <a:ext cx="2597186" cy="1323439"/>
          </a:xfrm>
          <a:prstGeom prst="rect">
            <a:avLst/>
          </a:prstGeom>
          <a:noFill/>
        </p:spPr>
        <p:txBody>
          <a:bodyPr wrap="none" rtlCol="0">
            <a:spAutoFit/>
          </a:bodyPr>
          <a:lstStyle/>
          <a:p>
            <a:pPr algn="ctr"/>
            <a:r>
              <a:rPr lang="en-GB" sz="2000" b="1" u="sng" dirty="0">
                <a:solidFill>
                  <a:srgbClr val="00B0F0"/>
                </a:solidFill>
                <a:latin typeface="Biome" panose="020B0503030204020804" pitchFamily="34" charset="0"/>
                <a:cs typeface="Biome" panose="020B0503030204020804" pitchFamily="34" charset="0"/>
              </a:rPr>
              <a:t>You are Fearfully </a:t>
            </a:r>
          </a:p>
          <a:p>
            <a:pPr algn="ctr"/>
            <a:r>
              <a:rPr lang="en-GB" sz="2000" b="1" u="sng" dirty="0">
                <a:solidFill>
                  <a:srgbClr val="00B0F0"/>
                </a:solidFill>
                <a:latin typeface="Biome" panose="020B0503030204020804" pitchFamily="34" charset="0"/>
                <a:cs typeface="Biome" panose="020B0503030204020804" pitchFamily="34" charset="0"/>
              </a:rPr>
              <a:t>&amp; </a:t>
            </a:r>
          </a:p>
          <a:p>
            <a:pPr algn="ctr"/>
            <a:r>
              <a:rPr lang="en-GB" sz="2000" b="1" u="sng" dirty="0">
                <a:solidFill>
                  <a:srgbClr val="00B0F0"/>
                </a:solidFill>
                <a:latin typeface="Biome" panose="020B0503030204020804" pitchFamily="34" charset="0"/>
                <a:cs typeface="Biome" panose="020B0503030204020804" pitchFamily="34" charset="0"/>
              </a:rPr>
              <a:t>Wonderfully Made</a:t>
            </a:r>
          </a:p>
          <a:p>
            <a:pPr algn="ctr"/>
            <a:r>
              <a:rPr lang="en-GB" sz="2000" dirty="0">
                <a:solidFill>
                  <a:srgbClr val="00B0F0"/>
                </a:solidFill>
                <a:latin typeface="Biome" panose="020B0503030204020804" pitchFamily="34" charset="0"/>
                <a:cs typeface="Biome" panose="020B0503030204020804" pitchFamily="34" charset="0"/>
              </a:rPr>
              <a:t>Psalms 139:14</a:t>
            </a:r>
          </a:p>
        </p:txBody>
      </p:sp>
      <p:sp>
        <p:nvSpPr>
          <p:cNvPr id="9" name="TextBox 8">
            <a:extLst>
              <a:ext uri="{FF2B5EF4-FFF2-40B4-BE49-F238E27FC236}">
                <a16:creationId xmlns:a16="http://schemas.microsoft.com/office/drawing/2014/main" id="{60AFB28A-52B7-4F13-BED6-B84E61BE20E2}"/>
              </a:ext>
            </a:extLst>
          </p:cNvPr>
          <p:cNvSpPr txBox="1"/>
          <p:nvPr/>
        </p:nvSpPr>
        <p:spPr>
          <a:xfrm>
            <a:off x="2689811" y="1715395"/>
            <a:ext cx="5371425" cy="2585323"/>
          </a:xfrm>
          <a:prstGeom prst="rect">
            <a:avLst/>
          </a:prstGeom>
          <a:noFill/>
        </p:spPr>
        <p:txBody>
          <a:bodyPr wrap="square">
            <a:spAutoFit/>
          </a:bodyPr>
          <a:lstStyle/>
          <a:p>
            <a:pPr algn="ctr"/>
            <a:r>
              <a:rPr lang="en-GB" b="0" i="0" dirty="0">
                <a:solidFill>
                  <a:srgbClr val="000000"/>
                </a:solidFill>
                <a:effectLst/>
                <a:latin typeface="Biome" panose="020B0503030204020804" pitchFamily="34" charset="0"/>
                <a:cs typeface="Biome" panose="020B0503030204020804" pitchFamily="34" charset="0"/>
              </a:rPr>
              <a:t>The term makeup generally describes the group of cosmetics that are used for beautification. Other cosmetics include products that are used to cleanse, treat or protect the skin. </a:t>
            </a:r>
          </a:p>
          <a:p>
            <a:pPr algn="ctr"/>
            <a:endParaRPr lang="en-GB" dirty="0">
              <a:solidFill>
                <a:srgbClr val="000000"/>
              </a:solidFill>
              <a:latin typeface="Biome" panose="020B0503030204020804" pitchFamily="34" charset="0"/>
              <a:cs typeface="Biome" panose="020B0503030204020804" pitchFamily="34" charset="0"/>
            </a:endParaRPr>
          </a:p>
          <a:p>
            <a:pPr algn="ctr"/>
            <a:r>
              <a:rPr lang="en-GB" b="0" i="0" dirty="0">
                <a:solidFill>
                  <a:srgbClr val="000000"/>
                </a:solidFill>
                <a:effectLst/>
                <a:latin typeface="Biome" panose="020B0503030204020804" pitchFamily="34" charset="0"/>
                <a:cs typeface="Biome" panose="020B0503030204020804" pitchFamily="34" charset="0"/>
              </a:rPr>
              <a:t>Reducing the total number of products can be helpful for those with problematic skin but may complicate things for some.</a:t>
            </a:r>
            <a:endParaRPr lang="en-GB"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27758774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A3AF4BAE-17B7-443C-B2D7-D87A5E1FAEEA}"/>
              </a:ext>
            </a:extLst>
          </p:cNvPr>
          <p:cNvSpPr/>
          <p:nvPr/>
        </p:nvSpPr>
        <p:spPr>
          <a:xfrm>
            <a:off x="-617457" y="-556352"/>
            <a:ext cx="3455907" cy="3340376"/>
          </a:xfrm>
          <a:prstGeom prst="flowChartConnector">
            <a:avLst/>
          </a:prstGeom>
          <a:solidFill>
            <a:schemeClr val="accent4">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Surface </a:t>
            </a:r>
          </a:p>
          <a:p>
            <a:pPr algn="ctr"/>
            <a:r>
              <a:rPr lang="en-GB" sz="3600" dirty="0">
                <a:latin typeface="Biome" panose="020B0503030204020804" pitchFamily="34" charset="0"/>
                <a:cs typeface="Biome" panose="020B0503030204020804" pitchFamily="34" charset="0"/>
              </a:rPr>
              <a:t>Damage</a:t>
            </a:r>
          </a:p>
        </p:txBody>
      </p:sp>
      <p:sp>
        <p:nvSpPr>
          <p:cNvPr id="5" name="TextBox 4">
            <a:extLst>
              <a:ext uri="{FF2B5EF4-FFF2-40B4-BE49-F238E27FC236}">
                <a16:creationId xmlns:a16="http://schemas.microsoft.com/office/drawing/2014/main" id="{8F12214C-654B-420F-AEB7-2C8B6153C060}"/>
              </a:ext>
            </a:extLst>
          </p:cNvPr>
          <p:cNvSpPr txBox="1"/>
          <p:nvPr/>
        </p:nvSpPr>
        <p:spPr>
          <a:xfrm>
            <a:off x="2838450" y="637362"/>
            <a:ext cx="5840526" cy="1384995"/>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12 – Define the Following skin Disorders/Conditions: </a:t>
            </a:r>
          </a:p>
        </p:txBody>
      </p:sp>
      <p:grpSp>
        <p:nvGrpSpPr>
          <p:cNvPr id="2" name="Group 1">
            <a:extLst>
              <a:ext uri="{FF2B5EF4-FFF2-40B4-BE49-F238E27FC236}">
                <a16:creationId xmlns:a16="http://schemas.microsoft.com/office/drawing/2014/main" id="{428C462A-C52A-46A0-8946-A7843E832646}"/>
              </a:ext>
            </a:extLst>
          </p:cNvPr>
          <p:cNvGrpSpPr/>
          <p:nvPr/>
        </p:nvGrpSpPr>
        <p:grpSpPr>
          <a:xfrm>
            <a:off x="2023312" y="2411742"/>
            <a:ext cx="9034133" cy="2332770"/>
            <a:chOff x="2862898" y="1580469"/>
            <a:chExt cx="9034133" cy="2332770"/>
          </a:xfrm>
        </p:grpSpPr>
        <p:pic>
          <p:nvPicPr>
            <p:cNvPr id="8" name="Picture 7">
              <a:extLst>
                <a:ext uri="{FF2B5EF4-FFF2-40B4-BE49-F238E27FC236}">
                  <a16:creationId xmlns:a16="http://schemas.microsoft.com/office/drawing/2014/main" id="{DF140584-E0C5-43DE-973E-55F17E356556}"/>
                </a:ext>
              </a:extLst>
            </p:cNvPr>
            <p:cNvPicPr/>
            <p:nvPr/>
          </p:nvPicPr>
          <p:blipFill>
            <a:blip r:embed="rId2">
              <a:extLst>
                <a:ext uri="{28A0092B-C50C-407E-A947-70E740481C1C}">
                  <a14:useLocalDpi xmlns:a14="http://schemas.microsoft.com/office/drawing/2010/main" val="0"/>
                </a:ext>
              </a:extLst>
            </a:blip>
            <a:stretch>
              <a:fillRect/>
            </a:stretch>
          </p:blipFill>
          <p:spPr>
            <a:xfrm>
              <a:off x="8652387" y="1580469"/>
              <a:ext cx="3244644" cy="2332770"/>
            </a:xfrm>
            <a:prstGeom prst="ellipse">
              <a:avLst/>
            </a:prstGeom>
            <a:ln>
              <a:noFill/>
            </a:ln>
            <a:effectLst>
              <a:softEdge rad="112500"/>
            </a:effectLst>
          </p:spPr>
        </p:pic>
        <p:sp>
          <p:nvSpPr>
            <p:cNvPr id="9" name="TextBox 8">
              <a:extLst>
                <a:ext uri="{FF2B5EF4-FFF2-40B4-BE49-F238E27FC236}">
                  <a16:creationId xmlns:a16="http://schemas.microsoft.com/office/drawing/2014/main" id="{F70E0DF5-D7F3-4C6E-BC3B-50BDC72D3FE7}"/>
                </a:ext>
              </a:extLst>
            </p:cNvPr>
            <p:cNvSpPr txBox="1"/>
            <p:nvPr/>
          </p:nvSpPr>
          <p:spPr>
            <a:xfrm>
              <a:off x="2862898" y="1907458"/>
              <a:ext cx="5681334" cy="1292662"/>
            </a:xfrm>
            <a:prstGeom prst="rect">
              <a:avLst/>
            </a:prstGeom>
            <a:noFill/>
          </p:spPr>
          <p:txBody>
            <a:bodyPr wrap="square" rtlCol="0">
              <a:spAutoFit/>
            </a:bodyPr>
            <a:lstStyle/>
            <a:p>
              <a:r>
                <a:rPr lang="en-GB" sz="2400" b="1" u="sng" dirty="0">
                  <a:latin typeface="Biome" panose="020B0503030204020804" pitchFamily="34" charset="0"/>
                  <a:cs typeface="Biome" panose="020B0503030204020804" pitchFamily="34" charset="0"/>
                </a:rPr>
                <a:t>Eczema</a:t>
              </a:r>
              <a:r>
                <a:rPr lang="en-GB" dirty="0">
                  <a:latin typeface="Biome" panose="020B0503030204020804" pitchFamily="34" charset="0"/>
                  <a:cs typeface="Biome" panose="020B0503030204020804" pitchFamily="34" charset="0"/>
                </a:rPr>
                <a:t> </a:t>
              </a:r>
            </a:p>
            <a:p>
              <a:pPr marL="342900" indent="-342900">
                <a:buAutoNum type="alphaLcParenR"/>
              </a:pPr>
              <a:endParaRPr lang="en-GB" dirty="0">
                <a:latin typeface="Biome" panose="020B0503030204020804" pitchFamily="34" charset="0"/>
                <a:cs typeface="Biome" panose="020B0503030204020804" pitchFamily="34" charset="0"/>
              </a:endParaRPr>
            </a:p>
            <a:p>
              <a:r>
                <a:rPr lang="en-GB" sz="1800" dirty="0">
                  <a:effectLst/>
                  <a:latin typeface="Biome" panose="020B0503030204020804" pitchFamily="34" charset="0"/>
                  <a:ea typeface="Calibri" panose="020F0502020204030204" pitchFamily="34" charset="0"/>
                  <a:cs typeface="Biome" panose="020B0503030204020804" pitchFamily="34" charset="0"/>
                </a:rPr>
                <a:t>Skin inflammation (dermatitis) causing an itchy rash.</a:t>
              </a:r>
              <a:endParaRPr lang="en-GB" dirty="0">
                <a:latin typeface="Biome" panose="020B0503030204020804" pitchFamily="34" charset="0"/>
                <a:cs typeface="Biome" panose="020B0503030204020804" pitchFamily="34" charset="0"/>
              </a:endParaRPr>
            </a:p>
          </p:txBody>
        </p:sp>
      </p:grpSp>
      <p:grpSp>
        <p:nvGrpSpPr>
          <p:cNvPr id="4" name="Group 3">
            <a:extLst>
              <a:ext uri="{FF2B5EF4-FFF2-40B4-BE49-F238E27FC236}">
                <a16:creationId xmlns:a16="http://schemas.microsoft.com/office/drawing/2014/main" id="{6EB2AF1B-6CAA-452F-BD9D-0A89443B4C3C}"/>
              </a:ext>
            </a:extLst>
          </p:cNvPr>
          <p:cNvGrpSpPr/>
          <p:nvPr/>
        </p:nvGrpSpPr>
        <p:grpSpPr>
          <a:xfrm>
            <a:off x="816692" y="4645742"/>
            <a:ext cx="10558616" cy="1868129"/>
            <a:chOff x="807473" y="3913238"/>
            <a:chExt cx="10558616" cy="1868129"/>
          </a:xfrm>
        </p:grpSpPr>
        <p:pic>
          <p:nvPicPr>
            <p:cNvPr id="10" name="Picture 9" descr="Picture of actinic keratosis patch">
              <a:extLst>
                <a:ext uri="{FF2B5EF4-FFF2-40B4-BE49-F238E27FC236}">
                  <a16:creationId xmlns:a16="http://schemas.microsoft.com/office/drawing/2014/main" id="{733748C8-FD3F-4074-9A02-0477D890890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07473" y="3913238"/>
              <a:ext cx="3244643" cy="1868129"/>
            </a:xfrm>
            <a:prstGeom prst="ellipse">
              <a:avLst/>
            </a:prstGeom>
            <a:ln>
              <a:noFill/>
            </a:ln>
            <a:effectLst>
              <a:softEdge rad="112500"/>
            </a:effectLst>
          </p:spPr>
        </p:pic>
        <p:sp>
          <p:nvSpPr>
            <p:cNvPr id="12" name="TextBox 11">
              <a:extLst>
                <a:ext uri="{FF2B5EF4-FFF2-40B4-BE49-F238E27FC236}">
                  <a16:creationId xmlns:a16="http://schemas.microsoft.com/office/drawing/2014/main" id="{BDD7D106-32AE-4151-8642-BB7B172C7CCB}"/>
                </a:ext>
              </a:extLst>
            </p:cNvPr>
            <p:cNvSpPr txBox="1"/>
            <p:nvPr/>
          </p:nvSpPr>
          <p:spPr>
            <a:xfrm>
              <a:off x="4716278" y="4195472"/>
              <a:ext cx="6649811" cy="1292662"/>
            </a:xfrm>
            <a:prstGeom prst="rect">
              <a:avLst/>
            </a:prstGeom>
            <a:noFill/>
          </p:spPr>
          <p:txBody>
            <a:bodyPr wrap="square" rtlCol="0">
              <a:spAutoFit/>
            </a:bodyPr>
            <a:lstStyle/>
            <a:p>
              <a:r>
                <a:rPr lang="en-GB" sz="2400" b="1" u="sng" dirty="0">
                  <a:latin typeface="Biome" panose="020B0503030204020804" pitchFamily="34" charset="0"/>
                  <a:cs typeface="Biome" panose="020B0503030204020804" pitchFamily="34" charset="0"/>
                </a:rPr>
                <a:t>Actinic Keratosis </a:t>
              </a:r>
            </a:p>
            <a:p>
              <a:pPr marL="342900" indent="-342900">
                <a:buAutoNum type="alphaLcParenR"/>
              </a:pPr>
              <a:endParaRPr lang="en-GB" dirty="0">
                <a:latin typeface="Biome" panose="020B0503030204020804" pitchFamily="34" charset="0"/>
                <a:cs typeface="Biome" panose="020B0503030204020804" pitchFamily="34" charset="0"/>
              </a:endParaRPr>
            </a:p>
            <a:p>
              <a:r>
                <a:rPr lang="en-GB" dirty="0">
                  <a:latin typeface="Biome" panose="020B0503030204020804" pitchFamily="34" charset="0"/>
                  <a:ea typeface="Calibri" panose="020F0502020204030204" pitchFamily="34" charset="0"/>
                  <a:cs typeface="Biome" panose="020B0503030204020804" pitchFamily="34" charset="0"/>
                </a:rPr>
                <a:t>D</a:t>
              </a:r>
              <a:r>
                <a:rPr lang="en-GB" sz="1800" dirty="0">
                  <a:effectLst/>
                  <a:latin typeface="Biome" panose="020B0503030204020804" pitchFamily="34" charset="0"/>
                  <a:ea typeface="Calibri" panose="020F0502020204030204" pitchFamily="34" charset="0"/>
                  <a:cs typeface="Biome" panose="020B0503030204020804" pitchFamily="34" charset="0"/>
                </a:rPr>
                <a:t>ry scaly patches of skin that have been damaged by the sun.</a:t>
              </a:r>
              <a:endParaRPr lang="en-GB" dirty="0">
                <a:latin typeface="Biome" panose="020B0503030204020804" pitchFamily="34" charset="0"/>
                <a:cs typeface="Biome" panose="020B0503030204020804" pitchFamily="34" charset="0"/>
              </a:endParaRPr>
            </a:p>
          </p:txBody>
        </p:sp>
      </p:grpSp>
    </p:spTree>
    <p:extLst>
      <p:ext uri="{BB962C8B-B14F-4D97-AF65-F5344CB8AC3E}">
        <p14:creationId xmlns:p14="http://schemas.microsoft.com/office/powerpoint/2010/main" val="32848348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A6495FDA-B77C-42F8-B617-DC496EDE88BE}"/>
              </a:ext>
            </a:extLst>
          </p:cNvPr>
          <p:cNvSpPr/>
          <p:nvPr/>
        </p:nvSpPr>
        <p:spPr>
          <a:xfrm>
            <a:off x="-617457" y="-556352"/>
            <a:ext cx="3455907" cy="3340376"/>
          </a:xfrm>
          <a:prstGeom prst="flowChartConnector">
            <a:avLst/>
          </a:prstGeom>
          <a:solidFill>
            <a:schemeClr val="accent4">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Surface </a:t>
            </a:r>
          </a:p>
          <a:p>
            <a:pPr algn="ctr"/>
            <a:r>
              <a:rPr lang="en-GB" sz="3600" dirty="0">
                <a:latin typeface="Biome" panose="020B0503030204020804" pitchFamily="34" charset="0"/>
                <a:cs typeface="Biome" panose="020B0503030204020804" pitchFamily="34" charset="0"/>
              </a:rPr>
              <a:t>Damage</a:t>
            </a:r>
          </a:p>
        </p:txBody>
      </p:sp>
      <p:grpSp>
        <p:nvGrpSpPr>
          <p:cNvPr id="2" name="Group 1">
            <a:extLst>
              <a:ext uri="{FF2B5EF4-FFF2-40B4-BE49-F238E27FC236}">
                <a16:creationId xmlns:a16="http://schemas.microsoft.com/office/drawing/2014/main" id="{D12547F2-663D-44AD-9C98-10F355027A8B}"/>
              </a:ext>
            </a:extLst>
          </p:cNvPr>
          <p:cNvGrpSpPr/>
          <p:nvPr/>
        </p:nvGrpSpPr>
        <p:grpSpPr>
          <a:xfrm>
            <a:off x="2166807" y="2366039"/>
            <a:ext cx="8792732" cy="2125921"/>
            <a:chOff x="2941556" y="1663218"/>
            <a:chExt cx="8792732" cy="2125921"/>
          </a:xfrm>
        </p:grpSpPr>
        <p:pic>
          <p:nvPicPr>
            <p:cNvPr id="6" name="Picture 5" descr="Picture of broken blood vessels on a woman's cheek caused by rosacea">
              <a:extLst>
                <a:ext uri="{FF2B5EF4-FFF2-40B4-BE49-F238E27FC236}">
                  <a16:creationId xmlns:a16="http://schemas.microsoft.com/office/drawing/2014/main" id="{FBDA72B3-D096-4AAB-87F3-DFA7615212AC}"/>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622890" y="1663218"/>
              <a:ext cx="3111398" cy="2063208"/>
            </a:xfrm>
            <a:prstGeom prst="ellipse">
              <a:avLst/>
            </a:prstGeom>
            <a:ln>
              <a:noFill/>
            </a:ln>
            <a:effectLst>
              <a:softEdge rad="112500"/>
            </a:effectLst>
          </p:spPr>
        </p:pic>
        <p:sp>
          <p:nvSpPr>
            <p:cNvPr id="8" name="TextBox 7">
              <a:extLst>
                <a:ext uri="{FF2B5EF4-FFF2-40B4-BE49-F238E27FC236}">
                  <a16:creationId xmlns:a16="http://schemas.microsoft.com/office/drawing/2014/main" id="{BE3362F8-FE9D-477B-94B5-88814BB7EE9D}"/>
                </a:ext>
              </a:extLst>
            </p:cNvPr>
            <p:cNvSpPr txBox="1"/>
            <p:nvPr/>
          </p:nvSpPr>
          <p:spPr>
            <a:xfrm>
              <a:off x="2941556" y="1878872"/>
              <a:ext cx="5681334" cy="1910267"/>
            </a:xfrm>
            <a:prstGeom prst="rect">
              <a:avLst/>
            </a:prstGeom>
            <a:noFill/>
          </p:spPr>
          <p:txBody>
            <a:bodyPr wrap="square" rtlCol="0">
              <a:spAutoFit/>
            </a:bodyPr>
            <a:lstStyle/>
            <a:p>
              <a:r>
                <a:rPr lang="en-GB" sz="2400" b="1" u="sng" dirty="0">
                  <a:latin typeface="Biome" panose="020B0503030204020804" pitchFamily="34" charset="0"/>
                  <a:cs typeface="Biome" panose="020B0503030204020804" pitchFamily="34" charset="0"/>
                </a:rPr>
                <a:t>Rosacea</a:t>
              </a:r>
              <a:r>
                <a:rPr lang="en-GB" dirty="0">
                  <a:latin typeface="Biome" panose="020B0503030204020804" pitchFamily="34" charset="0"/>
                  <a:cs typeface="Biome" panose="020B0503030204020804" pitchFamily="34" charset="0"/>
                </a:rPr>
                <a:t> </a:t>
              </a:r>
            </a:p>
            <a:p>
              <a:pPr marL="342900" indent="-342900">
                <a:buAutoNum type="alphaLcParenR"/>
              </a:pPr>
              <a:endParaRPr lang="en-GB" dirty="0">
                <a:latin typeface="Biome" panose="020B0503030204020804" pitchFamily="34" charset="0"/>
                <a:cs typeface="Biome" panose="020B0503030204020804" pitchFamily="34" charset="0"/>
              </a:endParaRPr>
            </a:p>
            <a:p>
              <a:pPr algn="just">
                <a:lnSpc>
                  <a:spcPct val="107000"/>
                </a:lnSpc>
                <a:spcAft>
                  <a:spcPts val="800"/>
                </a:spcAft>
              </a:pPr>
              <a:r>
                <a:rPr lang="en-GB" dirty="0">
                  <a:latin typeface="Biome" panose="020B0503030204020804" pitchFamily="34" charset="0"/>
                  <a:ea typeface="Calibri" panose="020F0502020204030204" pitchFamily="34" charset="0"/>
                  <a:cs typeface="Biome" panose="020B0503030204020804" pitchFamily="34" charset="0"/>
                </a:rPr>
                <a:t>A </a:t>
              </a:r>
              <a:r>
                <a:rPr lang="en-GB" sz="1800" dirty="0">
                  <a:effectLst/>
                  <a:latin typeface="Biome" panose="020B0503030204020804" pitchFamily="34" charset="0"/>
                  <a:ea typeface="Calibri" panose="020F0502020204030204" pitchFamily="34" charset="0"/>
                  <a:cs typeface="Biome" panose="020B0503030204020804" pitchFamily="34" charset="0"/>
                </a:rPr>
                <a:t>long-term skin condition that mainly affects the face by expressing symptoms such as </a:t>
              </a:r>
              <a:r>
                <a:rPr lang="en-GB" sz="1800" u="sng" dirty="0">
                  <a:effectLst/>
                  <a:latin typeface="Biome" panose="020B0503030204020804" pitchFamily="34" charset="0"/>
                  <a:ea typeface="Calibri" panose="020F0502020204030204" pitchFamily="34" charset="0"/>
                  <a:cs typeface="Biome" panose="020B0503030204020804" pitchFamily="34" charset="0"/>
                </a:rPr>
                <a:t>redness</a:t>
              </a:r>
              <a:r>
                <a:rPr lang="en-GB" sz="1800" dirty="0">
                  <a:effectLst/>
                  <a:latin typeface="Biome" panose="020B0503030204020804" pitchFamily="34" charset="0"/>
                  <a:ea typeface="Calibri" panose="020F0502020204030204" pitchFamily="34" charset="0"/>
                  <a:cs typeface="Biome" panose="020B0503030204020804" pitchFamily="34" charset="0"/>
                </a:rPr>
                <a:t> (blushing) across the nose, cheeks, forehead, and chin that comes and goes. </a:t>
              </a:r>
            </a:p>
          </p:txBody>
        </p:sp>
      </p:grpSp>
      <p:grpSp>
        <p:nvGrpSpPr>
          <p:cNvPr id="4" name="Group 3">
            <a:extLst>
              <a:ext uri="{FF2B5EF4-FFF2-40B4-BE49-F238E27FC236}">
                <a16:creationId xmlns:a16="http://schemas.microsoft.com/office/drawing/2014/main" id="{B301DD93-E9C7-4189-920C-C67E4CD5ED2E}"/>
              </a:ext>
            </a:extLst>
          </p:cNvPr>
          <p:cNvGrpSpPr/>
          <p:nvPr/>
        </p:nvGrpSpPr>
        <p:grpSpPr>
          <a:xfrm>
            <a:off x="252328" y="4660510"/>
            <a:ext cx="9617025" cy="2071994"/>
            <a:chOff x="751091" y="4269812"/>
            <a:chExt cx="9617025" cy="2071994"/>
          </a:xfrm>
        </p:grpSpPr>
        <p:pic>
          <p:nvPicPr>
            <p:cNvPr id="9" name="Picture 8" descr="Two warts on a finger.">
              <a:extLst>
                <a:ext uri="{FF2B5EF4-FFF2-40B4-BE49-F238E27FC236}">
                  <a16:creationId xmlns:a16="http://schemas.microsoft.com/office/drawing/2014/main" id="{1424D43F-C482-416F-8563-87F6B6A9810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51091" y="4269812"/>
              <a:ext cx="2837683" cy="2071994"/>
            </a:xfrm>
            <a:prstGeom prst="ellipse">
              <a:avLst/>
            </a:prstGeom>
            <a:ln>
              <a:noFill/>
            </a:ln>
            <a:effectLst>
              <a:softEdge rad="112500"/>
            </a:effectLst>
          </p:spPr>
        </p:pic>
        <p:sp>
          <p:nvSpPr>
            <p:cNvPr id="11" name="TextBox 10">
              <a:extLst>
                <a:ext uri="{FF2B5EF4-FFF2-40B4-BE49-F238E27FC236}">
                  <a16:creationId xmlns:a16="http://schemas.microsoft.com/office/drawing/2014/main" id="{201B5BAE-74BF-465B-90A7-80296F560A20}"/>
                </a:ext>
              </a:extLst>
            </p:cNvPr>
            <p:cNvSpPr txBox="1"/>
            <p:nvPr/>
          </p:nvSpPr>
          <p:spPr>
            <a:xfrm>
              <a:off x="4686782" y="4269812"/>
              <a:ext cx="5681334" cy="1910267"/>
            </a:xfrm>
            <a:prstGeom prst="rect">
              <a:avLst/>
            </a:prstGeom>
            <a:noFill/>
          </p:spPr>
          <p:txBody>
            <a:bodyPr wrap="square" rtlCol="0">
              <a:spAutoFit/>
            </a:bodyPr>
            <a:lstStyle/>
            <a:p>
              <a:r>
                <a:rPr lang="en-GB" sz="2400" b="1" u="sng" dirty="0">
                  <a:latin typeface="Biome" panose="020B0503030204020804" pitchFamily="34" charset="0"/>
                  <a:cs typeface="Biome" panose="020B0503030204020804" pitchFamily="34" charset="0"/>
                </a:rPr>
                <a:t>Warts</a:t>
              </a:r>
              <a:r>
                <a:rPr lang="en-GB" dirty="0">
                  <a:latin typeface="Biome" panose="020B0503030204020804" pitchFamily="34" charset="0"/>
                  <a:cs typeface="Biome" panose="020B0503030204020804" pitchFamily="34" charset="0"/>
                </a:rPr>
                <a:t>  </a:t>
              </a:r>
            </a:p>
            <a:p>
              <a:pPr marL="342900" indent="-342900">
                <a:buAutoNum type="alphaLcParenR"/>
              </a:pPr>
              <a:endParaRPr lang="en-GB" dirty="0">
                <a:latin typeface="Biome" panose="020B0503030204020804" pitchFamily="34" charset="0"/>
                <a:cs typeface="Biome" panose="020B0503030204020804" pitchFamily="34" charset="0"/>
              </a:endParaRPr>
            </a:p>
            <a:p>
              <a:pPr algn="just">
                <a:lnSpc>
                  <a:spcPct val="107000"/>
                </a:lnSpc>
                <a:spcAft>
                  <a:spcPts val="800"/>
                </a:spcAft>
              </a:pPr>
              <a:r>
                <a:rPr lang="en-GB" sz="1800" dirty="0">
                  <a:effectLst/>
                  <a:latin typeface="Biome" panose="020B0503030204020804" pitchFamily="34" charset="0"/>
                  <a:ea typeface="Calibri" panose="020F0502020204030204" pitchFamily="34" charset="0"/>
                  <a:cs typeface="Biome" panose="020B0503030204020804" pitchFamily="34" charset="0"/>
                </a:rPr>
                <a:t>A virus infects to the skin that causes the skin to grow excessively, creating a wart. Warts do not cause you any harm but some people find them itchy and painful. </a:t>
              </a:r>
            </a:p>
          </p:txBody>
        </p:sp>
      </p:grpSp>
      <p:sp>
        <p:nvSpPr>
          <p:cNvPr id="10" name="TextBox 9">
            <a:extLst>
              <a:ext uri="{FF2B5EF4-FFF2-40B4-BE49-F238E27FC236}">
                <a16:creationId xmlns:a16="http://schemas.microsoft.com/office/drawing/2014/main" id="{5D45213B-BDB6-43D9-B4D4-B8D89F58FD6A}"/>
              </a:ext>
            </a:extLst>
          </p:cNvPr>
          <p:cNvSpPr txBox="1"/>
          <p:nvPr/>
        </p:nvSpPr>
        <p:spPr>
          <a:xfrm>
            <a:off x="2838450" y="637362"/>
            <a:ext cx="5840526" cy="1384995"/>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12 – Define the Following skin Disorders/Conditions: </a:t>
            </a:r>
          </a:p>
        </p:txBody>
      </p:sp>
    </p:spTree>
    <p:extLst>
      <p:ext uri="{BB962C8B-B14F-4D97-AF65-F5344CB8AC3E}">
        <p14:creationId xmlns:p14="http://schemas.microsoft.com/office/powerpoint/2010/main" val="6715691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1826FCBA-0922-4485-BAC6-34C9EE31B735}"/>
              </a:ext>
            </a:extLst>
          </p:cNvPr>
          <p:cNvSpPr/>
          <p:nvPr/>
        </p:nvSpPr>
        <p:spPr>
          <a:xfrm>
            <a:off x="-617457" y="-556352"/>
            <a:ext cx="3455907" cy="3340376"/>
          </a:xfrm>
          <a:prstGeom prst="flowChartConnector">
            <a:avLst/>
          </a:prstGeom>
          <a:solidFill>
            <a:schemeClr val="accent4">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Surface </a:t>
            </a:r>
          </a:p>
          <a:p>
            <a:pPr algn="ctr"/>
            <a:r>
              <a:rPr lang="en-GB" sz="3600" dirty="0">
                <a:latin typeface="Biome" panose="020B0503030204020804" pitchFamily="34" charset="0"/>
                <a:cs typeface="Biome" panose="020B0503030204020804" pitchFamily="34" charset="0"/>
              </a:rPr>
              <a:t>Damage</a:t>
            </a:r>
          </a:p>
        </p:txBody>
      </p:sp>
      <p:grpSp>
        <p:nvGrpSpPr>
          <p:cNvPr id="2" name="Group 1">
            <a:extLst>
              <a:ext uri="{FF2B5EF4-FFF2-40B4-BE49-F238E27FC236}">
                <a16:creationId xmlns:a16="http://schemas.microsoft.com/office/drawing/2014/main" id="{E89BABB3-5996-492F-996E-D2B4B23FB23B}"/>
              </a:ext>
            </a:extLst>
          </p:cNvPr>
          <p:cNvGrpSpPr/>
          <p:nvPr/>
        </p:nvGrpSpPr>
        <p:grpSpPr>
          <a:xfrm>
            <a:off x="2293144" y="2504267"/>
            <a:ext cx="9898856" cy="2295715"/>
            <a:chOff x="2114550" y="1789494"/>
            <a:chExt cx="10177310" cy="2295054"/>
          </a:xfrm>
        </p:grpSpPr>
        <p:pic>
          <p:nvPicPr>
            <p:cNvPr id="6" name="Picture 5">
              <a:extLst>
                <a:ext uri="{FF2B5EF4-FFF2-40B4-BE49-F238E27FC236}">
                  <a16:creationId xmlns:a16="http://schemas.microsoft.com/office/drawing/2014/main" id="{705E22DF-F96B-4286-9A16-B70BA03D0C2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648435" y="1789494"/>
              <a:ext cx="3643425" cy="2273985"/>
            </a:xfrm>
            <a:prstGeom prst="ellipse">
              <a:avLst/>
            </a:prstGeom>
            <a:ln>
              <a:noFill/>
            </a:ln>
            <a:effectLst>
              <a:softEdge rad="112500"/>
            </a:effectLst>
          </p:spPr>
        </p:pic>
        <p:sp>
          <p:nvSpPr>
            <p:cNvPr id="8" name="TextBox 7">
              <a:extLst>
                <a:ext uri="{FF2B5EF4-FFF2-40B4-BE49-F238E27FC236}">
                  <a16:creationId xmlns:a16="http://schemas.microsoft.com/office/drawing/2014/main" id="{D19DB60A-B44B-4116-B8AA-7A93F720C884}"/>
                </a:ext>
              </a:extLst>
            </p:cNvPr>
            <p:cNvSpPr txBox="1"/>
            <p:nvPr/>
          </p:nvSpPr>
          <p:spPr>
            <a:xfrm>
              <a:off x="2114550" y="1960890"/>
              <a:ext cx="6793706" cy="2123658"/>
            </a:xfrm>
            <a:prstGeom prst="rect">
              <a:avLst/>
            </a:prstGeom>
            <a:noFill/>
          </p:spPr>
          <p:txBody>
            <a:bodyPr wrap="square" rtlCol="0">
              <a:spAutoFit/>
            </a:bodyPr>
            <a:lstStyle/>
            <a:p>
              <a:r>
                <a:rPr lang="en-GB" sz="2400" b="1" u="sng" dirty="0">
                  <a:latin typeface="Biome" panose="020B0503030204020804" pitchFamily="34" charset="0"/>
                  <a:cs typeface="Biome" panose="020B0503030204020804" pitchFamily="34" charset="0"/>
                </a:rPr>
                <a:t>Cellulitis</a:t>
              </a:r>
              <a:r>
                <a:rPr lang="en-GB" dirty="0">
                  <a:latin typeface="Biome" panose="020B0503030204020804" pitchFamily="34" charset="0"/>
                  <a:cs typeface="Biome" panose="020B0503030204020804" pitchFamily="34" charset="0"/>
                </a:rPr>
                <a:t> </a:t>
              </a:r>
            </a:p>
            <a:p>
              <a:endParaRPr lang="en-GB" dirty="0">
                <a:latin typeface="Biome" panose="020B0503030204020804" pitchFamily="34" charset="0"/>
                <a:cs typeface="Biome" panose="020B0503030204020804" pitchFamily="34" charset="0"/>
              </a:endParaRPr>
            </a:p>
            <a:p>
              <a:r>
                <a:rPr lang="en-GB" sz="1800" dirty="0">
                  <a:effectLst/>
                  <a:latin typeface="Biome" panose="020B0503030204020804" pitchFamily="34" charset="0"/>
                  <a:ea typeface="Calibri" panose="020F0502020204030204" pitchFamily="34" charset="0"/>
                  <a:cs typeface="Biome" panose="020B0503030204020804" pitchFamily="34" charset="0"/>
                </a:rPr>
                <a:t>Inflammation of the dermis and subcutaneous tissues, usually due to an infection. A red, warm, often painful skin rash generally results.  It can be serious if it is not treated quickly.</a:t>
              </a:r>
            </a:p>
            <a:p>
              <a:endParaRPr lang="en-GB" dirty="0">
                <a:latin typeface="Biome" panose="020B0503030204020804" pitchFamily="34" charset="0"/>
                <a:cs typeface="Biome" panose="020B0503030204020804" pitchFamily="34" charset="0"/>
              </a:endParaRPr>
            </a:p>
          </p:txBody>
        </p:sp>
      </p:grpSp>
      <p:grpSp>
        <p:nvGrpSpPr>
          <p:cNvPr id="4" name="Group 3">
            <a:extLst>
              <a:ext uri="{FF2B5EF4-FFF2-40B4-BE49-F238E27FC236}">
                <a16:creationId xmlns:a16="http://schemas.microsoft.com/office/drawing/2014/main" id="{AD7E67BF-2F80-4E65-A5F3-2CFC443E1BAE}"/>
              </a:ext>
            </a:extLst>
          </p:cNvPr>
          <p:cNvGrpSpPr/>
          <p:nvPr/>
        </p:nvGrpSpPr>
        <p:grpSpPr>
          <a:xfrm>
            <a:off x="66610" y="4520225"/>
            <a:ext cx="10831636" cy="2274641"/>
            <a:chOff x="241177" y="4177130"/>
            <a:chExt cx="10831636" cy="2274641"/>
          </a:xfrm>
        </p:grpSpPr>
        <p:pic>
          <p:nvPicPr>
            <p:cNvPr id="9" name="Picture 8" descr="Psoriasis vs Eczema: What Is the Difference?">
              <a:extLst>
                <a:ext uri="{FF2B5EF4-FFF2-40B4-BE49-F238E27FC236}">
                  <a16:creationId xmlns:a16="http://schemas.microsoft.com/office/drawing/2014/main" id="{9AC2B01E-FC2E-4AD6-ABE5-D3FF7253A625}"/>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41177" y="4177130"/>
              <a:ext cx="3181351" cy="2274641"/>
            </a:xfrm>
            <a:prstGeom prst="ellipse">
              <a:avLst/>
            </a:prstGeom>
            <a:ln>
              <a:noFill/>
            </a:ln>
            <a:effectLst>
              <a:softEdge rad="112500"/>
            </a:effectLst>
          </p:spPr>
        </p:pic>
        <p:sp>
          <p:nvSpPr>
            <p:cNvPr id="11" name="TextBox 10">
              <a:extLst>
                <a:ext uri="{FF2B5EF4-FFF2-40B4-BE49-F238E27FC236}">
                  <a16:creationId xmlns:a16="http://schemas.microsoft.com/office/drawing/2014/main" id="{F0113A5D-421B-4A3D-8F54-FA2C4E3B4ACD}"/>
                </a:ext>
              </a:extLst>
            </p:cNvPr>
            <p:cNvSpPr txBox="1"/>
            <p:nvPr/>
          </p:nvSpPr>
          <p:spPr>
            <a:xfrm>
              <a:off x="3662921" y="4327149"/>
              <a:ext cx="7409892" cy="1846659"/>
            </a:xfrm>
            <a:prstGeom prst="rect">
              <a:avLst/>
            </a:prstGeom>
            <a:noFill/>
          </p:spPr>
          <p:txBody>
            <a:bodyPr wrap="square" rtlCol="0">
              <a:spAutoFit/>
            </a:bodyPr>
            <a:lstStyle/>
            <a:p>
              <a:r>
                <a:rPr lang="en-GB" sz="2400" b="1" u="sng" dirty="0">
                  <a:latin typeface="Biome" panose="020B0503030204020804" pitchFamily="34" charset="0"/>
                  <a:cs typeface="Biome" panose="020B0503030204020804" pitchFamily="34" charset="0"/>
                </a:rPr>
                <a:t>Psoriasis</a:t>
              </a:r>
              <a:r>
                <a:rPr lang="en-GB" dirty="0">
                  <a:latin typeface="Biome" panose="020B0503030204020804" pitchFamily="34" charset="0"/>
                  <a:cs typeface="Biome" panose="020B0503030204020804" pitchFamily="34" charset="0"/>
                </a:rPr>
                <a:t>  </a:t>
              </a:r>
            </a:p>
            <a:p>
              <a:endParaRPr lang="en-GB" dirty="0">
                <a:latin typeface="Biome" panose="020B0503030204020804" pitchFamily="34" charset="0"/>
                <a:cs typeface="Biome" panose="020B0503030204020804" pitchFamily="34" charset="0"/>
              </a:endParaRPr>
            </a:p>
            <a:p>
              <a:r>
                <a:rPr lang="en-GB" dirty="0">
                  <a:latin typeface="Biome" panose="020B0503030204020804" pitchFamily="34" charset="0"/>
                  <a:ea typeface="Calibri" panose="020F0502020204030204" pitchFamily="34" charset="0"/>
                  <a:cs typeface="Biome" panose="020B0503030204020804" pitchFamily="34" charset="0"/>
                </a:rPr>
                <a:t>S</a:t>
              </a:r>
              <a:r>
                <a:rPr lang="en-GB" sz="1800" dirty="0">
                  <a:effectLst/>
                  <a:latin typeface="Biome" panose="020B0503030204020804" pitchFamily="34" charset="0"/>
                  <a:ea typeface="Calibri" panose="020F0502020204030204" pitchFamily="34" charset="0"/>
                  <a:cs typeface="Biome" panose="020B0503030204020804" pitchFamily="34" charset="0"/>
                </a:rPr>
                <a:t>kin condition that causes red, flaky, crusty patches of skin covered with silvery scales. These patches normally appear on elbows, knees, scalp and lower back, but can appear anywhere on your body. </a:t>
              </a:r>
              <a:endParaRPr lang="en-GB" dirty="0">
                <a:latin typeface="Biome" panose="020B0503030204020804" pitchFamily="34" charset="0"/>
                <a:cs typeface="Biome" panose="020B0503030204020804" pitchFamily="34" charset="0"/>
              </a:endParaRPr>
            </a:p>
          </p:txBody>
        </p:sp>
      </p:grpSp>
      <p:sp>
        <p:nvSpPr>
          <p:cNvPr id="10" name="TextBox 9">
            <a:extLst>
              <a:ext uri="{FF2B5EF4-FFF2-40B4-BE49-F238E27FC236}">
                <a16:creationId xmlns:a16="http://schemas.microsoft.com/office/drawing/2014/main" id="{F36B8F2C-0BCB-445B-9B02-6687817AF00B}"/>
              </a:ext>
            </a:extLst>
          </p:cNvPr>
          <p:cNvSpPr txBox="1"/>
          <p:nvPr/>
        </p:nvSpPr>
        <p:spPr>
          <a:xfrm>
            <a:off x="2838450" y="637362"/>
            <a:ext cx="5840526" cy="1384995"/>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12 – Define the Following skin Disorders/Conditions: </a:t>
            </a:r>
          </a:p>
        </p:txBody>
      </p:sp>
    </p:spTree>
    <p:extLst>
      <p:ext uri="{BB962C8B-B14F-4D97-AF65-F5344CB8AC3E}">
        <p14:creationId xmlns:p14="http://schemas.microsoft.com/office/powerpoint/2010/main" val="27061033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1D04FDEC-372F-42B9-90BD-40607F8D9E4B}"/>
              </a:ext>
            </a:extLst>
          </p:cNvPr>
          <p:cNvSpPr/>
          <p:nvPr/>
        </p:nvSpPr>
        <p:spPr>
          <a:xfrm>
            <a:off x="-617457" y="-556352"/>
            <a:ext cx="3455907" cy="3340376"/>
          </a:xfrm>
          <a:prstGeom prst="flowChartConnector">
            <a:avLst/>
          </a:prstGeom>
          <a:solidFill>
            <a:schemeClr val="accent4">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Surface </a:t>
            </a:r>
          </a:p>
          <a:p>
            <a:pPr algn="ctr"/>
            <a:r>
              <a:rPr lang="en-GB" sz="3600" dirty="0">
                <a:latin typeface="Biome" panose="020B0503030204020804" pitchFamily="34" charset="0"/>
                <a:cs typeface="Biome" panose="020B0503030204020804" pitchFamily="34" charset="0"/>
              </a:rPr>
              <a:t>Damage</a:t>
            </a:r>
          </a:p>
        </p:txBody>
      </p:sp>
      <p:sp>
        <p:nvSpPr>
          <p:cNvPr id="5" name="TextBox 4">
            <a:extLst>
              <a:ext uri="{FF2B5EF4-FFF2-40B4-BE49-F238E27FC236}">
                <a16:creationId xmlns:a16="http://schemas.microsoft.com/office/drawing/2014/main" id="{49F573E0-7902-431A-8543-958DD7400C31}"/>
              </a:ext>
            </a:extLst>
          </p:cNvPr>
          <p:cNvSpPr txBox="1"/>
          <p:nvPr/>
        </p:nvSpPr>
        <p:spPr>
          <a:xfrm>
            <a:off x="2679381" y="167748"/>
            <a:ext cx="5604822" cy="2246769"/>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13 – Explain how tattooing can damage the skin and discuss what the bible says regarding marking the body.  </a:t>
            </a:r>
          </a:p>
        </p:txBody>
      </p:sp>
      <p:sp>
        <p:nvSpPr>
          <p:cNvPr id="2" name="TextBox 1">
            <a:extLst>
              <a:ext uri="{FF2B5EF4-FFF2-40B4-BE49-F238E27FC236}">
                <a16:creationId xmlns:a16="http://schemas.microsoft.com/office/drawing/2014/main" id="{1ED41913-F461-40EB-9B61-4018A73EF9D1}"/>
              </a:ext>
            </a:extLst>
          </p:cNvPr>
          <p:cNvSpPr txBox="1"/>
          <p:nvPr/>
        </p:nvSpPr>
        <p:spPr>
          <a:xfrm flipH="1">
            <a:off x="1426898" y="2890211"/>
            <a:ext cx="4669102" cy="1015663"/>
          </a:xfrm>
          <a:custGeom>
            <a:avLst/>
            <a:gdLst>
              <a:gd name="connsiteX0" fmla="*/ 0 w 4669102"/>
              <a:gd name="connsiteY0" fmla="*/ 0 h 1015663"/>
              <a:gd name="connsiteX1" fmla="*/ 630329 w 4669102"/>
              <a:gd name="connsiteY1" fmla="*/ 0 h 1015663"/>
              <a:gd name="connsiteX2" fmla="*/ 1073893 w 4669102"/>
              <a:gd name="connsiteY2" fmla="*/ 0 h 1015663"/>
              <a:gd name="connsiteX3" fmla="*/ 1517458 w 4669102"/>
              <a:gd name="connsiteY3" fmla="*/ 0 h 1015663"/>
              <a:gd name="connsiteX4" fmla="*/ 1961023 w 4669102"/>
              <a:gd name="connsiteY4" fmla="*/ 0 h 1015663"/>
              <a:gd name="connsiteX5" fmla="*/ 2497970 w 4669102"/>
              <a:gd name="connsiteY5" fmla="*/ 0 h 1015663"/>
              <a:gd name="connsiteX6" fmla="*/ 2941534 w 4669102"/>
              <a:gd name="connsiteY6" fmla="*/ 0 h 1015663"/>
              <a:gd name="connsiteX7" fmla="*/ 3618554 w 4669102"/>
              <a:gd name="connsiteY7" fmla="*/ 0 h 1015663"/>
              <a:gd name="connsiteX8" fmla="*/ 4155501 w 4669102"/>
              <a:gd name="connsiteY8" fmla="*/ 0 h 1015663"/>
              <a:gd name="connsiteX9" fmla="*/ 4669102 w 4669102"/>
              <a:gd name="connsiteY9" fmla="*/ 0 h 1015663"/>
              <a:gd name="connsiteX10" fmla="*/ 4669102 w 4669102"/>
              <a:gd name="connsiteY10" fmla="*/ 528145 h 1015663"/>
              <a:gd name="connsiteX11" fmla="*/ 4669102 w 4669102"/>
              <a:gd name="connsiteY11" fmla="*/ 1015663 h 1015663"/>
              <a:gd name="connsiteX12" fmla="*/ 4132155 w 4669102"/>
              <a:gd name="connsiteY12" fmla="*/ 1015663 h 1015663"/>
              <a:gd name="connsiteX13" fmla="*/ 3455135 w 4669102"/>
              <a:gd name="connsiteY13" fmla="*/ 1015663 h 1015663"/>
              <a:gd name="connsiteX14" fmla="*/ 2871498 w 4669102"/>
              <a:gd name="connsiteY14" fmla="*/ 1015663 h 1015663"/>
              <a:gd name="connsiteX15" fmla="*/ 2241169 w 4669102"/>
              <a:gd name="connsiteY15" fmla="*/ 1015663 h 1015663"/>
              <a:gd name="connsiteX16" fmla="*/ 1750913 w 4669102"/>
              <a:gd name="connsiteY16" fmla="*/ 1015663 h 1015663"/>
              <a:gd name="connsiteX17" fmla="*/ 1260658 w 4669102"/>
              <a:gd name="connsiteY17" fmla="*/ 1015663 h 1015663"/>
              <a:gd name="connsiteX18" fmla="*/ 817093 w 4669102"/>
              <a:gd name="connsiteY18" fmla="*/ 1015663 h 1015663"/>
              <a:gd name="connsiteX19" fmla="*/ 0 w 4669102"/>
              <a:gd name="connsiteY19" fmla="*/ 1015663 h 1015663"/>
              <a:gd name="connsiteX20" fmla="*/ 0 w 4669102"/>
              <a:gd name="connsiteY20" fmla="*/ 507832 h 1015663"/>
              <a:gd name="connsiteX21" fmla="*/ 0 w 4669102"/>
              <a:gd name="connsiteY21" fmla="*/ 0 h 1015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669102" h="1015663" extrusionOk="0">
                <a:moveTo>
                  <a:pt x="0" y="0"/>
                </a:moveTo>
                <a:cubicBezTo>
                  <a:pt x="271619" y="-8301"/>
                  <a:pt x="403522" y="9731"/>
                  <a:pt x="630329" y="0"/>
                </a:cubicBezTo>
                <a:cubicBezTo>
                  <a:pt x="857136" y="-9731"/>
                  <a:pt x="887590" y="43705"/>
                  <a:pt x="1073893" y="0"/>
                </a:cubicBezTo>
                <a:cubicBezTo>
                  <a:pt x="1260196" y="-43705"/>
                  <a:pt x="1383913" y="13583"/>
                  <a:pt x="1517458" y="0"/>
                </a:cubicBezTo>
                <a:cubicBezTo>
                  <a:pt x="1651004" y="-13583"/>
                  <a:pt x="1777573" y="42222"/>
                  <a:pt x="1961023" y="0"/>
                </a:cubicBezTo>
                <a:cubicBezTo>
                  <a:pt x="2144474" y="-42222"/>
                  <a:pt x="2386658" y="56045"/>
                  <a:pt x="2497970" y="0"/>
                </a:cubicBezTo>
                <a:cubicBezTo>
                  <a:pt x="2609282" y="-56045"/>
                  <a:pt x="2848197" y="27445"/>
                  <a:pt x="2941534" y="0"/>
                </a:cubicBezTo>
                <a:cubicBezTo>
                  <a:pt x="3034871" y="-27445"/>
                  <a:pt x="3464381" y="30052"/>
                  <a:pt x="3618554" y="0"/>
                </a:cubicBezTo>
                <a:cubicBezTo>
                  <a:pt x="3772727" y="-30052"/>
                  <a:pt x="3936523" y="3561"/>
                  <a:pt x="4155501" y="0"/>
                </a:cubicBezTo>
                <a:cubicBezTo>
                  <a:pt x="4374479" y="-3561"/>
                  <a:pt x="4520418" y="16604"/>
                  <a:pt x="4669102" y="0"/>
                </a:cubicBezTo>
                <a:cubicBezTo>
                  <a:pt x="4698928" y="123834"/>
                  <a:pt x="4634390" y="421919"/>
                  <a:pt x="4669102" y="528145"/>
                </a:cubicBezTo>
                <a:cubicBezTo>
                  <a:pt x="4703814" y="634371"/>
                  <a:pt x="4649467" y="874684"/>
                  <a:pt x="4669102" y="1015663"/>
                </a:cubicBezTo>
                <a:cubicBezTo>
                  <a:pt x="4500634" y="1041277"/>
                  <a:pt x="4306259" y="971530"/>
                  <a:pt x="4132155" y="1015663"/>
                </a:cubicBezTo>
                <a:cubicBezTo>
                  <a:pt x="3958051" y="1059796"/>
                  <a:pt x="3767545" y="986695"/>
                  <a:pt x="3455135" y="1015663"/>
                </a:cubicBezTo>
                <a:cubicBezTo>
                  <a:pt x="3142725" y="1044631"/>
                  <a:pt x="3158923" y="1001296"/>
                  <a:pt x="2871498" y="1015663"/>
                </a:cubicBezTo>
                <a:cubicBezTo>
                  <a:pt x="2584073" y="1030030"/>
                  <a:pt x="2548345" y="981255"/>
                  <a:pt x="2241169" y="1015663"/>
                </a:cubicBezTo>
                <a:cubicBezTo>
                  <a:pt x="1933993" y="1050071"/>
                  <a:pt x="1976186" y="1009857"/>
                  <a:pt x="1750913" y="1015663"/>
                </a:cubicBezTo>
                <a:cubicBezTo>
                  <a:pt x="1525640" y="1021469"/>
                  <a:pt x="1410898" y="993253"/>
                  <a:pt x="1260658" y="1015663"/>
                </a:cubicBezTo>
                <a:cubicBezTo>
                  <a:pt x="1110419" y="1038073"/>
                  <a:pt x="987136" y="992224"/>
                  <a:pt x="817093" y="1015663"/>
                </a:cubicBezTo>
                <a:cubicBezTo>
                  <a:pt x="647050" y="1039102"/>
                  <a:pt x="233053" y="966514"/>
                  <a:pt x="0" y="1015663"/>
                </a:cubicBezTo>
                <a:cubicBezTo>
                  <a:pt x="-57845" y="859260"/>
                  <a:pt x="45584" y="627521"/>
                  <a:pt x="0" y="507832"/>
                </a:cubicBezTo>
                <a:cubicBezTo>
                  <a:pt x="-45584" y="388143"/>
                  <a:pt x="18667" y="221544"/>
                  <a:pt x="0" y="0"/>
                </a:cubicBezTo>
                <a:close/>
              </a:path>
            </a:pathLst>
          </a:custGeom>
          <a:noFill/>
          <a:ln w="38100">
            <a:solidFill>
              <a:srgbClr val="FFC000"/>
            </a:solidFill>
            <a:extLst>
              <a:ext uri="{C807C97D-BFC1-408E-A445-0C87EB9F89A2}">
                <ask:lineSketchStyleProps xmlns:ask="http://schemas.microsoft.com/office/drawing/2018/sketchyshapes" sd="4194945536">
                  <a:prstGeom prst="rect">
                    <a:avLst/>
                  </a:prstGeom>
                  <ask:type>
                    <ask:lineSketchScribble/>
                  </ask:type>
                </ask:lineSketchStyleProps>
              </a:ext>
            </a:extLst>
          </a:ln>
        </p:spPr>
        <p:txBody>
          <a:bodyPr wrap="square" rtlCol="0">
            <a:spAutoFit/>
          </a:bodyPr>
          <a:lstStyle/>
          <a:p>
            <a:pPr algn="r"/>
            <a:r>
              <a:rPr lang="en-GB" sz="2000" u="sng" dirty="0">
                <a:latin typeface="Biome" panose="020B0503030204020804" pitchFamily="34" charset="0"/>
                <a:cs typeface="Biome" panose="020B0503030204020804" pitchFamily="34" charset="0"/>
              </a:rPr>
              <a:t>How are Tattoos done?  </a:t>
            </a:r>
          </a:p>
          <a:p>
            <a:pPr algn="r"/>
            <a:r>
              <a:rPr lang="en-GB" sz="2000" dirty="0">
                <a:latin typeface="Biome" panose="020B0503030204020804" pitchFamily="34" charset="0"/>
                <a:cs typeface="Biome" panose="020B0503030204020804" pitchFamily="34" charset="0"/>
              </a:rPr>
              <a:t> Ink is “sewn” into the top layer of your skin. </a:t>
            </a:r>
          </a:p>
        </p:txBody>
      </p:sp>
      <p:sp>
        <p:nvSpPr>
          <p:cNvPr id="7" name="TextBox 6">
            <a:extLst>
              <a:ext uri="{FF2B5EF4-FFF2-40B4-BE49-F238E27FC236}">
                <a16:creationId xmlns:a16="http://schemas.microsoft.com/office/drawing/2014/main" id="{C306D277-A314-4D4C-AD60-6DCDDBCBEC7C}"/>
              </a:ext>
            </a:extLst>
          </p:cNvPr>
          <p:cNvSpPr txBox="1"/>
          <p:nvPr/>
        </p:nvSpPr>
        <p:spPr>
          <a:xfrm flipH="1">
            <a:off x="7178068" y="2169121"/>
            <a:ext cx="4669102" cy="1938992"/>
          </a:xfrm>
          <a:custGeom>
            <a:avLst/>
            <a:gdLst>
              <a:gd name="connsiteX0" fmla="*/ 0 w 4669102"/>
              <a:gd name="connsiteY0" fmla="*/ 0 h 1938992"/>
              <a:gd name="connsiteX1" fmla="*/ 630329 w 4669102"/>
              <a:gd name="connsiteY1" fmla="*/ 0 h 1938992"/>
              <a:gd name="connsiteX2" fmla="*/ 1073893 w 4669102"/>
              <a:gd name="connsiteY2" fmla="*/ 0 h 1938992"/>
              <a:gd name="connsiteX3" fmla="*/ 1517458 w 4669102"/>
              <a:gd name="connsiteY3" fmla="*/ 0 h 1938992"/>
              <a:gd name="connsiteX4" fmla="*/ 1961023 w 4669102"/>
              <a:gd name="connsiteY4" fmla="*/ 0 h 1938992"/>
              <a:gd name="connsiteX5" fmla="*/ 2497970 w 4669102"/>
              <a:gd name="connsiteY5" fmla="*/ 0 h 1938992"/>
              <a:gd name="connsiteX6" fmla="*/ 2941534 w 4669102"/>
              <a:gd name="connsiteY6" fmla="*/ 0 h 1938992"/>
              <a:gd name="connsiteX7" fmla="*/ 3618554 w 4669102"/>
              <a:gd name="connsiteY7" fmla="*/ 0 h 1938992"/>
              <a:gd name="connsiteX8" fmla="*/ 4155501 w 4669102"/>
              <a:gd name="connsiteY8" fmla="*/ 0 h 1938992"/>
              <a:gd name="connsiteX9" fmla="*/ 4669102 w 4669102"/>
              <a:gd name="connsiteY9" fmla="*/ 0 h 1938992"/>
              <a:gd name="connsiteX10" fmla="*/ 4669102 w 4669102"/>
              <a:gd name="connsiteY10" fmla="*/ 523528 h 1938992"/>
              <a:gd name="connsiteX11" fmla="*/ 4669102 w 4669102"/>
              <a:gd name="connsiteY11" fmla="*/ 1047056 h 1938992"/>
              <a:gd name="connsiteX12" fmla="*/ 4669102 w 4669102"/>
              <a:gd name="connsiteY12" fmla="*/ 1512414 h 1938992"/>
              <a:gd name="connsiteX13" fmla="*/ 4669102 w 4669102"/>
              <a:gd name="connsiteY13" fmla="*/ 1938992 h 1938992"/>
              <a:gd name="connsiteX14" fmla="*/ 4178846 w 4669102"/>
              <a:gd name="connsiteY14" fmla="*/ 1938992 h 1938992"/>
              <a:gd name="connsiteX15" fmla="*/ 3548518 w 4669102"/>
              <a:gd name="connsiteY15" fmla="*/ 1938992 h 1938992"/>
              <a:gd name="connsiteX16" fmla="*/ 3058262 w 4669102"/>
              <a:gd name="connsiteY16" fmla="*/ 1938992 h 1938992"/>
              <a:gd name="connsiteX17" fmla="*/ 2568006 w 4669102"/>
              <a:gd name="connsiteY17" fmla="*/ 1938992 h 1938992"/>
              <a:gd name="connsiteX18" fmla="*/ 2124441 w 4669102"/>
              <a:gd name="connsiteY18" fmla="*/ 1938992 h 1938992"/>
              <a:gd name="connsiteX19" fmla="*/ 1447422 w 4669102"/>
              <a:gd name="connsiteY19" fmla="*/ 1938992 h 1938992"/>
              <a:gd name="connsiteX20" fmla="*/ 863784 w 4669102"/>
              <a:gd name="connsiteY20" fmla="*/ 1938992 h 1938992"/>
              <a:gd name="connsiteX21" fmla="*/ 0 w 4669102"/>
              <a:gd name="connsiteY21" fmla="*/ 1938992 h 1938992"/>
              <a:gd name="connsiteX22" fmla="*/ 0 w 4669102"/>
              <a:gd name="connsiteY22" fmla="*/ 1473634 h 1938992"/>
              <a:gd name="connsiteX23" fmla="*/ 0 w 4669102"/>
              <a:gd name="connsiteY23" fmla="*/ 1047056 h 1938992"/>
              <a:gd name="connsiteX24" fmla="*/ 0 w 4669102"/>
              <a:gd name="connsiteY24" fmla="*/ 542918 h 1938992"/>
              <a:gd name="connsiteX25" fmla="*/ 0 w 4669102"/>
              <a:gd name="connsiteY25" fmla="*/ 0 h 1938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669102" h="1938992" extrusionOk="0">
                <a:moveTo>
                  <a:pt x="0" y="0"/>
                </a:moveTo>
                <a:cubicBezTo>
                  <a:pt x="271619" y="-8301"/>
                  <a:pt x="403522" y="9731"/>
                  <a:pt x="630329" y="0"/>
                </a:cubicBezTo>
                <a:cubicBezTo>
                  <a:pt x="857136" y="-9731"/>
                  <a:pt x="887590" y="43705"/>
                  <a:pt x="1073893" y="0"/>
                </a:cubicBezTo>
                <a:cubicBezTo>
                  <a:pt x="1260196" y="-43705"/>
                  <a:pt x="1383913" y="13583"/>
                  <a:pt x="1517458" y="0"/>
                </a:cubicBezTo>
                <a:cubicBezTo>
                  <a:pt x="1651004" y="-13583"/>
                  <a:pt x="1777573" y="42222"/>
                  <a:pt x="1961023" y="0"/>
                </a:cubicBezTo>
                <a:cubicBezTo>
                  <a:pt x="2144474" y="-42222"/>
                  <a:pt x="2386658" y="56045"/>
                  <a:pt x="2497970" y="0"/>
                </a:cubicBezTo>
                <a:cubicBezTo>
                  <a:pt x="2609282" y="-56045"/>
                  <a:pt x="2848197" y="27445"/>
                  <a:pt x="2941534" y="0"/>
                </a:cubicBezTo>
                <a:cubicBezTo>
                  <a:pt x="3034871" y="-27445"/>
                  <a:pt x="3464381" y="30052"/>
                  <a:pt x="3618554" y="0"/>
                </a:cubicBezTo>
                <a:cubicBezTo>
                  <a:pt x="3772727" y="-30052"/>
                  <a:pt x="3936523" y="3561"/>
                  <a:pt x="4155501" y="0"/>
                </a:cubicBezTo>
                <a:cubicBezTo>
                  <a:pt x="4374479" y="-3561"/>
                  <a:pt x="4520418" y="16604"/>
                  <a:pt x="4669102" y="0"/>
                </a:cubicBezTo>
                <a:cubicBezTo>
                  <a:pt x="4706815" y="132610"/>
                  <a:pt x="4617697" y="286561"/>
                  <a:pt x="4669102" y="523528"/>
                </a:cubicBezTo>
                <a:cubicBezTo>
                  <a:pt x="4720507" y="760495"/>
                  <a:pt x="4619762" y="790543"/>
                  <a:pt x="4669102" y="1047056"/>
                </a:cubicBezTo>
                <a:cubicBezTo>
                  <a:pt x="4718442" y="1303569"/>
                  <a:pt x="4625097" y="1390063"/>
                  <a:pt x="4669102" y="1512414"/>
                </a:cubicBezTo>
                <a:cubicBezTo>
                  <a:pt x="4713107" y="1634765"/>
                  <a:pt x="4652030" y="1782733"/>
                  <a:pt x="4669102" y="1938992"/>
                </a:cubicBezTo>
                <a:cubicBezTo>
                  <a:pt x="4570517" y="1996599"/>
                  <a:pt x="4384876" y="1894877"/>
                  <a:pt x="4178846" y="1938992"/>
                </a:cubicBezTo>
                <a:cubicBezTo>
                  <a:pt x="3972816" y="1983107"/>
                  <a:pt x="3852820" y="1901033"/>
                  <a:pt x="3548518" y="1938992"/>
                </a:cubicBezTo>
                <a:cubicBezTo>
                  <a:pt x="3244216" y="1976951"/>
                  <a:pt x="3283535" y="1933186"/>
                  <a:pt x="3058262" y="1938992"/>
                </a:cubicBezTo>
                <a:cubicBezTo>
                  <a:pt x="2832989" y="1944798"/>
                  <a:pt x="2720170" y="1920172"/>
                  <a:pt x="2568006" y="1938992"/>
                </a:cubicBezTo>
                <a:cubicBezTo>
                  <a:pt x="2415842" y="1957812"/>
                  <a:pt x="2294484" y="1915553"/>
                  <a:pt x="2124441" y="1938992"/>
                </a:cubicBezTo>
                <a:cubicBezTo>
                  <a:pt x="1954398" y="1962431"/>
                  <a:pt x="1755512" y="1903491"/>
                  <a:pt x="1447422" y="1938992"/>
                </a:cubicBezTo>
                <a:cubicBezTo>
                  <a:pt x="1139332" y="1974493"/>
                  <a:pt x="1129152" y="1873141"/>
                  <a:pt x="863784" y="1938992"/>
                </a:cubicBezTo>
                <a:cubicBezTo>
                  <a:pt x="598416" y="2004843"/>
                  <a:pt x="238314" y="1903673"/>
                  <a:pt x="0" y="1938992"/>
                </a:cubicBezTo>
                <a:cubicBezTo>
                  <a:pt x="-10456" y="1729203"/>
                  <a:pt x="9413" y="1694921"/>
                  <a:pt x="0" y="1473634"/>
                </a:cubicBezTo>
                <a:cubicBezTo>
                  <a:pt x="-9413" y="1252347"/>
                  <a:pt x="50176" y="1136024"/>
                  <a:pt x="0" y="1047056"/>
                </a:cubicBezTo>
                <a:cubicBezTo>
                  <a:pt x="-50176" y="958088"/>
                  <a:pt x="52642" y="661987"/>
                  <a:pt x="0" y="542918"/>
                </a:cubicBezTo>
                <a:cubicBezTo>
                  <a:pt x="-52642" y="423849"/>
                  <a:pt x="39042" y="163475"/>
                  <a:pt x="0" y="0"/>
                </a:cubicBezTo>
                <a:close/>
              </a:path>
            </a:pathLst>
          </a:custGeom>
          <a:noFill/>
          <a:ln w="38100">
            <a:solidFill>
              <a:srgbClr val="FF0000"/>
            </a:solidFill>
            <a:extLst>
              <a:ext uri="{C807C97D-BFC1-408E-A445-0C87EB9F89A2}">
                <ask:lineSketchStyleProps xmlns:ask="http://schemas.microsoft.com/office/drawing/2018/sketchyshapes" sd="4194945536">
                  <a:prstGeom prst="rect">
                    <a:avLst/>
                  </a:prstGeom>
                  <ask:type>
                    <ask:lineSketchScribble/>
                  </ask:type>
                </ask:lineSketchStyleProps>
              </a:ext>
            </a:extLst>
          </a:ln>
        </p:spPr>
        <p:txBody>
          <a:bodyPr wrap="square" rtlCol="0">
            <a:spAutoFit/>
          </a:bodyPr>
          <a:lstStyle/>
          <a:p>
            <a:r>
              <a:rPr lang="en-GB" sz="2000" u="sng" dirty="0">
                <a:latin typeface="Biome" panose="020B0503030204020804" pitchFamily="34" charset="0"/>
                <a:cs typeface="Biome" panose="020B0503030204020804" pitchFamily="34" charset="0"/>
              </a:rPr>
              <a:t>Damages that can occur on your skin includes:  </a:t>
            </a:r>
          </a:p>
          <a:p>
            <a:r>
              <a:rPr lang="en-GB" sz="2000" dirty="0">
                <a:latin typeface="Biome" panose="020B0503030204020804" pitchFamily="34" charset="0"/>
                <a:cs typeface="Biome" panose="020B0503030204020804" pitchFamily="34" charset="0"/>
              </a:rPr>
              <a:t> - Allergic Reactions i.e. ink</a:t>
            </a:r>
          </a:p>
          <a:p>
            <a:pPr marL="342900" indent="-342900">
              <a:buFontTx/>
              <a:buChar char="-"/>
            </a:pPr>
            <a:r>
              <a:rPr lang="en-GB" sz="2000" dirty="0">
                <a:latin typeface="Biome" panose="020B0503030204020804" pitchFamily="34" charset="0"/>
                <a:cs typeface="Biome" panose="020B0503030204020804" pitchFamily="34" charset="0"/>
              </a:rPr>
              <a:t>Skin infections </a:t>
            </a:r>
          </a:p>
          <a:p>
            <a:pPr marL="342900" indent="-342900">
              <a:buFontTx/>
              <a:buChar char="-"/>
            </a:pPr>
            <a:r>
              <a:rPr lang="en-GB" sz="2000" dirty="0">
                <a:latin typeface="Biome" panose="020B0503030204020804" pitchFamily="34" charset="0"/>
                <a:cs typeface="Biome" panose="020B0503030204020804" pitchFamily="34" charset="0"/>
              </a:rPr>
              <a:t>Inflammation </a:t>
            </a:r>
          </a:p>
          <a:p>
            <a:pPr marL="342900" indent="-342900">
              <a:buFontTx/>
              <a:buChar char="-"/>
            </a:pPr>
            <a:r>
              <a:rPr lang="en-GB" sz="2000" dirty="0">
                <a:latin typeface="Biome" panose="020B0503030204020804" pitchFamily="34" charset="0"/>
                <a:cs typeface="Biome" panose="020B0503030204020804" pitchFamily="34" charset="0"/>
              </a:rPr>
              <a:t>Scaring </a:t>
            </a:r>
          </a:p>
        </p:txBody>
      </p:sp>
      <p:grpSp>
        <p:nvGrpSpPr>
          <p:cNvPr id="10" name="Group 9">
            <a:extLst>
              <a:ext uri="{FF2B5EF4-FFF2-40B4-BE49-F238E27FC236}">
                <a16:creationId xmlns:a16="http://schemas.microsoft.com/office/drawing/2014/main" id="{CAC17DE6-D492-4FA8-8D36-1A84B83A393E}"/>
              </a:ext>
            </a:extLst>
          </p:cNvPr>
          <p:cNvGrpSpPr/>
          <p:nvPr/>
        </p:nvGrpSpPr>
        <p:grpSpPr>
          <a:xfrm>
            <a:off x="0" y="4291780"/>
            <a:ext cx="9813743" cy="2566220"/>
            <a:chOff x="0" y="4291780"/>
            <a:chExt cx="9813743" cy="2566220"/>
          </a:xfrm>
        </p:grpSpPr>
        <p:sp>
          <p:nvSpPr>
            <p:cNvPr id="6" name="Rectangle: Single Corner Snipped 5">
              <a:extLst>
                <a:ext uri="{FF2B5EF4-FFF2-40B4-BE49-F238E27FC236}">
                  <a16:creationId xmlns:a16="http://schemas.microsoft.com/office/drawing/2014/main" id="{BFFC440C-FCD9-4FB6-92E9-1B28177E61E7}"/>
                </a:ext>
              </a:extLst>
            </p:cNvPr>
            <p:cNvSpPr/>
            <p:nvPr/>
          </p:nvSpPr>
          <p:spPr>
            <a:xfrm>
              <a:off x="0" y="4291781"/>
              <a:ext cx="4830945" cy="2566219"/>
            </a:xfrm>
            <a:prstGeom prst="snip1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ysClr val="windowText" lastClr="000000"/>
                  </a:solidFill>
                  <a:latin typeface="Biome" panose="020B0503030204020804" pitchFamily="34" charset="0"/>
                  <a:cs typeface="Biome" panose="020B0503030204020804" pitchFamily="34" charset="0"/>
                </a:rPr>
                <a:t>Leviticus 19:28 </a:t>
              </a:r>
            </a:p>
            <a:p>
              <a:pPr algn="ctr"/>
              <a:endParaRPr lang="en-GB" sz="2400" dirty="0">
                <a:solidFill>
                  <a:sysClr val="windowText" lastClr="000000"/>
                </a:solidFill>
                <a:latin typeface="Biome" panose="020B0503030204020804" pitchFamily="34" charset="0"/>
                <a:cs typeface="Biome" panose="020B0503030204020804" pitchFamily="34" charset="0"/>
              </a:endParaRPr>
            </a:p>
            <a:p>
              <a:pPr algn="ctr"/>
              <a:r>
                <a:rPr lang="en-GB" sz="2400" dirty="0">
                  <a:solidFill>
                    <a:sysClr val="windowText" lastClr="000000"/>
                  </a:solidFill>
                  <a:latin typeface="Biome" panose="020B0503030204020804" pitchFamily="34" charset="0"/>
                  <a:cs typeface="Biome" panose="020B0503030204020804" pitchFamily="34" charset="0"/>
                </a:rPr>
                <a:t>… do not put tattoo marks on yourselves. I am the Lord.  </a:t>
              </a:r>
            </a:p>
            <a:p>
              <a:pPr algn="ctr"/>
              <a:r>
                <a:rPr lang="en-GB" sz="2400" i="1" dirty="0">
                  <a:solidFill>
                    <a:sysClr val="windowText" lastClr="000000"/>
                  </a:solidFill>
                  <a:latin typeface="Biome" panose="020B0503030204020804" pitchFamily="34" charset="0"/>
                  <a:cs typeface="Biome" panose="020B0503030204020804" pitchFamily="34" charset="0"/>
                </a:rPr>
                <a:t>International children's Bible </a:t>
              </a:r>
            </a:p>
          </p:txBody>
        </p:sp>
        <p:pic>
          <p:nvPicPr>
            <p:cNvPr id="9" name="Picture 8" descr="A picture containing pair, table&#10;&#10;Description automatically generated">
              <a:extLst>
                <a:ext uri="{FF2B5EF4-FFF2-40B4-BE49-F238E27FC236}">
                  <a16:creationId xmlns:a16="http://schemas.microsoft.com/office/drawing/2014/main" id="{47FF18F4-6784-4390-9A5E-5004623773C4}"/>
                </a:ext>
              </a:extLst>
            </p:cNvPr>
            <p:cNvPicPr>
              <a:picLocks noChangeAspect="1"/>
            </p:cNvPicPr>
            <p:nvPr/>
          </p:nvPicPr>
          <p:blipFill rotWithShape="1">
            <a:blip r:embed="rId2">
              <a:extLst>
                <a:ext uri="{28A0092B-C50C-407E-A947-70E740481C1C}">
                  <a14:useLocalDpi xmlns:a14="http://schemas.microsoft.com/office/drawing/2010/main" val="0"/>
                </a:ext>
              </a:extLst>
            </a:blip>
            <a:srcRect t="15370"/>
            <a:stretch/>
          </p:blipFill>
          <p:spPr>
            <a:xfrm>
              <a:off x="5987686" y="4291780"/>
              <a:ext cx="3826057" cy="2566220"/>
            </a:xfrm>
            <a:prstGeom prst="rect">
              <a:avLst/>
            </a:prstGeom>
          </p:spPr>
        </p:pic>
      </p:grpSp>
    </p:spTree>
    <p:extLst>
      <p:ext uri="{BB962C8B-B14F-4D97-AF65-F5344CB8AC3E}">
        <p14:creationId xmlns:p14="http://schemas.microsoft.com/office/powerpoint/2010/main" val="31576660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drawing&#10;&#10;Description automatically generated">
            <a:extLst>
              <a:ext uri="{FF2B5EF4-FFF2-40B4-BE49-F238E27FC236}">
                <a16:creationId xmlns:a16="http://schemas.microsoft.com/office/drawing/2014/main" id="{083A3593-656C-47A1-871C-2F6AE3F1D3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4" name="Flowchart: Connector 3">
            <a:extLst>
              <a:ext uri="{FF2B5EF4-FFF2-40B4-BE49-F238E27FC236}">
                <a16:creationId xmlns:a16="http://schemas.microsoft.com/office/drawing/2014/main" id="{8220EE1B-92C3-45A0-B99F-ABDA6AE553B8}"/>
              </a:ext>
            </a:extLst>
          </p:cNvPr>
          <p:cNvSpPr/>
          <p:nvPr/>
        </p:nvSpPr>
        <p:spPr>
          <a:xfrm>
            <a:off x="353265" y="185518"/>
            <a:ext cx="2411896" cy="2319131"/>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2400" dirty="0">
                <a:solidFill>
                  <a:schemeClr val="tx1"/>
                </a:solidFill>
                <a:latin typeface="Biome" panose="020B0503030204020804" pitchFamily="34" charset="0"/>
                <a:cs typeface="Biome" panose="020B0503030204020804" pitchFamily="34" charset="0"/>
              </a:rPr>
              <a:t>What ?</a:t>
            </a:r>
          </a:p>
          <a:p>
            <a:pPr algn="ctr"/>
            <a:r>
              <a:rPr lang="en-GB" sz="2400" dirty="0">
                <a:solidFill>
                  <a:schemeClr val="tx1"/>
                </a:solidFill>
                <a:latin typeface="Biome" panose="020B0503030204020804" pitchFamily="34" charset="0"/>
                <a:cs typeface="Biome" panose="020B0503030204020804" pitchFamily="34" charset="0"/>
              </a:rPr>
              <a:t>&amp;</a:t>
            </a:r>
          </a:p>
          <a:p>
            <a:pPr algn="ctr"/>
            <a:r>
              <a:rPr lang="en-GB" sz="2400" dirty="0">
                <a:solidFill>
                  <a:schemeClr val="tx1"/>
                </a:solidFill>
                <a:latin typeface="Biome" panose="020B0503030204020804" pitchFamily="34" charset="0"/>
                <a:cs typeface="Biome" panose="020B0503030204020804" pitchFamily="34" charset="0"/>
              </a:rPr>
              <a:t> How ?</a:t>
            </a:r>
          </a:p>
        </p:txBody>
      </p:sp>
      <p:sp>
        <p:nvSpPr>
          <p:cNvPr id="5" name="Flowchart: Connector 4">
            <a:extLst>
              <a:ext uri="{FF2B5EF4-FFF2-40B4-BE49-F238E27FC236}">
                <a16:creationId xmlns:a16="http://schemas.microsoft.com/office/drawing/2014/main" id="{A9514E22-81E9-45ED-99E9-D45A1F3C89ED}"/>
              </a:ext>
            </a:extLst>
          </p:cNvPr>
          <p:cNvSpPr/>
          <p:nvPr/>
        </p:nvSpPr>
        <p:spPr>
          <a:xfrm>
            <a:off x="3257138" y="245157"/>
            <a:ext cx="2411896" cy="2319131"/>
          </a:xfrm>
          <a:prstGeom prst="flowChartConnector">
            <a:avLst/>
          </a:prstGeom>
          <a:solidFill>
            <a:srgbClr val="62E040">
              <a:alpha val="32941"/>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Purpose</a:t>
            </a:r>
          </a:p>
          <a:p>
            <a:pPr algn="ctr"/>
            <a:r>
              <a:rPr lang="en-GB" sz="2400" dirty="0">
                <a:latin typeface="Biome" panose="020B0503030204020804" pitchFamily="34" charset="0"/>
                <a:cs typeface="Biome" panose="020B0503030204020804" pitchFamily="34" charset="0"/>
              </a:rPr>
              <a:t> &amp;</a:t>
            </a:r>
          </a:p>
          <a:p>
            <a:pPr algn="ctr"/>
            <a:r>
              <a:rPr lang="en-GB" sz="2400" dirty="0">
                <a:latin typeface="Biome" panose="020B0503030204020804" pitchFamily="34" charset="0"/>
                <a:cs typeface="Biome" panose="020B0503030204020804" pitchFamily="34" charset="0"/>
              </a:rPr>
              <a:t>Change</a:t>
            </a:r>
          </a:p>
        </p:txBody>
      </p:sp>
      <p:sp>
        <p:nvSpPr>
          <p:cNvPr id="6" name="Flowchart: Connector 5">
            <a:extLst>
              <a:ext uri="{FF2B5EF4-FFF2-40B4-BE49-F238E27FC236}">
                <a16:creationId xmlns:a16="http://schemas.microsoft.com/office/drawing/2014/main" id="{7E964487-DB7A-4194-9AD7-D070C0AF36F6}"/>
              </a:ext>
            </a:extLst>
          </p:cNvPr>
          <p:cNvSpPr/>
          <p:nvPr/>
        </p:nvSpPr>
        <p:spPr>
          <a:xfrm>
            <a:off x="8999873" y="212023"/>
            <a:ext cx="2411896" cy="2319131"/>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Spiritual Influence</a:t>
            </a:r>
          </a:p>
        </p:txBody>
      </p:sp>
      <p:sp>
        <p:nvSpPr>
          <p:cNvPr id="7" name="Flowchart: Connector 6">
            <a:extLst>
              <a:ext uri="{FF2B5EF4-FFF2-40B4-BE49-F238E27FC236}">
                <a16:creationId xmlns:a16="http://schemas.microsoft.com/office/drawing/2014/main" id="{9A4EF23F-CD6A-43E5-A40F-C12CEC31DCF0}"/>
              </a:ext>
            </a:extLst>
          </p:cNvPr>
          <p:cNvSpPr/>
          <p:nvPr/>
        </p:nvSpPr>
        <p:spPr>
          <a:xfrm>
            <a:off x="6096000" y="185519"/>
            <a:ext cx="2411896" cy="2319131"/>
          </a:xfrm>
          <a:prstGeom prst="flowChartConnector">
            <a:avLst/>
          </a:prstGeom>
          <a:solidFill>
            <a:schemeClr val="accent4">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Surface Damage</a:t>
            </a:r>
          </a:p>
        </p:txBody>
      </p:sp>
      <p:pic>
        <p:nvPicPr>
          <p:cNvPr id="8" name="Graphic 7" descr="Badge Tick">
            <a:extLst>
              <a:ext uri="{FF2B5EF4-FFF2-40B4-BE49-F238E27FC236}">
                <a16:creationId xmlns:a16="http://schemas.microsoft.com/office/drawing/2014/main" id="{6543AF3F-4D4A-417E-B231-6C16B97823E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3265" y="139135"/>
            <a:ext cx="2411895" cy="2411895"/>
          </a:xfrm>
          <a:prstGeom prst="rect">
            <a:avLst/>
          </a:prstGeom>
        </p:spPr>
      </p:pic>
      <p:pic>
        <p:nvPicPr>
          <p:cNvPr id="9" name="Graphic 8" descr="Badge Tick">
            <a:extLst>
              <a:ext uri="{FF2B5EF4-FFF2-40B4-BE49-F238E27FC236}">
                <a16:creationId xmlns:a16="http://schemas.microsoft.com/office/drawing/2014/main" id="{60BEB1DD-6F40-47CF-A8F8-BD89E64BCC8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57139" y="212023"/>
            <a:ext cx="2411895" cy="2411895"/>
          </a:xfrm>
          <a:prstGeom prst="rect">
            <a:avLst/>
          </a:prstGeom>
        </p:spPr>
      </p:pic>
      <p:pic>
        <p:nvPicPr>
          <p:cNvPr id="10" name="Graphic 9" descr="Badge Tick">
            <a:extLst>
              <a:ext uri="{FF2B5EF4-FFF2-40B4-BE49-F238E27FC236}">
                <a16:creationId xmlns:a16="http://schemas.microsoft.com/office/drawing/2014/main" id="{2FC6A644-22F1-4488-8375-9AFC1F95ED2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95999" y="198774"/>
            <a:ext cx="2411895" cy="2411895"/>
          </a:xfrm>
          <a:prstGeom prst="rect">
            <a:avLst/>
          </a:prstGeom>
        </p:spPr>
      </p:pic>
    </p:spTree>
    <p:extLst>
      <p:ext uri="{BB962C8B-B14F-4D97-AF65-F5344CB8AC3E}">
        <p14:creationId xmlns:p14="http://schemas.microsoft.com/office/powerpoint/2010/main" val="11829704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mph" presetSubtype="0" fill="hold" grpId="0" nodeType="clickEffect">
                                  <p:stCondLst>
                                    <p:cond delay="0"/>
                                  </p:stCondLst>
                                  <p:childTnLst>
                                    <p:animEffect transition="out" filter="fade">
                                      <p:cBhvr>
                                        <p:cTn id="10" dur="1250" tmFilter="0, 0; .2, .5; .8, .5; 1, 0"/>
                                        <p:tgtEl>
                                          <p:spTgt spid="6"/>
                                        </p:tgtEl>
                                      </p:cBhvr>
                                    </p:animEffect>
                                    <p:animScale>
                                      <p:cBhvr>
                                        <p:cTn id="11" dur="625"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B8E0161B-C24D-4C58-9F40-B670C8B34F6A}"/>
              </a:ext>
            </a:extLst>
          </p:cNvPr>
          <p:cNvSpPr/>
          <p:nvPr/>
        </p:nvSpPr>
        <p:spPr>
          <a:xfrm>
            <a:off x="-547250" y="-771204"/>
            <a:ext cx="3506760" cy="3475073"/>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Spiritual Influence</a:t>
            </a:r>
          </a:p>
        </p:txBody>
      </p:sp>
      <p:sp>
        <p:nvSpPr>
          <p:cNvPr id="2" name="Cloud 1">
            <a:extLst>
              <a:ext uri="{FF2B5EF4-FFF2-40B4-BE49-F238E27FC236}">
                <a16:creationId xmlns:a16="http://schemas.microsoft.com/office/drawing/2014/main" id="{AB6F7C8F-EA5E-4A5F-9561-A323D3CE9689}"/>
              </a:ext>
            </a:extLst>
          </p:cNvPr>
          <p:cNvSpPr/>
          <p:nvPr/>
        </p:nvSpPr>
        <p:spPr>
          <a:xfrm>
            <a:off x="266787" y="4494684"/>
            <a:ext cx="3056493" cy="2117448"/>
          </a:xfrm>
          <a:prstGeom prst="cloud">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Biome" panose="020B0503030204020804" pitchFamily="34" charset="0"/>
                <a:cs typeface="Biome" panose="020B0503030204020804" pitchFamily="34" charset="0"/>
              </a:rPr>
              <a:t>Defilement</a:t>
            </a:r>
            <a:r>
              <a:rPr lang="en-GB" sz="3200" dirty="0">
                <a:latin typeface="Biome" panose="020B0503030204020804" pitchFamily="34" charset="0"/>
                <a:cs typeface="Biome" panose="020B0503030204020804" pitchFamily="34" charset="0"/>
              </a:rPr>
              <a:t> </a:t>
            </a:r>
          </a:p>
        </p:txBody>
      </p:sp>
      <p:sp>
        <p:nvSpPr>
          <p:cNvPr id="11" name="Cloud 10">
            <a:extLst>
              <a:ext uri="{FF2B5EF4-FFF2-40B4-BE49-F238E27FC236}">
                <a16:creationId xmlns:a16="http://schemas.microsoft.com/office/drawing/2014/main" id="{DD698300-80F6-4A9A-91EA-E82EC4C75E0E}"/>
              </a:ext>
            </a:extLst>
          </p:cNvPr>
          <p:cNvSpPr/>
          <p:nvPr/>
        </p:nvSpPr>
        <p:spPr>
          <a:xfrm>
            <a:off x="7399711" y="4494684"/>
            <a:ext cx="4156716" cy="2117448"/>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Biome" panose="020B0503030204020804" pitchFamily="34" charset="0"/>
                <a:cs typeface="Biome" panose="020B0503030204020804" pitchFamily="34" charset="0"/>
              </a:rPr>
              <a:t>Strengthening </a:t>
            </a:r>
          </a:p>
          <a:p>
            <a:pPr algn="ctr"/>
            <a:r>
              <a:rPr lang="en-GB" sz="2400" dirty="0">
                <a:latin typeface="Biome" panose="020B0503030204020804" pitchFamily="34" charset="0"/>
                <a:cs typeface="Biome" panose="020B0503030204020804" pitchFamily="34" charset="0"/>
              </a:rPr>
              <a:t>and</a:t>
            </a:r>
          </a:p>
          <a:p>
            <a:pPr algn="ctr"/>
            <a:r>
              <a:rPr lang="en-GB" sz="2400" dirty="0">
                <a:latin typeface="Biome" panose="020B0503030204020804" pitchFamily="34" charset="0"/>
                <a:cs typeface="Biome" panose="020B0503030204020804" pitchFamily="34" charset="0"/>
              </a:rPr>
              <a:t>Encouragement </a:t>
            </a:r>
            <a:r>
              <a:rPr lang="en-GB" sz="3200" dirty="0">
                <a:latin typeface="Biome" panose="020B0503030204020804" pitchFamily="34" charset="0"/>
                <a:cs typeface="Biome" panose="020B0503030204020804" pitchFamily="34" charset="0"/>
              </a:rPr>
              <a:t> </a:t>
            </a:r>
          </a:p>
        </p:txBody>
      </p:sp>
      <p:sp>
        <p:nvSpPr>
          <p:cNvPr id="12" name="Cloud 11">
            <a:extLst>
              <a:ext uri="{FF2B5EF4-FFF2-40B4-BE49-F238E27FC236}">
                <a16:creationId xmlns:a16="http://schemas.microsoft.com/office/drawing/2014/main" id="{05F4EF6E-75E4-466C-A59D-60B68AB3BDED}"/>
              </a:ext>
            </a:extLst>
          </p:cNvPr>
          <p:cNvSpPr/>
          <p:nvPr/>
        </p:nvSpPr>
        <p:spPr>
          <a:xfrm>
            <a:off x="6118674" y="2303586"/>
            <a:ext cx="4345034" cy="2117448"/>
          </a:xfrm>
          <a:prstGeom prst="cloud">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GB" sz="2400" dirty="0">
                <a:solidFill>
                  <a:sysClr val="windowText" lastClr="000000"/>
                </a:solidFill>
                <a:latin typeface="Biome" panose="020B0503030204020804" pitchFamily="34" charset="0"/>
                <a:cs typeface="Biome" panose="020B0503030204020804" pitchFamily="34" charset="0"/>
              </a:rPr>
              <a:t>Sanctification </a:t>
            </a:r>
            <a:endParaRPr lang="en-GB" sz="3200" dirty="0">
              <a:solidFill>
                <a:sysClr val="windowText" lastClr="000000"/>
              </a:solidFill>
              <a:latin typeface="Biome" panose="020B0503030204020804" pitchFamily="34" charset="0"/>
              <a:cs typeface="Biome" panose="020B0503030204020804" pitchFamily="34" charset="0"/>
            </a:endParaRPr>
          </a:p>
        </p:txBody>
      </p:sp>
      <p:sp>
        <p:nvSpPr>
          <p:cNvPr id="13" name="Cloud 12">
            <a:extLst>
              <a:ext uri="{FF2B5EF4-FFF2-40B4-BE49-F238E27FC236}">
                <a16:creationId xmlns:a16="http://schemas.microsoft.com/office/drawing/2014/main" id="{A7F036A4-B538-4367-9616-63A036900D1B}"/>
              </a:ext>
            </a:extLst>
          </p:cNvPr>
          <p:cNvSpPr/>
          <p:nvPr/>
        </p:nvSpPr>
        <p:spPr>
          <a:xfrm>
            <a:off x="1795033" y="2047548"/>
            <a:ext cx="4038506" cy="2386708"/>
          </a:xfrm>
          <a:prstGeom prst="clou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Biome" panose="020B0503030204020804" pitchFamily="34" charset="0"/>
                <a:cs typeface="Biome" panose="020B0503030204020804" pitchFamily="34" charset="0"/>
              </a:rPr>
              <a:t>Healing </a:t>
            </a:r>
          </a:p>
          <a:p>
            <a:pPr algn="ctr"/>
            <a:r>
              <a:rPr lang="en-GB" sz="2400" dirty="0">
                <a:latin typeface="Biome" panose="020B0503030204020804" pitchFamily="34" charset="0"/>
                <a:cs typeface="Biome" panose="020B0503030204020804" pitchFamily="34" charset="0"/>
              </a:rPr>
              <a:t>and Grace </a:t>
            </a:r>
            <a:endParaRPr lang="en-GB" sz="3200" dirty="0">
              <a:latin typeface="Biome" panose="020B0503030204020804" pitchFamily="34" charset="0"/>
              <a:cs typeface="Biome" panose="020B0503030204020804" pitchFamily="34" charset="0"/>
            </a:endParaRPr>
          </a:p>
        </p:txBody>
      </p:sp>
      <p:grpSp>
        <p:nvGrpSpPr>
          <p:cNvPr id="17" name="Group 16">
            <a:extLst>
              <a:ext uri="{FF2B5EF4-FFF2-40B4-BE49-F238E27FC236}">
                <a16:creationId xmlns:a16="http://schemas.microsoft.com/office/drawing/2014/main" id="{6D958B67-B9D4-453D-9229-4B987DBB6089}"/>
              </a:ext>
            </a:extLst>
          </p:cNvPr>
          <p:cNvGrpSpPr/>
          <p:nvPr/>
        </p:nvGrpSpPr>
        <p:grpSpPr>
          <a:xfrm>
            <a:off x="2827611" y="121478"/>
            <a:ext cx="5817723" cy="6530696"/>
            <a:chOff x="2827611" y="121478"/>
            <a:chExt cx="5817723" cy="6530696"/>
          </a:xfrm>
        </p:grpSpPr>
        <p:sp>
          <p:nvSpPr>
            <p:cNvPr id="4" name="TextBox 3">
              <a:extLst>
                <a:ext uri="{FF2B5EF4-FFF2-40B4-BE49-F238E27FC236}">
                  <a16:creationId xmlns:a16="http://schemas.microsoft.com/office/drawing/2014/main" id="{78496F17-10AD-4BE0-96C9-704AED7D0CD0}"/>
                </a:ext>
              </a:extLst>
            </p:cNvPr>
            <p:cNvSpPr txBox="1"/>
            <p:nvPr/>
          </p:nvSpPr>
          <p:spPr>
            <a:xfrm>
              <a:off x="2827611" y="121478"/>
              <a:ext cx="5817723" cy="2246769"/>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14 – Explain how the Bible illustrates touch from each of the following perspectives: </a:t>
              </a:r>
            </a:p>
            <a:p>
              <a:pPr algn="ctr"/>
              <a:endParaRPr lang="en-GB" sz="2800" dirty="0">
                <a:latin typeface="Biome" panose="020B0503030204020804" pitchFamily="34" charset="0"/>
                <a:cs typeface="Biome" panose="020B0503030204020804" pitchFamily="34" charset="0"/>
              </a:endParaRPr>
            </a:p>
          </p:txBody>
        </p:sp>
        <p:pic>
          <p:nvPicPr>
            <p:cNvPr id="16" name="Picture 15" descr="A picture containing pair, table&#10;&#10;Description automatically generated">
              <a:extLst>
                <a:ext uri="{FF2B5EF4-FFF2-40B4-BE49-F238E27FC236}">
                  <a16:creationId xmlns:a16="http://schemas.microsoft.com/office/drawing/2014/main" id="{041A0D19-F9B0-40B2-BD52-2F84BE8FB37E}"/>
                </a:ext>
              </a:extLst>
            </p:cNvPr>
            <p:cNvPicPr>
              <a:picLocks noChangeAspect="1"/>
            </p:cNvPicPr>
            <p:nvPr/>
          </p:nvPicPr>
          <p:blipFill rotWithShape="1">
            <a:blip r:embed="rId2">
              <a:extLst>
                <a:ext uri="{28A0092B-C50C-407E-A947-70E740481C1C}">
                  <a14:useLocalDpi xmlns:a14="http://schemas.microsoft.com/office/drawing/2010/main" val="0"/>
                </a:ext>
              </a:extLst>
            </a:blip>
            <a:srcRect t="15370"/>
            <a:stretch/>
          </p:blipFill>
          <p:spPr>
            <a:xfrm>
              <a:off x="4073236" y="4421034"/>
              <a:ext cx="3326475" cy="2231140"/>
            </a:xfrm>
            <a:prstGeom prst="rect">
              <a:avLst/>
            </a:prstGeom>
          </p:spPr>
        </p:pic>
      </p:grpSp>
    </p:spTree>
    <p:extLst>
      <p:ext uri="{BB962C8B-B14F-4D97-AF65-F5344CB8AC3E}">
        <p14:creationId xmlns:p14="http://schemas.microsoft.com/office/powerpoint/2010/main" val="24093160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ppt_x</p:attrName>
                                        </p:attrNameLst>
                                      </p:cBhvr>
                                      <p:tavLst>
                                        <p:tav tm="0">
                                          <p:val>
                                            <p:strVal val="#ppt_x"/>
                                          </p:val>
                                        </p:tav>
                                        <p:tav tm="100000">
                                          <p:val>
                                            <p:strVal val="#ppt_x"/>
                                          </p:val>
                                        </p:tav>
                                      </p:tavLst>
                                    </p:anim>
                                    <p:anim calcmode="lin" valueType="num">
                                      <p:cBhvr>
                                        <p:cTn id="1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down)">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circle(in)">
                                      <p:cBhvr>
                                        <p:cTn id="23" dur="20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1" grpId="0" animBg="1"/>
      <p:bldP spid="12"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B8E0161B-C24D-4C58-9F40-B670C8B34F6A}"/>
              </a:ext>
            </a:extLst>
          </p:cNvPr>
          <p:cNvSpPr/>
          <p:nvPr/>
        </p:nvSpPr>
        <p:spPr>
          <a:xfrm>
            <a:off x="-547250" y="-771204"/>
            <a:ext cx="3506760" cy="3475073"/>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Spiritual Influence</a:t>
            </a:r>
          </a:p>
        </p:txBody>
      </p:sp>
      <p:grpSp>
        <p:nvGrpSpPr>
          <p:cNvPr id="17" name="Group 16">
            <a:extLst>
              <a:ext uri="{FF2B5EF4-FFF2-40B4-BE49-F238E27FC236}">
                <a16:creationId xmlns:a16="http://schemas.microsoft.com/office/drawing/2014/main" id="{6D958B67-B9D4-453D-9229-4B987DBB6089}"/>
              </a:ext>
            </a:extLst>
          </p:cNvPr>
          <p:cNvGrpSpPr/>
          <p:nvPr/>
        </p:nvGrpSpPr>
        <p:grpSpPr>
          <a:xfrm>
            <a:off x="2794361" y="81436"/>
            <a:ext cx="9208503" cy="6800145"/>
            <a:chOff x="2827611" y="121478"/>
            <a:chExt cx="9208503" cy="6800145"/>
          </a:xfrm>
        </p:grpSpPr>
        <p:sp>
          <p:nvSpPr>
            <p:cNvPr id="4" name="TextBox 3">
              <a:extLst>
                <a:ext uri="{FF2B5EF4-FFF2-40B4-BE49-F238E27FC236}">
                  <a16:creationId xmlns:a16="http://schemas.microsoft.com/office/drawing/2014/main" id="{78496F17-10AD-4BE0-96C9-704AED7D0CD0}"/>
                </a:ext>
              </a:extLst>
            </p:cNvPr>
            <p:cNvSpPr txBox="1"/>
            <p:nvPr/>
          </p:nvSpPr>
          <p:spPr>
            <a:xfrm>
              <a:off x="2827611" y="121478"/>
              <a:ext cx="5817723" cy="2246769"/>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14 – Explain how the Bible illustrates touch from each of the following perspectives: </a:t>
              </a:r>
            </a:p>
            <a:p>
              <a:pPr algn="ctr"/>
              <a:endParaRPr lang="en-GB" sz="2800" dirty="0">
                <a:latin typeface="Biome" panose="020B0503030204020804" pitchFamily="34" charset="0"/>
                <a:cs typeface="Biome" panose="020B0503030204020804" pitchFamily="34" charset="0"/>
              </a:endParaRPr>
            </a:p>
          </p:txBody>
        </p:sp>
        <p:pic>
          <p:nvPicPr>
            <p:cNvPr id="16" name="Picture 15" descr="A picture containing pair, table&#10;&#10;Description automatically generated">
              <a:extLst>
                <a:ext uri="{FF2B5EF4-FFF2-40B4-BE49-F238E27FC236}">
                  <a16:creationId xmlns:a16="http://schemas.microsoft.com/office/drawing/2014/main" id="{041A0D19-F9B0-40B2-BD52-2F84BE8FB37E}"/>
                </a:ext>
              </a:extLst>
            </p:cNvPr>
            <p:cNvPicPr>
              <a:picLocks noChangeAspect="1"/>
            </p:cNvPicPr>
            <p:nvPr/>
          </p:nvPicPr>
          <p:blipFill rotWithShape="1">
            <a:blip r:embed="rId2">
              <a:extLst>
                <a:ext uri="{28A0092B-C50C-407E-A947-70E740481C1C}">
                  <a14:useLocalDpi xmlns:a14="http://schemas.microsoft.com/office/drawing/2010/main" val="0"/>
                </a:ext>
              </a:extLst>
            </a:blip>
            <a:srcRect t="15370"/>
            <a:stretch/>
          </p:blipFill>
          <p:spPr>
            <a:xfrm>
              <a:off x="8709639" y="4690483"/>
              <a:ext cx="3326475" cy="2231140"/>
            </a:xfrm>
            <a:prstGeom prst="rect">
              <a:avLst/>
            </a:prstGeom>
          </p:spPr>
        </p:pic>
      </p:grpSp>
      <p:grpSp>
        <p:nvGrpSpPr>
          <p:cNvPr id="6" name="Group 5">
            <a:extLst>
              <a:ext uri="{FF2B5EF4-FFF2-40B4-BE49-F238E27FC236}">
                <a16:creationId xmlns:a16="http://schemas.microsoft.com/office/drawing/2014/main" id="{F54B6CAA-D8A7-4754-AD97-3C281EF4B499}"/>
              </a:ext>
            </a:extLst>
          </p:cNvPr>
          <p:cNvGrpSpPr/>
          <p:nvPr/>
        </p:nvGrpSpPr>
        <p:grpSpPr>
          <a:xfrm>
            <a:off x="278279" y="2231140"/>
            <a:ext cx="10061348" cy="2386708"/>
            <a:chOff x="278279" y="2231140"/>
            <a:chExt cx="10061348" cy="2386708"/>
          </a:xfrm>
        </p:grpSpPr>
        <p:sp>
          <p:nvSpPr>
            <p:cNvPr id="13" name="Cloud 12">
              <a:extLst>
                <a:ext uri="{FF2B5EF4-FFF2-40B4-BE49-F238E27FC236}">
                  <a16:creationId xmlns:a16="http://schemas.microsoft.com/office/drawing/2014/main" id="{A7F036A4-B538-4367-9616-63A036900D1B}"/>
                </a:ext>
              </a:extLst>
            </p:cNvPr>
            <p:cNvSpPr/>
            <p:nvPr/>
          </p:nvSpPr>
          <p:spPr>
            <a:xfrm>
              <a:off x="6301121" y="2231140"/>
              <a:ext cx="4038506" cy="2386708"/>
            </a:xfrm>
            <a:prstGeom prst="cloud">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Biome" panose="020B0503030204020804" pitchFamily="34" charset="0"/>
                  <a:cs typeface="Biome" panose="020B0503030204020804" pitchFamily="34" charset="0"/>
                </a:rPr>
                <a:t>Healing </a:t>
              </a:r>
            </a:p>
            <a:p>
              <a:pPr algn="ctr"/>
              <a:r>
                <a:rPr lang="en-GB" sz="2400" dirty="0">
                  <a:latin typeface="Biome" panose="020B0503030204020804" pitchFamily="34" charset="0"/>
                  <a:cs typeface="Biome" panose="020B0503030204020804" pitchFamily="34" charset="0"/>
                </a:rPr>
                <a:t>and Grace </a:t>
              </a:r>
              <a:endParaRPr lang="en-GB" sz="3200" dirty="0">
                <a:latin typeface="Biome" panose="020B0503030204020804" pitchFamily="34" charset="0"/>
                <a:cs typeface="Biome" panose="020B0503030204020804" pitchFamily="34" charset="0"/>
              </a:endParaRPr>
            </a:p>
          </p:txBody>
        </p:sp>
        <p:sp>
          <p:nvSpPr>
            <p:cNvPr id="5" name="TextBox 4">
              <a:extLst>
                <a:ext uri="{FF2B5EF4-FFF2-40B4-BE49-F238E27FC236}">
                  <a16:creationId xmlns:a16="http://schemas.microsoft.com/office/drawing/2014/main" id="{8880A401-9302-4CCD-81DE-B5557DBA1E0E}"/>
                </a:ext>
              </a:extLst>
            </p:cNvPr>
            <p:cNvSpPr txBox="1"/>
            <p:nvPr/>
          </p:nvSpPr>
          <p:spPr>
            <a:xfrm>
              <a:off x="278279" y="2876204"/>
              <a:ext cx="5817722" cy="923330"/>
            </a:xfrm>
            <a:prstGeom prst="rect">
              <a:avLst/>
            </a:prstGeom>
            <a:noFill/>
          </p:spPr>
          <p:txBody>
            <a:bodyPr wrap="square" rtlCol="0">
              <a:spAutoFit/>
            </a:bodyPr>
            <a:lstStyle/>
            <a:p>
              <a:pPr algn="ctr"/>
              <a:r>
                <a:rPr lang="en-GB" b="0" i="0" dirty="0">
                  <a:solidFill>
                    <a:srgbClr val="000000"/>
                  </a:solidFill>
                  <a:effectLst/>
                  <a:latin typeface="Biome" panose="020B0503030204020804" pitchFamily="34" charset="0"/>
                  <a:cs typeface="Biome" panose="020B0503030204020804" pitchFamily="34" charset="0"/>
                </a:rPr>
                <a:t>“the whole multitude sought to touch Him, for power went out from Him and healed them all.” (Luke 6:19)</a:t>
              </a:r>
              <a:endParaRPr lang="en-GB" dirty="0">
                <a:latin typeface="Biome" panose="020B0503030204020804" pitchFamily="34" charset="0"/>
                <a:cs typeface="Biome" panose="020B0503030204020804" pitchFamily="34" charset="0"/>
              </a:endParaRPr>
            </a:p>
          </p:txBody>
        </p:sp>
      </p:grpSp>
      <p:grpSp>
        <p:nvGrpSpPr>
          <p:cNvPr id="7" name="Group 6">
            <a:extLst>
              <a:ext uri="{FF2B5EF4-FFF2-40B4-BE49-F238E27FC236}">
                <a16:creationId xmlns:a16="http://schemas.microsoft.com/office/drawing/2014/main" id="{96DF9378-8CFA-46FF-9CE8-1F8A3A4A66EE}"/>
              </a:ext>
            </a:extLst>
          </p:cNvPr>
          <p:cNvGrpSpPr/>
          <p:nvPr/>
        </p:nvGrpSpPr>
        <p:grpSpPr>
          <a:xfrm>
            <a:off x="258474" y="4154132"/>
            <a:ext cx="8295322" cy="2117448"/>
            <a:chOff x="258474" y="4154132"/>
            <a:chExt cx="8295322" cy="2117448"/>
          </a:xfrm>
        </p:grpSpPr>
        <p:sp>
          <p:nvSpPr>
            <p:cNvPr id="2" name="Cloud 1">
              <a:extLst>
                <a:ext uri="{FF2B5EF4-FFF2-40B4-BE49-F238E27FC236}">
                  <a16:creationId xmlns:a16="http://schemas.microsoft.com/office/drawing/2014/main" id="{AB6F7C8F-EA5E-4A5F-9561-A323D3CE9689}"/>
                </a:ext>
              </a:extLst>
            </p:cNvPr>
            <p:cNvSpPr/>
            <p:nvPr/>
          </p:nvSpPr>
          <p:spPr>
            <a:xfrm>
              <a:off x="258474" y="4154132"/>
              <a:ext cx="3056493" cy="2117448"/>
            </a:xfrm>
            <a:prstGeom prst="cloud">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Biome" panose="020B0503030204020804" pitchFamily="34" charset="0"/>
                  <a:cs typeface="Biome" panose="020B0503030204020804" pitchFamily="34" charset="0"/>
                </a:rPr>
                <a:t>Defilement</a:t>
              </a:r>
              <a:r>
                <a:rPr lang="en-GB" sz="3200" dirty="0">
                  <a:latin typeface="Biome" panose="020B0503030204020804" pitchFamily="34" charset="0"/>
                  <a:cs typeface="Biome" panose="020B0503030204020804" pitchFamily="34" charset="0"/>
                </a:rPr>
                <a:t> </a:t>
              </a:r>
            </a:p>
          </p:txBody>
        </p:sp>
        <p:sp>
          <p:nvSpPr>
            <p:cNvPr id="14" name="TextBox 13">
              <a:extLst>
                <a:ext uri="{FF2B5EF4-FFF2-40B4-BE49-F238E27FC236}">
                  <a16:creationId xmlns:a16="http://schemas.microsoft.com/office/drawing/2014/main" id="{E556FD00-74D1-4869-BFF5-70AB355C494B}"/>
                </a:ext>
              </a:extLst>
            </p:cNvPr>
            <p:cNvSpPr txBox="1"/>
            <p:nvPr/>
          </p:nvSpPr>
          <p:spPr>
            <a:xfrm>
              <a:off x="3483033" y="5165847"/>
              <a:ext cx="5070763" cy="923330"/>
            </a:xfrm>
            <a:prstGeom prst="rect">
              <a:avLst/>
            </a:prstGeom>
            <a:noFill/>
          </p:spPr>
          <p:txBody>
            <a:bodyPr wrap="square" rtlCol="0">
              <a:spAutoFit/>
            </a:bodyPr>
            <a:lstStyle/>
            <a:p>
              <a:pPr algn="ctr"/>
              <a:r>
                <a:rPr lang="en-GB" dirty="0">
                  <a:solidFill>
                    <a:srgbClr val="000000"/>
                  </a:solidFill>
                  <a:latin typeface="Biome" panose="020B0503030204020804" pitchFamily="34" charset="0"/>
                  <a:cs typeface="Biome" panose="020B0503030204020804" pitchFamily="34" charset="0"/>
                </a:rPr>
                <a:t>As highlighted in Leviticus 5:2- there </a:t>
              </a:r>
              <a:r>
                <a:rPr lang="en-GB" b="0" i="0" dirty="0">
                  <a:solidFill>
                    <a:srgbClr val="000000"/>
                  </a:solidFill>
                  <a:effectLst/>
                  <a:latin typeface="Biome" panose="020B0503030204020804" pitchFamily="34" charset="0"/>
                  <a:cs typeface="Biome" panose="020B0503030204020804" pitchFamily="34" charset="0"/>
                </a:rPr>
                <a:t>were many laws given about touching unclean things that would bring defilement. </a:t>
              </a:r>
              <a:endParaRPr lang="en-GB" dirty="0">
                <a:latin typeface="Biome" panose="020B0503030204020804" pitchFamily="34" charset="0"/>
                <a:cs typeface="Biome" panose="020B0503030204020804" pitchFamily="34" charset="0"/>
              </a:endParaRPr>
            </a:p>
          </p:txBody>
        </p:sp>
      </p:grpSp>
    </p:spTree>
    <p:extLst>
      <p:ext uri="{BB962C8B-B14F-4D97-AF65-F5344CB8AC3E}">
        <p14:creationId xmlns:p14="http://schemas.microsoft.com/office/powerpoint/2010/main" val="20098312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owchart: Connector 2">
            <a:extLst>
              <a:ext uri="{FF2B5EF4-FFF2-40B4-BE49-F238E27FC236}">
                <a16:creationId xmlns:a16="http://schemas.microsoft.com/office/drawing/2014/main" id="{B8E0161B-C24D-4C58-9F40-B670C8B34F6A}"/>
              </a:ext>
            </a:extLst>
          </p:cNvPr>
          <p:cNvSpPr/>
          <p:nvPr/>
        </p:nvSpPr>
        <p:spPr>
          <a:xfrm>
            <a:off x="-547250" y="-771204"/>
            <a:ext cx="3506760" cy="3475073"/>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3600" dirty="0">
                <a:latin typeface="Biome" panose="020B0503030204020804" pitchFamily="34" charset="0"/>
                <a:cs typeface="Biome" panose="020B0503030204020804" pitchFamily="34" charset="0"/>
              </a:rPr>
              <a:t>Spiritual Influence</a:t>
            </a:r>
          </a:p>
        </p:txBody>
      </p:sp>
      <p:grpSp>
        <p:nvGrpSpPr>
          <p:cNvPr id="17" name="Group 16">
            <a:extLst>
              <a:ext uri="{FF2B5EF4-FFF2-40B4-BE49-F238E27FC236}">
                <a16:creationId xmlns:a16="http://schemas.microsoft.com/office/drawing/2014/main" id="{6D958B67-B9D4-453D-9229-4B987DBB6089}"/>
              </a:ext>
            </a:extLst>
          </p:cNvPr>
          <p:cNvGrpSpPr/>
          <p:nvPr/>
        </p:nvGrpSpPr>
        <p:grpSpPr>
          <a:xfrm>
            <a:off x="257694" y="121478"/>
            <a:ext cx="8387640" cy="6736522"/>
            <a:chOff x="257694" y="121478"/>
            <a:chExt cx="8387640" cy="6736522"/>
          </a:xfrm>
        </p:grpSpPr>
        <p:sp>
          <p:nvSpPr>
            <p:cNvPr id="4" name="TextBox 3">
              <a:extLst>
                <a:ext uri="{FF2B5EF4-FFF2-40B4-BE49-F238E27FC236}">
                  <a16:creationId xmlns:a16="http://schemas.microsoft.com/office/drawing/2014/main" id="{78496F17-10AD-4BE0-96C9-704AED7D0CD0}"/>
                </a:ext>
              </a:extLst>
            </p:cNvPr>
            <p:cNvSpPr txBox="1"/>
            <p:nvPr/>
          </p:nvSpPr>
          <p:spPr>
            <a:xfrm>
              <a:off x="2827611" y="121478"/>
              <a:ext cx="5817723" cy="2246769"/>
            </a:xfrm>
            <a:prstGeom prst="rect">
              <a:avLst/>
            </a:prstGeom>
            <a:noFill/>
          </p:spPr>
          <p:txBody>
            <a:bodyPr wrap="square" rtlCol="0">
              <a:spAutoFit/>
            </a:bodyPr>
            <a:lstStyle/>
            <a:p>
              <a:pPr algn="ctr"/>
              <a:r>
                <a:rPr lang="en-GB" sz="2800" dirty="0">
                  <a:latin typeface="Biome" panose="020B0503030204020804" pitchFamily="34" charset="0"/>
                  <a:cs typeface="Biome" panose="020B0503030204020804" pitchFamily="34" charset="0"/>
                </a:rPr>
                <a:t>Question 14 – Explain how the Bible illustrates touch from each of the following perspectives: </a:t>
              </a:r>
            </a:p>
            <a:p>
              <a:pPr algn="ctr"/>
              <a:endParaRPr lang="en-GB" sz="2800" dirty="0">
                <a:latin typeface="Biome" panose="020B0503030204020804" pitchFamily="34" charset="0"/>
                <a:cs typeface="Biome" panose="020B0503030204020804" pitchFamily="34" charset="0"/>
              </a:endParaRPr>
            </a:p>
          </p:txBody>
        </p:sp>
        <p:pic>
          <p:nvPicPr>
            <p:cNvPr id="16" name="Picture 15" descr="A picture containing pair, table&#10;&#10;Description automatically generated">
              <a:extLst>
                <a:ext uri="{FF2B5EF4-FFF2-40B4-BE49-F238E27FC236}">
                  <a16:creationId xmlns:a16="http://schemas.microsoft.com/office/drawing/2014/main" id="{041A0D19-F9B0-40B2-BD52-2F84BE8FB37E}"/>
                </a:ext>
              </a:extLst>
            </p:cNvPr>
            <p:cNvPicPr>
              <a:picLocks noChangeAspect="1"/>
            </p:cNvPicPr>
            <p:nvPr/>
          </p:nvPicPr>
          <p:blipFill rotWithShape="1">
            <a:blip r:embed="rId2">
              <a:extLst>
                <a:ext uri="{28A0092B-C50C-407E-A947-70E740481C1C}">
                  <a14:useLocalDpi xmlns:a14="http://schemas.microsoft.com/office/drawing/2010/main" val="0"/>
                </a:ext>
              </a:extLst>
            </a:blip>
            <a:srcRect t="15370"/>
            <a:stretch/>
          </p:blipFill>
          <p:spPr>
            <a:xfrm>
              <a:off x="257694" y="5004262"/>
              <a:ext cx="2763795" cy="1853738"/>
            </a:xfrm>
            <a:prstGeom prst="rect">
              <a:avLst/>
            </a:prstGeom>
          </p:spPr>
        </p:pic>
      </p:grpSp>
      <p:grpSp>
        <p:nvGrpSpPr>
          <p:cNvPr id="7" name="Group 6">
            <a:extLst>
              <a:ext uri="{FF2B5EF4-FFF2-40B4-BE49-F238E27FC236}">
                <a16:creationId xmlns:a16="http://schemas.microsoft.com/office/drawing/2014/main" id="{06FB9FB2-C75E-4A1B-97A2-C01768AA6449}"/>
              </a:ext>
            </a:extLst>
          </p:cNvPr>
          <p:cNvGrpSpPr/>
          <p:nvPr/>
        </p:nvGrpSpPr>
        <p:grpSpPr>
          <a:xfrm>
            <a:off x="382892" y="2703869"/>
            <a:ext cx="9616565" cy="2117448"/>
            <a:chOff x="382892" y="2703869"/>
            <a:chExt cx="9616565" cy="2117448"/>
          </a:xfrm>
        </p:grpSpPr>
        <p:sp>
          <p:nvSpPr>
            <p:cNvPr id="12" name="Cloud 11">
              <a:extLst>
                <a:ext uri="{FF2B5EF4-FFF2-40B4-BE49-F238E27FC236}">
                  <a16:creationId xmlns:a16="http://schemas.microsoft.com/office/drawing/2014/main" id="{05F4EF6E-75E4-466C-A59D-60B68AB3BDED}"/>
                </a:ext>
              </a:extLst>
            </p:cNvPr>
            <p:cNvSpPr/>
            <p:nvPr/>
          </p:nvSpPr>
          <p:spPr>
            <a:xfrm>
              <a:off x="382892" y="2703869"/>
              <a:ext cx="4345034" cy="2117448"/>
            </a:xfrm>
            <a:prstGeom prst="cloud">
              <a:avLst/>
            </a:prstGeom>
            <a:solidFill>
              <a:srgbClr val="00B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ctr"/>
              <a:r>
                <a:rPr lang="en-GB" sz="2400" dirty="0">
                  <a:solidFill>
                    <a:sysClr val="windowText" lastClr="000000"/>
                  </a:solidFill>
                  <a:latin typeface="Biome" panose="020B0503030204020804" pitchFamily="34" charset="0"/>
                  <a:cs typeface="Biome" panose="020B0503030204020804" pitchFamily="34" charset="0"/>
                </a:rPr>
                <a:t>Sanctification </a:t>
              </a:r>
              <a:endParaRPr lang="en-GB" sz="3200" dirty="0">
                <a:solidFill>
                  <a:sysClr val="windowText" lastClr="000000"/>
                </a:solidFill>
                <a:latin typeface="Biome" panose="020B0503030204020804" pitchFamily="34" charset="0"/>
                <a:cs typeface="Biome" panose="020B0503030204020804" pitchFamily="34" charset="0"/>
              </a:endParaRPr>
            </a:p>
          </p:txBody>
        </p:sp>
        <p:sp>
          <p:nvSpPr>
            <p:cNvPr id="5" name="TextBox 4">
              <a:extLst>
                <a:ext uri="{FF2B5EF4-FFF2-40B4-BE49-F238E27FC236}">
                  <a16:creationId xmlns:a16="http://schemas.microsoft.com/office/drawing/2014/main" id="{03BD30CB-FC39-4F2D-B18F-AC5DF4E5E8AB}"/>
                </a:ext>
              </a:extLst>
            </p:cNvPr>
            <p:cNvSpPr txBox="1"/>
            <p:nvPr/>
          </p:nvSpPr>
          <p:spPr>
            <a:xfrm>
              <a:off x="4928694" y="2967335"/>
              <a:ext cx="5070763" cy="923330"/>
            </a:xfrm>
            <a:prstGeom prst="rect">
              <a:avLst/>
            </a:prstGeom>
            <a:noFill/>
          </p:spPr>
          <p:txBody>
            <a:bodyPr wrap="square" rtlCol="0">
              <a:spAutoFit/>
            </a:bodyPr>
            <a:lstStyle/>
            <a:p>
              <a:pPr algn="ctr"/>
              <a:r>
                <a:rPr lang="en-GB" b="0" i="0" dirty="0">
                  <a:solidFill>
                    <a:srgbClr val="000000"/>
                  </a:solidFill>
                  <a:effectLst/>
                  <a:latin typeface="Biome" panose="020B0503030204020804" pitchFamily="34" charset="0"/>
                  <a:cs typeface="Biome" panose="020B0503030204020804" pitchFamily="34" charset="0"/>
                </a:rPr>
                <a:t>“Behold, this has touched your lips; your iniquity is taken away, and your sin purged.” Isaiah 6:5-7</a:t>
              </a:r>
              <a:endParaRPr lang="en-GB" dirty="0">
                <a:latin typeface="Biome" panose="020B0503030204020804" pitchFamily="34" charset="0"/>
                <a:cs typeface="Biome" panose="020B0503030204020804" pitchFamily="34" charset="0"/>
              </a:endParaRPr>
            </a:p>
          </p:txBody>
        </p:sp>
      </p:grpSp>
      <p:grpSp>
        <p:nvGrpSpPr>
          <p:cNvPr id="8" name="Group 7">
            <a:extLst>
              <a:ext uri="{FF2B5EF4-FFF2-40B4-BE49-F238E27FC236}">
                <a16:creationId xmlns:a16="http://schemas.microsoft.com/office/drawing/2014/main" id="{F3504D51-1581-4812-810F-867E7FA99AED}"/>
              </a:ext>
            </a:extLst>
          </p:cNvPr>
          <p:cNvGrpSpPr/>
          <p:nvPr/>
        </p:nvGrpSpPr>
        <p:grpSpPr>
          <a:xfrm>
            <a:off x="2850336" y="4386618"/>
            <a:ext cx="9227479" cy="2117448"/>
            <a:chOff x="2850336" y="4386618"/>
            <a:chExt cx="9227479" cy="2117448"/>
          </a:xfrm>
        </p:grpSpPr>
        <p:sp>
          <p:nvSpPr>
            <p:cNvPr id="11" name="Cloud 10">
              <a:extLst>
                <a:ext uri="{FF2B5EF4-FFF2-40B4-BE49-F238E27FC236}">
                  <a16:creationId xmlns:a16="http://schemas.microsoft.com/office/drawing/2014/main" id="{DD698300-80F6-4A9A-91EA-E82EC4C75E0E}"/>
                </a:ext>
              </a:extLst>
            </p:cNvPr>
            <p:cNvSpPr/>
            <p:nvPr/>
          </p:nvSpPr>
          <p:spPr>
            <a:xfrm>
              <a:off x="7921099" y="4386618"/>
              <a:ext cx="4156716" cy="2117448"/>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Biome" panose="020B0503030204020804" pitchFamily="34" charset="0"/>
                  <a:cs typeface="Biome" panose="020B0503030204020804" pitchFamily="34" charset="0"/>
                </a:rPr>
                <a:t>Strengthening </a:t>
              </a:r>
            </a:p>
            <a:p>
              <a:pPr algn="ctr"/>
              <a:r>
                <a:rPr lang="en-GB" sz="2400" dirty="0">
                  <a:latin typeface="Biome" panose="020B0503030204020804" pitchFamily="34" charset="0"/>
                  <a:cs typeface="Biome" panose="020B0503030204020804" pitchFamily="34" charset="0"/>
                </a:rPr>
                <a:t>and</a:t>
              </a:r>
            </a:p>
            <a:p>
              <a:pPr algn="ctr"/>
              <a:r>
                <a:rPr lang="en-GB" sz="2400" dirty="0">
                  <a:latin typeface="Biome" panose="020B0503030204020804" pitchFamily="34" charset="0"/>
                  <a:cs typeface="Biome" panose="020B0503030204020804" pitchFamily="34" charset="0"/>
                </a:rPr>
                <a:t>Encouragement </a:t>
              </a:r>
              <a:r>
                <a:rPr lang="en-GB" sz="3200" dirty="0">
                  <a:latin typeface="Biome" panose="020B0503030204020804" pitchFamily="34" charset="0"/>
                  <a:cs typeface="Biome" panose="020B0503030204020804" pitchFamily="34" charset="0"/>
                </a:rPr>
                <a:t> </a:t>
              </a:r>
            </a:p>
          </p:txBody>
        </p:sp>
        <p:sp>
          <p:nvSpPr>
            <p:cNvPr id="6" name="TextBox 5">
              <a:extLst>
                <a:ext uri="{FF2B5EF4-FFF2-40B4-BE49-F238E27FC236}">
                  <a16:creationId xmlns:a16="http://schemas.microsoft.com/office/drawing/2014/main" id="{0788F914-D738-42EA-AE95-DA70C19A927E}"/>
                </a:ext>
              </a:extLst>
            </p:cNvPr>
            <p:cNvSpPr txBox="1"/>
            <p:nvPr/>
          </p:nvSpPr>
          <p:spPr>
            <a:xfrm>
              <a:off x="2850336" y="4973348"/>
              <a:ext cx="5070763" cy="1200329"/>
            </a:xfrm>
            <a:prstGeom prst="rect">
              <a:avLst/>
            </a:prstGeom>
            <a:noFill/>
          </p:spPr>
          <p:txBody>
            <a:bodyPr wrap="square" rtlCol="0">
              <a:spAutoFit/>
            </a:bodyPr>
            <a:lstStyle/>
            <a:p>
              <a:pPr algn="ctr"/>
              <a:r>
                <a:rPr lang="en-GB" b="0" i="0" dirty="0">
                  <a:solidFill>
                    <a:srgbClr val="000000"/>
                  </a:solidFill>
                  <a:effectLst/>
                  <a:latin typeface="Biome" panose="020B0503030204020804" pitchFamily="34" charset="0"/>
                  <a:cs typeface="Biome" panose="020B0503030204020804" pitchFamily="34" charset="0"/>
                </a:rPr>
                <a:t>In this perspective of touch in Jeremiah, it is used as an instrument of authority where God gave him strength and power to conquer. Jeremiah 1:8-9</a:t>
              </a:r>
              <a:endParaRPr lang="en-GB" dirty="0">
                <a:latin typeface="Biome" panose="020B0503030204020804" pitchFamily="34" charset="0"/>
                <a:cs typeface="Biome" panose="020B0503030204020804" pitchFamily="34" charset="0"/>
              </a:endParaRPr>
            </a:p>
          </p:txBody>
        </p:sp>
      </p:grpSp>
    </p:spTree>
    <p:extLst>
      <p:ext uri="{BB962C8B-B14F-4D97-AF65-F5344CB8AC3E}">
        <p14:creationId xmlns:p14="http://schemas.microsoft.com/office/powerpoint/2010/main" val="20827603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 drawing&#10;&#10;Description automatically generated">
            <a:extLst>
              <a:ext uri="{FF2B5EF4-FFF2-40B4-BE49-F238E27FC236}">
                <a16:creationId xmlns:a16="http://schemas.microsoft.com/office/drawing/2014/main" id="{083A3593-656C-47A1-871C-2F6AE3F1D3F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4" name="Flowchart: Connector 3">
            <a:extLst>
              <a:ext uri="{FF2B5EF4-FFF2-40B4-BE49-F238E27FC236}">
                <a16:creationId xmlns:a16="http://schemas.microsoft.com/office/drawing/2014/main" id="{8220EE1B-92C3-45A0-B99F-ABDA6AE553B8}"/>
              </a:ext>
            </a:extLst>
          </p:cNvPr>
          <p:cNvSpPr/>
          <p:nvPr/>
        </p:nvSpPr>
        <p:spPr>
          <a:xfrm>
            <a:off x="353265" y="185518"/>
            <a:ext cx="2411896" cy="2319131"/>
          </a:xfrm>
          <a:prstGeom prst="flowChartConnector">
            <a:avLst/>
          </a:prstGeom>
          <a:solidFill>
            <a:schemeClr val="accent5">
              <a:lumMod val="40000"/>
              <a:lumOff val="60000"/>
            </a:schemeClr>
          </a:solid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GB" sz="2400" dirty="0">
                <a:solidFill>
                  <a:schemeClr val="tx1"/>
                </a:solidFill>
                <a:latin typeface="Biome" panose="020B0503030204020804" pitchFamily="34" charset="0"/>
                <a:cs typeface="Biome" panose="020B0503030204020804" pitchFamily="34" charset="0"/>
              </a:rPr>
              <a:t>What ?</a:t>
            </a:r>
          </a:p>
          <a:p>
            <a:pPr algn="ctr"/>
            <a:r>
              <a:rPr lang="en-GB" sz="2400" dirty="0">
                <a:solidFill>
                  <a:schemeClr val="tx1"/>
                </a:solidFill>
                <a:latin typeface="Biome" panose="020B0503030204020804" pitchFamily="34" charset="0"/>
                <a:cs typeface="Biome" panose="020B0503030204020804" pitchFamily="34" charset="0"/>
              </a:rPr>
              <a:t>&amp;</a:t>
            </a:r>
          </a:p>
          <a:p>
            <a:pPr algn="ctr"/>
            <a:r>
              <a:rPr lang="en-GB" sz="2400" dirty="0">
                <a:solidFill>
                  <a:schemeClr val="tx1"/>
                </a:solidFill>
                <a:latin typeface="Biome" panose="020B0503030204020804" pitchFamily="34" charset="0"/>
                <a:cs typeface="Biome" panose="020B0503030204020804" pitchFamily="34" charset="0"/>
              </a:rPr>
              <a:t> How ?</a:t>
            </a:r>
          </a:p>
        </p:txBody>
      </p:sp>
      <p:sp>
        <p:nvSpPr>
          <p:cNvPr id="5" name="Flowchart: Connector 4">
            <a:extLst>
              <a:ext uri="{FF2B5EF4-FFF2-40B4-BE49-F238E27FC236}">
                <a16:creationId xmlns:a16="http://schemas.microsoft.com/office/drawing/2014/main" id="{A9514E22-81E9-45ED-99E9-D45A1F3C89ED}"/>
              </a:ext>
            </a:extLst>
          </p:cNvPr>
          <p:cNvSpPr/>
          <p:nvPr/>
        </p:nvSpPr>
        <p:spPr>
          <a:xfrm>
            <a:off x="3257138" y="245157"/>
            <a:ext cx="2411896" cy="2319131"/>
          </a:xfrm>
          <a:prstGeom prst="flowChartConnector">
            <a:avLst/>
          </a:prstGeom>
          <a:solidFill>
            <a:srgbClr val="62E040">
              <a:alpha val="32941"/>
            </a:srgb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Purpose</a:t>
            </a:r>
          </a:p>
          <a:p>
            <a:pPr algn="ctr"/>
            <a:r>
              <a:rPr lang="en-GB" sz="2400" dirty="0">
                <a:latin typeface="Biome" panose="020B0503030204020804" pitchFamily="34" charset="0"/>
                <a:cs typeface="Biome" panose="020B0503030204020804" pitchFamily="34" charset="0"/>
              </a:rPr>
              <a:t> &amp;</a:t>
            </a:r>
          </a:p>
          <a:p>
            <a:pPr algn="ctr"/>
            <a:r>
              <a:rPr lang="en-GB" sz="2400" dirty="0">
                <a:latin typeface="Biome" panose="020B0503030204020804" pitchFamily="34" charset="0"/>
                <a:cs typeface="Biome" panose="020B0503030204020804" pitchFamily="34" charset="0"/>
              </a:rPr>
              <a:t>Change</a:t>
            </a:r>
          </a:p>
        </p:txBody>
      </p:sp>
      <p:sp>
        <p:nvSpPr>
          <p:cNvPr id="6" name="Flowchart: Connector 5">
            <a:extLst>
              <a:ext uri="{FF2B5EF4-FFF2-40B4-BE49-F238E27FC236}">
                <a16:creationId xmlns:a16="http://schemas.microsoft.com/office/drawing/2014/main" id="{7E964487-DB7A-4194-9AD7-D070C0AF36F6}"/>
              </a:ext>
            </a:extLst>
          </p:cNvPr>
          <p:cNvSpPr/>
          <p:nvPr/>
        </p:nvSpPr>
        <p:spPr>
          <a:xfrm>
            <a:off x="8999873" y="212023"/>
            <a:ext cx="2411896" cy="2319131"/>
          </a:xfrm>
          <a:prstGeom prst="flowChartConnector">
            <a:avLst/>
          </a:prstGeom>
          <a:solidFill>
            <a:schemeClr val="accent2">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Spiritual Influence</a:t>
            </a:r>
          </a:p>
        </p:txBody>
      </p:sp>
      <p:sp>
        <p:nvSpPr>
          <p:cNvPr id="7" name="Flowchart: Connector 6">
            <a:extLst>
              <a:ext uri="{FF2B5EF4-FFF2-40B4-BE49-F238E27FC236}">
                <a16:creationId xmlns:a16="http://schemas.microsoft.com/office/drawing/2014/main" id="{9A4EF23F-CD6A-43E5-A40F-C12CEC31DCF0}"/>
              </a:ext>
            </a:extLst>
          </p:cNvPr>
          <p:cNvSpPr/>
          <p:nvPr/>
        </p:nvSpPr>
        <p:spPr>
          <a:xfrm>
            <a:off x="6096000" y="185519"/>
            <a:ext cx="2411896" cy="2319131"/>
          </a:xfrm>
          <a:prstGeom prst="flowChartConnector">
            <a:avLst/>
          </a:prstGeom>
          <a:solidFill>
            <a:schemeClr val="accent4">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2400" dirty="0">
                <a:latin typeface="Biome" panose="020B0503030204020804" pitchFamily="34" charset="0"/>
                <a:cs typeface="Biome" panose="020B0503030204020804" pitchFamily="34" charset="0"/>
              </a:rPr>
              <a:t>Surface Damage</a:t>
            </a:r>
          </a:p>
        </p:txBody>
      </p:sp>
      <p:pic>
        <p:nvPicPr>
          <p:cNvPr id="8" name="Graphic 7" descr="Badge Tick">
            <a:extLst>
              <a:ext uri="{FF2B5EF4-FFF2-40B4-BE49-F238E27FC236}">
                <a16:creationId xmlns:a16="http://schemas.microsoft.com/office/drawing/2014/main" id="{6543AF3F-4D4A-417E-B231-6C16B97823E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3265" y="139135"/>
            <a:ext cx="2411895" cy="2411895"/>
          </a:xfrm>
          <a:prstGeom prst="rect">
            <a:avLst/>
          </a:prstGeom>
        </p:spPr>
      </p:pic>
      <p:pic>
        <p:nvPicPr>
          <p:cNvPr id="9" name="Graphic 8" descr="Badge Tick">
            <a:extLst>
              <a:ext uri="{FF2B5EF4-FFF2-40B4-BE49-F238E27FC236}">
                <a16:creationId xmlns:a16="http://schemas.microsoft.com/office/drawing/2014/main" id="{60BEB1DD-6F40-47CF-A8F8-BD89E64BCC8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57139" y="212023"/>
            <a:ext cx="2411895" cy="2411895"/>
          </a:xfrm>
          <a:prstGeom prst="rect">
            <a:avLst/>
          </a:prstGeom>
        </p:spPr>
      </p:pic>
      <p:pic>
        <p:nvPicPr>
          <p:cNvPr id="10" name="Graphic 9" descr="Badge Tick">
            <a:extLst>
              <a:ext uri="{FF2B5EF4-FFF2-40B4-BE49-F238E27FC236}">
                <a16:creationId xmlns:a16="http://schemas.microsoft.com/office/drawing/2014/main" id="{2FC6A644-22F1-4488-8375-9AFC1F95ED25}"/>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095999" y="198774"/>
            <a:ext cx="2411895" cy="2411895"/>
          </a:xfrm>
          <a:prstGeom prst="rect">
            <a:avLst/>
          </a:prstGeom>
        </p:spPr>
      </p:pic>
      <p:pic>
        <p:nvPicPr>
          <p:cNvPr id="11" name="Graphic 10" descr="Badge Tick">
            <a:extLst>
              <a:ext uri="{FF2B5EF4-FFF2-40B4-BE49-F238E27FC236}">
                <a16:creationId xmlns:a16="http://schemas.microsoft.com/office/drawing/2014/main" id="{4EBD6E33-0CA0-4E82-8D99-064AA2B7A90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99874" y="165640"/>
            <a:ext cx="2411895" cy="2411895"/>
          </a:xfrm>
          <a:prstGeom prst="rect">
            <a:avLst/>
          </a:prstGeom>
        </p:spPr>
      </p:pic>
    </p:spTree>
    <p:extLst>
      <p:ext uri="{BB962C8B-B14F-4D97-AF65-F5344CB8AC3E}">
        <p14:creationId xmlns:p14="http://schemas.microsoft.com/office/powerpoint/2010/main" val="203753468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3932170-A9BC-4677-8B81-36040D211439}"/>
              </a:ext>
            </a:extLst>
          </p:cNvPr>
          <p:cNvSpPr txBox="1">
            <a:spLocks/>
          </p:cNvSpPr>
          <p:nvPr/>
        </p:nvSpPr>
        <p:spPr>
          <a:xfrm>
            <a:off x="172278" y="154955"/>
            <a:ext cx="9899374" cy="23876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Biome" panose="020B0503030204020804" pitchFamily="34" charset="0"/>
                <a:cs typeface="Biome" panose="020B0503030204020804" pitchFamily="34" charset="0"/>
              </a:rPr>
              <a:t>Touch Activities </a:t>
            </a:r>
          </a:p>
        </p:txBody>
      </p:sp>
      <p:pic>
        <p:nvPicPr>
          <p:cNvPr id="1026" name="Picture 2" descr="Tried It!} Homemade Busy Boards Made By Pinterest Users | Toddler activity  board, Diy busy board, Diy sensory board">
            <a:extLst>
              <a:ext uri="{FF2B5EF4-FFF2-40B4-BE49-F238E27FC236}">
                <a16:creationId xmlns:a16="http://schemas.microsoft.com/office/drawing/2014/main" id="{5FE312E0-E361-4573-A941-7421AB362A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973999">
            <a:off x="411933" y="1005510"/>
            <a:ext cx="4785420" cy="478542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8" name="Picture 4" descr="Mystery Box — Bear Buggy®">
            <a:extLst>
              <a:ext uri="{FF2B5EF4-FFF2-40B4-BE49-F238E27FC236}">
                <a16:creationId xmlns:a16="http://schemas.microsoft.com/office/drawing/2014/main" id="{8C53E7BE-4FC3-41C7-85D4-FC4A119F4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64567">
            <a:off x="6977420" y="947651"/>
            <a:ext cx="4480560" cy="448056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AAA431D-D4FE-4FD5-9B0A-12E42E1F2AFD}"/>
              </a:ext>
            </a:extLst>
          </p:cNvPr>
          <p:cNvSpPr txBox="1"/>
          <p:nvPr/>
        </p:nvSpPr>
        <p:spPr>
          <a:xfrm>
            <a:off x="4379878" y="5441156"/>
            <a:ext cx="5070763" cy="1015663"/>
          </a:xfrm>
          <a:prstGeom prst="rect">
            <a:avLst/>
          </a:prstGeom>
          <a:noFill/>
        </p:spPr>
        <p:txBody>
          <a:bodyPr wrap="square" rtlCol="0">
            <a:spAutoFit/>
          </a:bodyPr>
          <a:lstStyle/>
          <a:p>
            <a:pPr algn="ctr"/>
            <a:r>
              <a:rPr lang="en-GB" sz="2000" b="0" i="0" dirty="0">
                <a:solidFill>
                  <a:srgbClr val="000000"/>
                </a:solidFill>
                <a:effectLst/>
                <a:latin typeface="Biome" panose="020B0503030204020804" pitchFamily="34" charset="0"/>
                <a:cs typeface="Biome" panose="020B0503030204020804" pitchFamily="34" charset="0"/>
              </a:rPr>
              <a:t>Don’t forget to send pictures of your board/box to: </a:t>
            </a:r>
          </a:p>
          <a:p>
            <a:pPr algn="ctr"/>
            <a:r>
              <a:rPr lang="en-GB" sz="2000" u="sng" dirty="0">
                <a:solidFill>
                  <a:srgbClr val="0563C1"/>
                </a:solidFill>
                <a:effectLst/>
                <a:latin typeface="Biome" panose="020B0503030204020804" pitchFamily="34" charset="0"/>
                <a:ea typeface="Times New Roman" panose="02020603050405020304" pitchFamily="18" charset="0"/>
                <a:cs typeface="Biome" panose="020B0503030204020804" pitchFamily="34" charset="0"/>
                <a:hlinkClick r:id="rId4"/>
              </a:rPr>
              <a:t>dejan@adventist.uk</a:t>
            </a:r>
            <a:r>
              <a:rPr lang="en-GB" sz="2000" dirty="0">
                <a:effectLst/>
                <a:latin typeface="Biome" panose="020B0503030204020804" pitchFamily="34" charset="0"/>
                <a:ea typeface="Times New Roman" panose="02020603050405020304" pitchFamily="18" charset="0"/>
                <a:cs typeface="Biome" panose="020B0503030204020804" pitchFamily="34" charset="0"/>
              </a:rPr>
              <a:t> </a:t>
            </a:r>
            <a:endParaRPr lang="en-GB" sz="2000" dirty="0">
              <a:latin typeface="Biome" panose="020B0503030204020804" pitchFamily="34" charset="0"/>
              <a:cs typeface="Biome" panose="020B0503030204020804" pitchFamily="34" charset="0"/>
            </a:endParaRPr>
          </a:p>
        </p:txBody>
      </p:sp>
    </p:spTree>
    <p:extLst>
      <p:ext uri="{BB962C8B-B14F-4D97-AF65-F5344CB8AC3E}">
        <p14:creationId xmlns:p14="http://schemas.microsoft.com/office/powerpoint/2010/main" val="12440069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text, drawing&#10;&#10;Description automatically generated">
            <a:extLst>
              <a:ext uri="{FF2B5EF4-FFF2-40B4-BE49-F238E27FC236}">
                <a16:creationId xmlns:a16="http://schemas.microsoft.com/office/drawing/2014/main" id="{5068445C-D471-46C0-80D0-F7B360018E4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8336"/>
            <a:ext cx="12192000" cy="6879771"/>
          </a:xfrm>
          <a:prstGeom prst="rect">
            <a:avLst/>
          </a:prstGeom>
        </p:spPr>
      </p:pic>
      <p:sp>
        <p:nvSpPr>
          <p:cNvPr id="2" name="Title 1">
            <a:extLst>
              <a:ext uri="{FF2B5EF4-FFF2-40B4-BE49-F238E27FC236}">
                <a16:creationId xmlns:a16="http://schemas.microsoft.com/office/drawing/2014/main" id="{61A9C795-34BE-4A31-AF80-40AB508BFDCC}"/>
              </a:ext>
            </a:extLst>
          </p:cNvPr>
          <p:cNvSpPr>
            <a:spLocks noGrp="1"/>
          </p:cNvSpPr>
          <p:nvPr>
            <p:ph type="ctrTitle"/>
          </p:nvPr>
        </p:nvSpPr>
        <p:spPr>
          <a:xfrm>
            <a:off x="172278" y="154955"/>
            <a:ext cx="9899374" cy="2387600"/>
          </a:xfrm>
        </p:spPr>
        <p:txBody>
          <a:bodyPr/>
          <a:lstStyle/>
          <a:p>
            <a:r>
              <a:rPr lang="en-GB" dirty="0">
                <a:latin typeface="Biome" panose="020B0503030204020804" pitchFamily="34" charset="0"/>
                <a:cs typeface="Biome" panose="020B0503030204020804" pitchFamily="34" charset="0"/>
              </a:rPr>
              <a:t>Touch </a:t>
            </a:r>
            <a:br>
              <a:rPr lang="en-GB" dirty="0">
                <a:latin typeface="Biome" panose="020B0503030204020804" pitchFamily="34" charset="0"/>
                <a:cs typeface="Biome" panose="020B0503030204020804" pitchFamily="34" charset="0"/>
              </a:rPr>
            </a:br>
            <a:r>
              <a:rPr lang="en-GB" dirty="0">
                <a:latin typeface="Biome" panose="020B0503030204020804" pitchFamily="34" charset="0"/>
                <a:cs typeface="Biome" panose="020B0503030204020804" pitchFamily="34" charset="0"/>
              </a:rPr>
              <a:t>			 Honour</a:t>
            </a:r>
          </a:p>
        </p:txBody>
      </p:sp>
      <p:sp>
        <p:nvSpPr>
          <p:cNvPr id="3" name="Subtitle 2">
            <a:extLst>
              <a:ext uri="{FF2B5EF4-FFF2-40B4-BE49-F238E27FC236}">
                <a16:creationId xmlns:a16="http://schemas.microsoft.com/office/drawing/2014/main" id="{48195121-9D67-4339-85FC-C215B04B900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9531308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A7A4CF913F8D4B8085E3CB979B8A8A" ma:contentTypeVersion="5" ma:contentTypeDescription="Create a new document." ma:contentTypeScope="" ma:versionID="df1c37b5894f69a0306a5826fadddb4b">
  <xsd:schema xmlns:xsd="http://www.w3.org/2001/XMLSchema" xmlns:xs="http://www.w3.org/2001/XMLSchema" xmlns:p="http://schemas.microsoft.com/office/2006/metadata/properties" xmlns:ns3="c77ffa4e-0d61-490c-bf53-d83e4ea9dc45" xmlns:ns4="76b40211-8d60-44d0-8f8a-59824e3d1456" targetNamespace="http://schemas.microsoft.com/office/2006/metadata/properties" ma:root="true" ma:fieldsID="0739c43b535f322ee74dc14cdf2d437a" ns3:_="" ns4:_="">
    <xsd:import namespace="c77ffa4e-0d61-490c-bf53-d83e4ea9dc45"/>
    <xsd:import namespace="76b40211-8d60-44d0-8f8a-59824e3d145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7ffa4e-0d61-490c-bf53-d83e4ea9dc4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b40211-8d60-44d0-8f8a-59824e3d145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562CEE5-9F8C-4599-9F34-4F0037420A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77ffa4e-0d61-490c-bf53-d83e4ea9dc45"/>
    <ds:schemaRef ds:uri="76b40211-8d60-44d0-8f8a-59824e3d145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298FB73-AD1D-4A08-AD13-5AB4E52C0FC1}">
  <ds:schemaRefs>
    <ds:schemaRef ds:uri="http://schemas.openxmlformats.org/package/2006/metadata/core-properties"/>
    <ds:schemaRef ds:uri="http://purl.org/dc/elements/1.1/"/>
    <ds:schemaRef ds:uri="http://purl.org/dc/dcmitype/"/>
    <ds:schemaRef ds:uri="http://purl.org/dc/terms/"/>
    <ds:schemaRef ds:uri="http://schemas.microsoft.com/office/2006/documentManagement/types"/>
    <ds:schemaRef ds:uri="http://schemas.microsoft.com/office/2006/metadata/properties"/>
    <ds:schemaRef ds:uri="http://schemas.microsoft.com/office/infopath/2007/PartnerControls"/>
    <ds:schemaRef ds:uri="76b40211-8d60-44d0-8f8a-59824e3d1456"/>
    <ds:schemaRef ds:uri="c77ffa4e-0d61-490c-bf53-d83e4ea9dc45"/>
    <ds:schemaRef ds:uri="http://www.w3.org/XML/1998/namespace"/>
  </ds:schemaRefs>
</ds:datastoreItem>
</file>

<file path=customXml/itemProps3.xml><?xml version="1.0" encoding="utf-8"?>
<ds:datastoreItem xmlns:ds="http://schemas.openxmlformats.org/officeDocument/2006/customXml" ds:itemID="{F4417084-7AEB-4EB3-9979-2A48C2E6CD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1456</Words>
  <Application>Microsoft Office PowerPoint</Application>
  <PresentationFormat>Widescreen</PresentationFormat>
  <Paragraphs>244</Paragraphs>
  <Slides>30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Biome</vt:lpstr>
      <vt:lpstr>Calibri</vt:lpstr>
      <vt:lpstr>Calibri Light</vt:lpstr>
      <vt:lpstr>Comic Sans MS</vt:lpstr>
      <vt:lpstr>Eras Bold ITC</vt:lpstr>
      <vt:lpstr>Office Theme</vt:lpstr>
      <vt:lpstr>Touch      Honour</vt:lpstr>
      <vt:lpstr>Touch Requirements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Touch      Honour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Touch Honour</dc:title>
  <dc:creator>Alberto Francis</dc:creator>
  <cp:lastModifiedBy>Natalie Davison</cp:lastModifiedBy>
  <cp:revision>87</cp:revision>
  <dcterms:created xsi:type="dcterms:W3CDTF">2020-08-06T16:15:44Z</dcterms:created>
  <dcterms:modified xsi:type="dcterms:W3CDTF">2020-09-05T19:52:55Z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0x0101007CA7A4CF913F8D4B8085E3CB979B8A8A</vt:lpwstr>
  </property>
</Properties>
</file>