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8"/>
  </p:notesMasterIdLst>
  <p:sldIdLst>
    <p:sldId id="256" r:id="rId5"/>
    <p:sldId id="268" r:id="rId6"/>
    <p:sldId id="270" r:id="rId7"/>
    <p:sldId id="267" r:id="rId8"/>
    <p:sldId id="272" r:id="rId9"/>
    <p:sldId id="271" r:id="rId10"/>
    <p:sldId id="273" r:id="rId11"/>
    <p:sldId id="266" r:id="rId12"/>
    <p:sldId id="276" r:id="rId13"/>
    <p:sldId id="275" r:id="rId14"/>
    <p:sldId id="265" r:id="rId15"/>
    <p:sldId id="264" r:id="rId16"/>
    <p:sldId id="263" r:id="rId17"/>
    <p:sldId id="262" r:id="rId18"/>
    <p:sldId id="261" r:id="rId19"/>
    <p:sldId id="260" r:id="rId20"/>
    <p:sldId id="274" r:id="rId21"/>
    <p:sldId id="259" r:id="rId22"/>
    <p:sldId id="277" r:id="rId23"/>
    <p:sldId id="278" r:id="rId24"/>
    <p:sldId id="258" r:id="rId25"/>
    <p:sldId id="257" r:id="rId26"/>
    <p:sldId id="26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510"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8D5D08-AA71-4071-A584-9D4DDF603D26}" type="datetimeFigureOut">
              <a:rPr lang="en-GB" smtClean="0"/>
              <a:t>27/04/2020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2933C3-C014-4A8A-897D-568796F07283}" type="slidenum">
              <a:rPr lang="en-GB" smtClean="0"/>
              <a:t>‹#›</a:t>
            </a:fld>
            <a:endParaRPr lang="en-GB"/>
          </a:p>
        </p:txBody>
      </p:sp>
    </p:spTree>
    <p:extLst>
      <p:ext uri="{BB962C8B-B14F-4D97-AF65-F5344CB8AC3E}">
        <p14:creationId xmlns:p14="http://schemas.microsoft.com/office/powerpoint/2010/main" val="3505077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icco.org/about-cocoa/growing-cocoa.html"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cco.org/about-cocoa/growing-cocoa.html"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icco.org/about-cocoa/health-and-nutrition.html"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icco.org/about-us/icco-news/387-berlin-declaration-of-the-fourth-world-cocoa-conference.html"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s://www.icco.org/about-us/icco-news/318-1-300-participants-address-sector-issues-at-the-third-world-cocoa-conference.html"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 – </a:t>
            </a:r>
          </a:p>
          <a:p>
            <a:pPr marL="0" indent="0">
              <a:buNone/>
            </a:pPr>
            <a:r>
              <a:rPr lang="en-GB" dirty="0"/>
              <a:t>To me – wife, mother, was a nurse, now a teacher at Imperial College teaching doctors</a:t>
            </a:r>
          </a:p>
          <a:p>
            <a:pPr marL="0" indent="0">
              <a:buNone/>
            </a:pPr>
            <a:r>
              <a:rPr lang="en-GB" dirty="0"/>
              <a:t>What the honour is about… chocolate – something I am passionate about</a:t>
            </a:r>
          </a:p>
          <a:p>
            <a:pPr marL="0" indent="0">
              <a:buNone/>
            </a:pPr>
            <a:r>
              <a:rPr lang="en-GB" dirty="0"/>
              <a:t>… and why it is important – knowing where your food comes from, looking after your body and being healthy, appreciating God’s gifts to us</a:t>
            </a:r>
          </a:p>
        </p:txBody>
      </p:sp>
      <p:sp>
        <p:nvSpPr>
          <p:cNvPr id="4" name="Slide Number Placeholder 3"/>
          <p:cNvSpPr>
            <a:spLocks noGrp="1"/>
          </p:cNvSpPr>
          <p:nvPr>
            <p:ph type="sldNum" sz="quarter" idx="10"/>
          </p:nvPr>
        </p:nvSpPr>
        <p:spPr/>
        <p:txBody>
          <a:bodyPr/>
          <a:lstStyle/>
          <a:p>
            <a:fld id="{962933C3-C014-4A8A-897D-568796F07283}" type="slidenum">
              <a:rPr lang="en-GB" smtClean="0"/>
              <a:t>1</a:t>
            </a:fld>
            <a:endParaRPr lang="en-GB"/>
          </a:p>
        </p:txBody>
      </p:sp>
    </p:spTree>
    <p:extLst>
      <p:ext uri="{BB962C8B-B14F-4D97-AF65-F5344CB8AC3E}">
        <p14:creationId xmlns:p14="http://schemas.microsoft.com/office/powerpoint/2010/main" val="293916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It was the Maya who provided tangible evidence of cacao as a domesticated crop. Archaeological evidence in Costa Rica indicates that cacao was drunk by Maya traders as early as 400 BC. The Aztec culture, dominant in Mesoamerica from the fourteenth century to the Conquest, placed much emphasis on the sanctity of cacao.</a:t>
            </a:r>
          </a:p>
          <a:p>
            <a:r>
              <a:rPr lang="en-GB" sz="1200" b="0" i="0" kern="1200" dirty="0">
                <a:solidFill>
                  <a:schemeClr val="tx1"/>
                </a:solidFill>
                <a:effectLst/>
                <a:latin typeface="+mn-lt"/>
                <a:ea typeface="+mn-ea"/>
                <a:cs typeface="+mn-cs"/>
              </a:rPr>
              <a:t>The first outsider to drink chocolate was Christopher Columbus, who reached Nicaragua in 1502 searching for a sea route to the spices of the East. But it was Hernan Cortés, leader of an expedition in 1519 to the Aztec empire, who returned to Spain in 1528 bearing the Aztec recipe for </a:t>
            </a:r>
            <a:r>
              <a:rPr lang="en-GB" sz="1200" b="0" i="1" kern="1200" dirty="0" err="1">
                <a:solidFill>
                  <a:schemeClr val="tx1"/>
                </a:solidFill>
                <a:effectLst/>
                <a:latin typeface="+mn-lt"/>
                <a:ea typeface="+mn-ea"/>
                <a:cs typeface="+mn-cs"/>
              </a:rPr>
              <a:t>xocoatl</a:t>
            </a:r>
            <a:r>
              <a:rPr lang="en-GB" sz="1200" b="0" i="0" kern="1200" dirty="0">
                <a:solidFill>
                  <a:schemeClr val="tx1"/>
                </a:solidFill>
                <a:effectLst/>
                <a:latin typeface="+mn-lt"/>
                <a:ea typeface="+mn-ea"/>
                <a:cs typeface="+mn-cs"/>
              </a:rPr>
              <a:t> (chocolate drink) with him. The drink was initially received unenthusiastically and it was not until sugar was added that it became a popular drink in the Spanish courts.</a:t>
            </a:r>
          </a:p>
          <a:p>
            <a:r>
              <a:rPr lang="en-GB" dirty="0">
                <a:hlinkClick r:id="rId3"/>
              </a:rPr>
              <a:t>https://www.icco.org/about-cocoa/growing-cocoa.html</a:t>
            </a:r>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2</a:t>
            </a:fld>
            <a:endParaRPr lang="en-GB"/>
          </a:p>
        </p:txBody>
      </p:sp>
    </p:spTree>
    <p:extLst>
      <p:ext uri="{BB962C8B-B14F-4D97-AF65-F5344CB8AC3E}">
        <p14:creationId xmlns:p14="http://schemas.microsoft.com/office/powerpoint/2010/main" val="391644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Cocoa is produced in countries in a belt between 10ºN and 10ºS of the Equator, where the climate is appropriate for growing cocoa trees. The largest producing countries are Côte d'Ivoire, Ghana and Indonesia.</a:t>
            </a:r>
          </a:p>
          <a:p>
            <a:r>
              <a:rPr lang="en-GB" sz="1200" b="0" i="0" kern="1200" dirty="0">
                <a:solidFill>
                  <a:schemeClr val="tx1"/>
                </a:solidFill>
                <a:effectLst/>
                <a:latin typeface="+mn-lt"/>
                <a:ea typeface="+mn-ea"/>
                <a:cs typeface="+mn-cs"/>
              </a:rPr>
              <a:t>Cocoa plants respond well to relatively high temperatures, with a maximum annual average of 30 - 32ºC and a minimum average of 18 - 21ºC.</a:t>
            </a:r>
          </a:p>
          <a:p>
            <a:r>
              <a:rPr lang="en-GB" sz="1200" b="0" i="0" kern="1200" dirty="0">
                <a:solidFill>
                  <a:schemeClr val="tx1"/>
                </a:solidFill>
                <a:effectLst/>
                <a:latin typeface="+mn-lt"/>
                <a:ea typeface="+mn-ea"/>
                <a:cs typeface="+mn-cs"/>
              </a:rPr>
              <a:t>Rainfall should be plentiful and well distributed through the year. A hot and humid atmosphere is essential for the optimum development of cocoa trees. In cocoa producing countries, relative humidity is generally high: often as much as 100% during the day, falling to 70-80% during the night. The cocoa tree will make optimum use of any light available and traditionally has been grown under shade. Its natural environment is the Amazonian forest which provides natural shade trees. Shading is indispensable in a cocoa tree's early years.</a:t>
            </a:r>
          </a:p>
          <a:p>
            <a:r>
              <a:rPr lang="en-GB" dirty="0">
                <a:hlinkClick r:id="rId3"/>
              </a:rPr>
              <a:t>https://www.icco.org/about-cocoa/growing-cocoa.html</a:t>
            </a:r>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3</a:t>
            </a:fld>
            <a:endParaRPr lang="en-GB"/>
          </a:p>
        </p:txBody>
      </p:sp>
    </p:spTree>
    <p:extLst>
      <p:ext uri="{BB962C8B-B14F-4D97-AF65-F5344CB8AC3E}">
        <p14:creationId xmlns:p14="http://schemas.microsoft.com/office/powerpoint/2010/main" val="1995886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Harvesting Cocoa Beans</a:t>
            </a:r>
          </a:p>
          <a:p>
            <a:r>
              <a:rPr lang="en-GB" sz="1200" b="0" i="0" kern="1200" dirty="0">
                <a:solidFill>
                  <a:schemeClr val="tx1"/>
                </a:solidFill>
                <a:effectLst/>
                <a:latin typeface="+mn-lt"/>
                <a:ea typeface="+mn-ea"/>
                <a:cs typeface="+mn-cs"/>
              </a:rPr>
              <a:t>Harvesting of the pods in cocoa beans is very labour intensive. During peak season, ripe pods are gathered every few weeks. Workers use large knifes attached to poles to cut down the high pods. Other workers collect the pods in baskets and carry the basket on their heads to be piled up and ready for splitting.</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These pods are split open by hand and the seeds/beans (that are covered in sweet white pulp) are removed so they are able to undergo the two part curing process, called fermentation. Methods of fermentation very between countries, however, there are two main methods – Heap and Box. </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Heap method is usually used on farms in West Africa. In this method wet cocoa beans, surrounded by pulp, are piled on banana or plantain leaves. These leaves are spread in a circle on the floor. More leaves are then placed on top of the heap and it is left for 5-6 days. The pods are turned to ensure even fermentation.</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During fermentation the pulp of the beans is removed as the sugar in the pulp begins to turn to alcohol and other vinegary liquids, which drain away and the true chocolate flavour starts to develop. At the completion of the fermentation process the wet mass of beans is dried, traditionally by being spread on mats in the sun.</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 places such as the West Indies, Latin America and Malaysia the Box method is used in plantations. Box fermentation involves using strong wooden boxes with small drainage holes/gaps in the base (to allow an air passage and the removal of liquid products). This process takes 6-8 days and in this time the beans are mixed twice. The fermented beans are then dried using special drying equipment rather then the sun.</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 cured beans are then packed into sacks and transported all over the world.</a:t>
            </a:r>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4</a:t>
            </a:fld>
            <a:endParaRPr lang="en-GB"/>
          </a:p>
        </p:txBody>
      </p:sp>
    </p:spTree>
    <p:extLst>
      <p:ext uri="{BB962C8B-B14F-4D97-AF65-F5344CB8AC3E}">
        <p14:creationId xmlns:p14="http://schemas.microsoft.com/office/powerpoint/2010/main" val="3890767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As well as the fermentation and harvesting process, cocoa beans must also go through the process of drying and bagging; where the mass of cocoa beans is dried, winnowing; where the beans are cracked and the shell is separated from the nib, roasting; where the nibs are roasted in special ovens at between 105-120 degrees Celsius, grinding; where the cocoa nibs are ground in stone mills so that the nibs become a thick liquid called cocoa mass and the final stage is the pressing stage; where the cocoa mass is pressed using large machines into cocoa butter, which is vital for making chocolate.</a:t>
            </a:r>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5</a:t>
            </a:fld>
            <a:endParaRPr lang="en-GB"/>
          </a:p>
        </p:txBody>
      </p:sp>
    </p:spTree>
    <p:extLst>
      <p:ext uri="{BB962C8B-B14F-4D97-AF65-F5344CB8AC3E}">
        <p14:creationId xmlns:p14="http://schemas.microsoft.com/office/powerpoint/2010/main" val="3450651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supply chain for cocoa beans is a series of activities that are necessary to convert raw materials into the final product (chocolate) that is meant for consumers.</a:t>
            </a:r>
            <a:br>
              <a:rPr lang="en-GB" dirty="0"/>
            </a:br>
            <a:br>
              <a:rPr lang="en-GB" dirty="0"/>
            </a:br>
            <a:r>
              <a:rPr lang="en-GB" sz="1200" b="0" i="0" kern="1200" dirty="0">
                <a:solidFill>
                  <a:schemeClr val="tx1"/>
                </a:solidFill>
                <a:effectLst/>
                <a:latin typeface="+mn-lt"/>
                <a:ea typeface="+mn-ea"/>
                <a:cs typeface="+mn-cs"/>
              </a:rPr>
              <a:t>Just like many other manufacturing industries, creating chocolate products involves a chain of production that has many links. The supply chain is split into two main parts: the producing countries and the consuming countries.</a:t>
            </a:r>
            <a:br>
              <a:rPr lang="en-GB" dirty="0"/>
            </a:br>
            <a:br>
              <a:rPr lang="en-GB" dirty="0"/>
            </a:br>
            <a:r>
              <a:rPr lang="en-GB" sz="1200" b="0" i="0" kern="1200" dirty="0">
                <a:solidFill>
                  <a:schemeClr val="tx1"/>
                </a:solidFill>
                <a:effectLst/>
                <a:latin typeface="+mn-lt"/>
                <a:ea typeface="+mn-ea"/>
                <a:cs typeface="+mn-cs"/>
              </a:rPr>
              <a:t>The beans start in producing countries where there are the small farmers; who grow the cocoa beans. The local traders then trade cocoa beans amongst other local traders and finally the exporters distribute the cocoa beans.</a:t>
            </a:r>
            <a:br>
              <a:rPr lang="en-GB" dirty="0"/>
            </a:br>
            <a:br>
              <a:rPr lang="en-GB" dirty="0"/>
            </a:br>
            <a:r>
              <a:rPr lang="en-GB" sz="1200" b="0" i="0" kern="1200" dirty="0">
                <a:solidFill>
                  <a:schemeClr val="tx1"/>
                </a:solidFill>
                <a:effectLst/>
                <a:latin typeface="+mn-lt"/>
                <a:ea typeface="+mn-ea"/>
                <a:cs typeface="+mn-cs"/>
              </a:rPr>
              <a:t>The cocoa beans then enter the international market where there are international traders who trade the cocoa beans among other international traders. This is called integration trading/processing. </a:t>
            </a:r>
            <a:br>
              <a:rPr lang="en-GB" dirty="0"/>
            </a:br>
            <a:br>
              <a:rPr lang="en-GB" dirty="0"/>
            </a:br>
            <a:r>
              <a:rPr lang="en-GB" sz="1200" b="0" i="0" kern="1200" dirty="0">
                <a:solidFill>
                  <a:schemeClr val="tx1"/>
                </a:solidFill>
                <a:effectLst/>
                <a:latin typeface="+mn-lt"/>
                <a:ea typeface="+mn-ea"/>
                <a:cs typeface="+mn-cs"/>
              </a:rPr>
              <a:t>Cocoa beans finally make their way to consuming countries where there are cocoa processors and coverture manufacturers. Chocolate manufacturers such as Cadbury and Nestle then manufacture the cocoa beans into chocolate. Retailers such as supermarkets then sell the many different types of chocolate to us, the consumers, who buy and eat the chocolate. </a:t>
            </a:r>
            <a:br>
              <a:rPr lang="en-GB" dirty="0"/>
            </a:br>
            <a:br>
              <a:rPr lang="en-GB" dirty="0"/>
            </a:br>
            <a:r>
              <a:rPr lang="en-GB" sz="1200" b="0" i="0" kern="1200" dirty="0">
                <a:solidFill>
                  <a:schemeClr val="tx1"/>
                </a:solidFill>
                <a:effectLst/>
                <a:latin typeface="+mn-lt"/>
                <a:ea typeface="+mn-ea"/>
                <a:cs typeface="+mn-cs"/>
              </a:rPr>
              <a:t>These supply chains are very complex and there would be additional services that help producers including banking and insurance services, packaging firms and transport specialists produce the chocolate. </a:t>
            </a:r>
          </a:p>
          <a:p>
            <a:r>
              <a:rPr lang="en-GB" sz="1200" b="1" i="0" kern="1200" dirty="0">
                <a:solidFill>
                  <a:schemeClr val="tx1"/>
                </a:solidFill>
                <a:effectLst/>
                <a:latin typeface="+mn-lt"/>
                <a:ea typeface="+mn-ea"/>
                <a:cs typeface="+mn-cs"/>
              </a:rPr>
              <a:t>Cocoa Bean Imports &amp; Exports</a:t>
            </a:r>
          </a:p>
          <a:p>
            <a:r>
              <a:rPr lang="en-GB" sz="1200" b="0" i="0" kern="1200" dirty="0">
                <a:solidFill>
                  <a:schemeClr val="tx1"/>
                </a:solidFill>
                <a:effectLst/>
                <a:latin typeface="+mn-lt"/>
                <a:ea typeface="+mn-ea"/>
                <a:cs typeface="+mn-cs"/>
              </a:rPr>
              <a:t>The use of imports and exports among countries contributes largely to the growth of the economy. Importing and exporting products allows for the creation of jobs and it connects countries through the concept of trade. Places and countries are interconnected through cocoa production and demand as it creates networks of trade and economic interdependence. Networks are created due to the trade of cocoa beans between importing and exporting regions. There is a large interdependence between cocoa producing countries and cocoa manufacturing countries.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There are between 5 and 6 million cocoa farmers worldwide and over 40-50 million people depend on cocoa for their livelihood. While cocoa production creates jobs for people working on the cocoa farms in developing countries, other jobs are created from importing and exporting cocoa beans in both importing and exporting countries. These jobs include: labourers, administrators, truck and car drivers, shipping companies, dock and railway workers, chocolate producing companies, chocolate shop owners and confectionary company employees as well as retailers and buyers.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flow chart above shows the manufacturing process of chocolate. The blue flow chart shows the procedure used for cocoa bean processing, while the brown flow chart shows the procedure used when making chocolate.</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Source: http://www.thenibble.com/reviews/main/chocolate/from-pod2.asp</a:t>
            </a:r>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6</a:t>
            </a:fld>
            <a:endParaRPr lang="en-GB"/>
          </a:p>
        </p:txBody>
      </p:sp>
    </p:spTree>
    <p:extLst>
      <p:ext uri="{BB962C8B-B14F-4D97-AF65-F5344CB8AC3E}">
        <p14:creationId xmlns:p14="http://schemas.microsoft.com/office/powerpoint/2010/main" val="17122712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Discuss the differences between milk chocolate, sweet chocolate, bitter chocolate, white chocolate and carob.</a:t>
            </a:r>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8</a:t>
            </a:fld>
            <a:endParaRPr lang="en-GB"/>
          </a:p>
        </p:txBody>
      </p:sp>
    </p:spTree>
    <p:extLst>
      <p:ext uri="{BB962C8B-B14F-4D97-AF65-F5344CB8AC3E}">
        <p14:creationId xmlns:p14="http://schemas.microsoft.com/office/powerpoint/2010/main" val="1929384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Discuss the differences between milk chocolate, sweet chocolate, bitter chocolate, white chocolate and carob.</a:t>
            </a:r>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9</a:t>
            </a:fld>
            <a:endParaRPr lang="en-GB"/>
          </a:p>
        </p:txBody>
      </p:sp>
    </p:spTree>
    <p:extLst>
      <p:ext uri="{BB962C8B-B14F-4D97-AF65-F5344CB8AC3E}">
        <p14:creationId xmlns:p14="http://schemas.microsoft.com/office/powerpoint/2010/main" val="19293845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Discuss the differences between milk chocolate, sweet chocolate, bitter chocolate, white chocolate and carob.</a:t>
            </a:r>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10</a:t>
            </a:fld>
            <a:endParaRPr lang="en-GB"/>
          </a:p>
        </p:txBody>
      </p:sp>
    </p:spTree>
    <p:extLst>
      <p:ext uri="{BB962C8B-B14F-4D97-AF65-F5344CB8AC3E}">
        <p14:creationId xmlns:p14="http://schemas.microsoft.com/office/powerpoint/2010/main" val="1929384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 the past, chocolate has been appreciated as a high-calorie food to boost energy, for example for athletes and soldiers. Recently, more and more research has been conducted on the health and nutritional attributes of cocoa and chocolate. Research findings indicate that some components in cocoa help prevent cardiovascular disease and reduce the risk of cancer. These positive findings seem, however, often to be overshadowed using chocolate as the scapegoat as a cause of obesity. Certain people readily classify chocolate as "junk food", because of its high calorie content.</a:t>
            </a:r>
          </a:p>
          <a:p>
            <a:r>
              <a:rPr lang="en-GB" sz="1200" b="0" i="0" kern="1200" dirty="0">
                <a:solidFill>
                  <a:schemeClr val="tx1"/>
                </a:solidFill>
                <a:effectLst/>
                <a:latin typeface="+mn-lt"/>
                <a:ea typeface="+mn-ea"/>
                <a:cs typeface="+mn-cs"/>
              </a:rPr>
              <a:t>The inventory elaborates on the evidence of the cardiovascular benefits of cocoa. These benefits are not only due to the fats in cocoa (cocoa butter), but, even more importantly, to the fact that cocoa beans contain a large number of phytochemicals. These are physiologically active compounds found in plants, for example grapes, apples, tea, vegetables, etc. One group of these compounds is called flavonoids. There is a growing body of evidence about the health benefits of cocoa flavonoids.</a:t>
            </a:r>
          </a:p>
          <a:p>
            <a:r>
              <a:rPr lang="en-GB" sz="1200" b="0" i="0" kern="1200" dirty="0">
                <a:solidFill>
                  <a:schemeClr val="tx1"/>
                </a:solidFill>
                <a:effectLst/>
                <a:latin typeface="+mn-lt"/>
                <a:ea typeface="+mn-ea"/>
                <a:cs typeface="+mn-cs"/>
              </a:rPr>
              <a:t>Flavonoids are powerful antioxidants and are believed to help the body’s cells resist damage by free radicals, which are formed by numerous processes including when the body’s cells utilize oxygen for energy. Laboratory and human studies have indicated that cocoa flavonoids can inhibit the oxidation of the low-density lipoprotein (LDL-cholesterol) associated with heart disease. There is also emerging evidence which suggests that cocoa and chocolate may be able to contribute to reducing the risk of certain types of cancer. This beneficial property originates from some of the other phytochemicals in cocoa.</a:t>
            </a:r>
          </a:p>
          <a:p>
            <a:endParaRPr lang="en-GB" dirty="0">
              <a:hlinkClick r:id="rId3"/>
            </a:endParaRPr>
          </a:p>
          <a:p>
            <a:r>
              <a:rPr lang="en-GB" dirty="0">
                <a:hlinkClick r:id="rId3"/>
              </a:rPr>
              <a:t>https://www.icco.org/about-cocoa/health-and-nutrition.html</a:t>
            </a:r>
            <a:endParaRPr lang="en-GB" dirty="0"/>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15</a:t>
            </a:fld>
            <a:endParaRPr lang="en-GB"/>
          </a:p>
        </p:txBody>
      </p:sp>
    </p:spTree>
    <p:extLst>
      <p:ext uri="{BB962C8B-B14F-4D97-AF65-F5344CB8AC3E}">
        <p14:creationId xmlns:p14="http://schemas.microsoft.com/office/powerpoint/2010/main" val="38024377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&lt;a </a:t>
            </a:r>
            <a:r>
              <a:rPr lang="en-GB" dirty="0" err="1"/>
              <a:t>href</a:t>
            </a:r>
            <a:r>
              <a:rPr lang="en-GB" dirty="0"/>
              <a:t>="http://allrecipes.co.uk/recipe/7622/5-minute-chocolate-mug-cake.aspx?mugcake"&gt;&lt;</a:t>
            </a:r>
            <a:r>
              <a:rPr lang="en-GB" dirty="0" err="1"/>
              <a:t>img</a:t>
            </a:r>
            <a:r>
              <a:rPr lang="en-GB" dirty="0"/>
              <a:t> </a:t>
            </a:r>
            <a:r>
              <a:rPr lang="en-GB" dirty="0" err="1"/>
              <a:t>src</a:t>
            </a:r>
            <a:r>
              <a:rPr lang="en-GB" dirty="0"/>
              <a:t>="http://ukcdn.ar-cdn.com/special/infographic/allrecipes_chocolate-mug-cake_500.gif" width="500" height="465" border="0" alt="5 Minute Chocolate Mug Cake - from </a:t>
            </a:r>
            <a:r>
              <a:rPr lang="en-GB" dirty="0" err="1"/>
              <a:t>Allrecipes</a:t>
            </a:r>
            <a:r>
              <a:rPr lang="en-GB" dirty="0"/>
              <a:t> UK | Ireland" /&gt;&lt;/a&gt;</a:t>
            </a:r>
          </a:p>
          <a:p>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17</a:t>
            </a:fld>
            <a:endParaRPr lang="en-GB"/>
          </a:p>
        </p:txBody>
      </p:sp>
    </p:spTree>
    <p:extLst>
      <p:ext uri="{BB962C8B-B14F-4D97-AF65-F5344CB8AC3E}">
        <p14:creationId xmlns:p14="http://schemas.microsoft.com/office/powerpoint/2010/main" val="2957120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1" kern="1200" dirty="0">
                <a:solidFill>
                  <a:schemeClr val="tx1"/>
                </a:solidFill>
                <a:effectLst/>
                <a:latin typeface="+mn-lt"/>
                <a:ea typeface="+mn-ea"/>
                <a:cs typeface="+mn-cs"/>
              </a:rPr>
              <a:t> Ethics – </a:t>
            </a:r>
          </a:p>
          <a:p>
            <a:r>
              <a:rPr lang="en-GB" sz="1200" b="0" i="1" kern="1200" dirty="0">
                <a:solidFill>
                  <a:schemeClr val="tx1"/>
                </a:solidFill>
                <a:effectLst/>
                <a:latin typeface="+mn-lt"/>
                <a:ea typeface="+mn-ea"/>
                <a:cs typeface="+mn-cs"/>
              </a:rPr>
              <a:t>Ethical Behaviour – </a:t>
            </a:r>
          </a:p>
          <a:p>
            <a:r>
              <a:rPr lang="en-GB" sz="1200" b="0" i="1" kern="1200" dirty="0">
                <a:solidFill>
                  <a:schemeClr val="tx1"/>
                </a:solidFill>
                <a:effectLst/>
                <a:latin typeface="+mn-lt"/>
                <a:ea typeface="+mn-ea"/>
                <a:cs typeface="+mn-cs"/>
              </a:rPr>
              <a:t>From the fourth World Cocoa Conference, held in Berlin in April of 2018:</a:t>
            </a:r>
          </a:p>
          <a:p>
            <a:r>
              <a:rPr lang="en-GB" sz="1200" b="0" i="1" kern="1200" dirty="0">
                <a:solidFill>
                  <a:schemeClr val="tx1"/>
                </a:solidFill>
                <a:effectLst/>
                <a:latin typeface="+mn-lt"/>
                <a:ea typeface="+mn-ea"/>
                <a:cs typeface="+mn-cs"/>
              </a:rPr>
              <a:t> Too many cocoa farmers are still living in poverty. Deforestation, child labour, gender inequality, human rights violations and many other challenges are a daily reality in many cocoa regions.</a:t>
            </a:r>
            <a:r>
              <a:rPr lang="en-GB" sz="1200" b="0" i="0" kern="1200" baseline="0" dirty="0">
                <a:solidFill>
                  <a:schemeClr val="tx1"/>
                </a:solidFill>
                <a:effectLst/>
                <a:latin typeface="+mn-lt"/>
                <a:ea typeface="+mn-ea"/>
                <a:cs typeface="+mn-cs"/>
              </a:rPr>
              <a:t> </a:t>
            </a:r>
            <a:r>
              <a:rPr lang="en-GB" sz="1200" b="0" i="1" kern="1200" baseline="0" dirty="0">
                <a:solidFill>
                  <a:schemeClr val="tx1"/>
                </a:solidFill>
                <a:effectLst/>
                <a:latin typeface="+mn-lt"/>
                <a:ea typeface="+mn-ea"/>
                <a:cs typeface="+mn-cs"/>
              </a:rPr>
              <a:t>T</a:t>
            </a:r>
            <a:r>
              <a:rPr lang="en-GB" sz="1200" b="0" i="1" kern="1200" dirty="0">
                <a:solidFill>
                  <a:schemeClr val="tx1"/>
                </a:solidFill>
                <a:effectLst/>
                <a:latin typeface="+mn-lt"/>
                <a:ea typeface="+mn-ea"/>
                <a:cs typeface="+mn-cs"/>
              </a:rPr>
              <a:t>he cocoa sector will not be sustainable if farmers are not able to earn a living income. A sustainable cocoa sector is a collective responsibility of all stakeholders, and we should work together to achieve this ambitious goal. Areas should be identified for increased non-competitive collaboration, at local, national and global level, avoiding a proliferation of efforts that lack coordination.</a:t>
            </a:r>
            <a:endParaRPr lang="en-GB" sz="1200" b="0" i="0" kern="1200" dirty="0">
              <a:solidFill>
                <a:schemeClr val="tx1"/>
              </a:solidFill>
              <a:effectLst/>
              <a:latin typeface="+mn-lt"/>
              <a:ea typeface="+mn-ea"/>
              <a:cs typeface="+mn-cs"/>
            </a:endParaRPr>
          </a:p>
          <a:p>
            <a:endParaRPr lang="en-GB" dirty="0">
              <a:hlinkClick r:id="rId3"/>
            </a:endParaRPr>
          </a:p>
          <a:p>
            <a:r>
              <a:rPr lang="en-GB" dirty="0">
                <a:hlinkClick r:id="rId3"/>
              </a:rPr>
              <a:t>https://www.icco.org/about-us/icco-news/387-berlin-declaration-of-the-fourth-world-cocoa-conference.html</a:t>
            </a:r>
            <a:endParaRPr lang="en-GB" dirty="0"/>
          </a:p>
          <a:p>
            <a:r>
              <a:rPr lang="en-GB" dirty="0"/>
              <a:t>How to</a:t>
            </a:r>
            <a:r>
              <a:rPr lang="en-GB" baseline="0" dirty="0"/>
              <a:t> improve?</a:t>
            </a:r>
          </a:p>
          <a:p>
            <a:r>
              <a:rPr lang="en-GB" sz="1200" b="1" i="1" kern="1200" dirty="0">
                <a:solidFill>
                  <a:schemeClr val="tx1"/>
                </a:solidFill>
                <a:effectLst/>
                <a:latin typeface="+mn-lt"/>
                <a:ea typeface="+mn-ea"/>
                <a:cs typeface="+mn-cs"/>
              </a:rPr>
              <a:t>  Mapping cropping systems and farming practices</a:t>
            </a:r>
          </a:p>
          <a:p>
            <a:r>
              <a:rPr lang="en-GB" sz="1200" b="1" i="1" kern="1200" dirty="0">
                <a:solidFill>
                  <a:schemeClr val="tx1"/>
                </a:solidFill>
                <a:effectLst/>
                <a:latin typeface="+mn-lt"/>
                <a:ea typeface="+mn-ea"/>
                <a:cs typeface="+mn-cs"/>
              </a:rPr>
              <a:t>Improved planting material for superior flavour and yields</a:t>
            </a:r>
          </a:p>
          <a:p>
            <a:r>
              <a:rPr lang="en-GB" sz="1200" b="1" i="1" kern="1200" dirty="0">
                <a:solidFill>
                  <a:schemeClr val="tx1"/>
                </a:solidFill>
                <a:effectLst/>
                <a:latin typeface="+mn-lt"/>
                <a:ea typeface="+mn-ea"/>
                <a:cs typeface="+mn-cs"/>
              </a:rPr>
              <a:t>Controlling Pests and diseases</a:t>
            </a:r>
          </a:p>
          <a:p>
            <a:r>
              <a:rPr lang="en-GB" sz="1200" b="1" i="1" kern="1200" dirty="0">
                <a:solidFill>
                  <a:schemeClr val="tx1"/>
                </a:solidFill>
                <a:effectLst/>
                <a:latin typeface="+mn-lt"/>
                <a:ea typeface="+mn-ea"/>
                <a:cs typeface="+mn-cs"/>
              </a:rPr>
              <a:t>Assessing soil fertility and improving fertilization</a:t>
            </a:r>
          </a:p>
          <a:p>
            <a:r>
              <a:rPr lang="en-GB" sz="1200" b="1" i="1" kern="1200" dirty="0">
                <a:solidFill>
                  <a:schemeClr val="tx1"/>
                </a:solidFill>
                <a:effectLst/>
                <a:latin typeface="+mn-lt"/>
                <a:ea typeface="+mn-ea"/>
                <a:cs typeface="+mn-cs"/>
              </a:rPr>
              <a:t>Market outlook and market structure- Competition, structure and pricing in the cocoa and chocolate sector</a:t>
            </a:r>
          </a:p>
          <a:p>
            <a:r>
              <a:rPr lang="en-GB" sz="1200" b="1" i="1" kern="1200" dirty="0">
                <a:solidFill>
                  <a:schemeClr val="tx1"/>
                </a:solidFill>
                <a:effectLst/>
                <a:latin typeface="+mn-lt"/>
                <a:ea typeface="+mn-ea"/>
                <a:cs typeface="+mn-cs"/>
              </a:rPr>
              <a:t>Better incomes and livelihoods for farmers</a:t>
            </a:r>
          </a:p>
          <a:p>
            <a:r>
              <a:rPr lang="en-GB" sz="1200" b="1" i="1" kern="1200" dirty="0">
                <a:solidFill>
                  <a:schemeClr val="tx1"/>
                </a:solidFill>
                <a:effectLst/>
                <a:latin typeface="+mn-lt"/>
                <a:ea typeface="+mn-ea"/>
                <a:cs typeface="+mn-cs"/>
              </a:rPr>
              <a:t> Child labour: upscaling on successful experiences</a:t>
            </a:r>
          </a:p>
          <a:p>
            <a:r>
              <a:rPr lang="en-GB" sz="1200" b="1" i="1" kern="1200" dirty="0">
                <a:solidFill>
                  <a:schemeClr val="tx1"/>
                </a:solidFill>
                <a:effectLst/>
                <a:latin typeface="+mn-lt"/>
                <a:ea typeface="+mn-ea"/>
                <a:cs typeface="+mn-cs"/>
              </a:rPr>
              <a:t>Raising women’s voice and attracting the young generation</a:t>
            </a:r>
          </a:p>
          <a:p>
            <a:r>
              <a:rPr lang="en-GB" sz="1200" b="1" i="1" kern="1200" dirty="0">
                <a:solidFill>
                  <a:schemeClr val="tx1"/>
                </a:solidFill>
                <a:effectLst/>
                <a:latin typeface="+mn-lt"/>
                <a:ea typeface="+mn-ea"/>
                <a:cs typeface="+mn-cs"/>
              </a:rPr>
              <a:t>Adapting to climate change and benefiting from environmental schemes  </a:t>
            </a:r>
          </a:p>
          <a:p>
            <a:r>
              <a:rPr lang="en-GB" sz="1200" b="1" i="1" kern="1200" dirty="0">
                <a:solidFill>
                  <a:schemeClr val="tx1"/>
                </a:solidFill>
                <a:effectLst/>
                <a:latin typeface="+mn-lt"/>
                <a:ea typeface="+mn-ea"/>
                <a:cs typeface="+mn-cs"/>
              </a:rPr>
              <a:t>Roles of Certification and Standards</a:t>
            </a:r>
          </a:p>
          <a:p>
            <a:r>
              <a:rPr lang="en-GB" dirty="0">
                <a:hlinkClick r:id="rId4"/>
              </a:rPr>
              <a:t>https://www.icco.org/about-us/icco-news/318-1-300-participants-address-sector-issues-at-the-third-world-cocoa-conference.html</a:t>
            </a:r>
            <a:endParaRPr lang="en-GB" dirty="0"/>
          </a:p>
          <a:p>
            <a:endParaRPr lang="en-GB" sz="1200" b="0" i="1"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Cocoa Bean Effects &amp; Impact</a:t>
            </a:r>
          </a:p>
          <a:p>
            <a:r>
              <a:rPr lang="en-GB" sz="1200" b="0" i="0" kern="1200" dirty="0">
                <a:solidFill>
                  <a:schemeClr val="tx1"/>
                </a:solidFill>
                <a:effectLst/>
                <a:latin typeface="+mn-lt"/>
                <a:ea typeface="+mn-ea"/>
                <a:cs typeface="+mn-cs"/>
              </a:rPr>
              <a:t>Environmental Effects:</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In recent years the demand for chocolate has dramatically increased. The cocoa farmers are struggling to match the increasing demand for</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  chocolate and therefore have turned to less environmentally friendly practices to meet these demands.</a:t>
            </a:r>
            <a:br>
              <a:rPr lang="en-GB" sz="1200" b="0" i="0" kern="1200" dirty="0">
                <a:solidFill>
                  <a:schemeClr val="tx1"/>
                </a:solidFill>
                <a:effectLst/>
                <a:latin typeface="+mn-lt"/>
                <a:ea typeface="+mn-ea"/>
                <a:cs typeface="+mn-cs"/>
              </a:rPr>
            </a:b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Some farmers have moved their crops into direct sunlight and out of the shade. In turn, the cocoa trees with no shade tend to accumulate more weeds as well as some diseases. When the crops begin to accumulate weeds and pests, farmers use large amounts of herbicides to get rid of these pests. However, these herbicides are causing damage to the land and health of the people spraying the chemical as well as damaging the cocoa beans crops. Cocoa farming is also contributing to deforestation in rainforests around the world.</a:t>
            </a:r>
          </a:p>
          <a:p>
            <a:r>
              <a:rPr lang="en-GB" sz="1200" b="0" i="0" kern="1200" dirty="0">
                <a:solidFill>
                  <a:schemeClr val="tx1"/>
                </a:solidFill>
                <a:effectLst/>
                <a:latin typeface="+mn-lt"/>
                <a:ea typeface="+mn-ea"/>
                <a:cs typeface="+mn-cs"/>
              </a:rPr>
              <a:t>Slavery and Child Labour:</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Not many people may know that there is a secret ingredient in the production of chocolate, an ingredient that has no taste – slavery and child labour. As the demand for cheap cocoa has increased so has the demand for physical labour on the cocoa farms. Today, cocoa farmers barely make a living selling the beans and have often resorted to child labour in order to keep their prices competitive. Children between the ages of 12 and 16 have been recorded working on the farms. Some of these children find themselves on the cocoa farms because they need work and are told the pay is good. Other children are ‘sold’ by relatives to traffickers or farm owners. Unfortunately most of these relatives don’t realise that these children will be exposed to an unsafe working environment such as the use of hazardous equipment and dangerous chemicals, will not have adequate food, water and housing conditions and will be deprived of an education once arriving on the farms. Sadly, the children working on these farms have very little hope of breaking the cycle of poverty.</a:t>
            </a:r>
            <a:br>
              <a:rPr lang="en-GB" sz="1200" b="0" i="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18</a:t>
            </a:fld>
            <a:endParaRPr lang="en-GB"/>
          </a:p>
        </p:txBody>
      </p:sp>
    </p:spTree>
    <p:extLst>
      <p:ext uri="{BB962C8B-B14F-4D97-AF65-F5344CB8AC3E}">
        <p14:creationId xmlns:p14="http://schemas.microsoft.com/office/powerpoint/2010/main" val="3951272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cocoa bean industry is spatially organised – there are regions of the world that produce cocoa and regions of the world that demand cocoa. The countries that produce cocoa have the natural characteristics and usually forced labour to do so. The countries that demand cocoa have the enterprise to manufacture and the income to demand cocoa. For these reasons networks of trade and economic interdependence at many scales have been created. This shows that the demand for a bar of chocolate economically connects</a:t>
            </a:r>
            <a:br>
              <a:rPr lang="en-GB" dirty="0"/>
            </a:br>
            <a:r>
              <a:rPr lang="en-GB" sz="1200" b="0" i="0" kern="1200" dirty="0">
                <a:solidFill>
                  <a:schemeClr val="tx1"/>
                </a:solidFill>
                <a:effectLst/>
                <a:latin typeface="+mn-lt"/>
                <a:ea typeface="+mn-ea"/>
                <a:cs typeface="+mn-cs"/>
              </a:rPr>
              <a:t>different places around the world.</a:t>
            </a:r>
            <a:br>
              <a:rPr lang="en-GB" dirty="0"/>
            </a:br>
            <a:br>
              <a:rPr lang="en-GB" dirty="0"/>
            </a:br>
            <a:r>
              <a:rPr lang="en-GB" sz="1200" b="0" i="0" kern="1200" dirty="0">
                <a:solidFill>
                  <a:schemeClr val="tx1"/>
                </a:solidFill>
                <a:effectLst/>
                <a:latin typeface="+mn-lt"/>
                <a:ea typeface="+mn-ea"/>
                <a:cs typeface="+mn-cs"/>
              </a:rPr>
              <a:t>It is shown that these connections can often lead to mistreatment and exploitation. Consumers should make careful choices when purchasing products if they do not want to contribute to this manipulation. Consumers should select Fair Trade labelled chocolate to support the wellbeing of farmers and children working in the cocoa farms. They should also support the development of ethical trading s0 that farmers and labourers in cocoa producing countries can ensure fair payment and a better lifestyle.</a:t>
            </a:r>
            <a:endParaRPr lang="en-GB" dirty="0"/>
          </a:p>
        </p:txBody>
      </p:sp>
      <p:sp>
        <p:nvSpPr>
          <p:cNvPr id="4" name="Slide Number Placeholder 3"/>
          <p:cNvSpPr>
            <a:spLocks noGrp="1"/>
          </p:cNvSpPr>
          <p:nvPr>
            <p:ph type="sldNum" sz="quarter" idx="10"/>
          </p:nvPr>
        </p:nvSpPr>
        <p:spPr/>
        <p:txBody>
          <a:bodyPr/>
          <a:lstStyle/>
          <a:p>
            <a:fld id="{962933C3-C014-4A8A-897D-568796F07283}" type="slidenum">
              <a:rPr lang="en-GB" smtClean="0"/>
              <a:t>21</a:t>
            </a:fld>
            <a:endParaRPr lang="en-GB"/>
          </a:p>
        </p:txBody>
      </p:sp>
    </p:spTree>
    <p:extLst>
      <p:ext uri="{BB962C8B-B14F-4D97-AF65-F5344CB8AC3E}">
        <p14:creationId xmlns:p14="http://schemas.microsoft.com/office/powerpoint/2010/main" val="701400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DBA19EB1-3893-4F7D-A9FA-75CCD5073C45}" type="datetimeFigureOut">
              <a:rPr lang="en-GB" smtClean="0"/>
              <a:t>27/04/2020</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D2F0073D-89C6-441F-80A4-8519FF618482}"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BA19EB1-3893-4F7D-A9FA-75CCD5073C4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BA19EB1-3893-4F7D-A9FA-75CCD5073C4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D2F0073D-89C6-441F-80A4-8519FF618482}"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BA19EB1-3893-4F7D-A9FA-75CCD5073C45}"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DBA19EB1-3893-4F7D-A9FA-75CCD5073C45}"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DBA19EB1-3893-4F7D-A9FA-75CCD5073C45}"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19EB1-3893-4F7D-A9FA-75CCD5073C45}"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DBA19EB1-3893-4F7D-A9FA-75CCD5073C45}"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DBA19EB1-3893-4F7D-A9FA-75CCD5073C45}"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BA19EB1-3893-4F7D-A9FA-75CCD5073C4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BA19EB1-3893-4F7D-A9FA-75CCD5073C45}"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F0073D-89C6-441F-80A4-8519FF618482}"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BA19EB1-3893-4F7D-A9FA-75CCD5073C45}" type="datetimeFigureOut">
              <a:rPr lang="en-GB" smtClean="0"/>
              <a:t>27/04/2020</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D2F0073D-89C6-441F-80A4-8519FF618482}"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jpe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jpe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hyperlink" Target="https://4570book.info/amazing-cliparts/chocolate-chip-cookie-recipe-clipart.htm" TargetMode="External"/><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hyperlink" Target="http://www.thetaylor-house.com/baking-tips-baking-conversions/" TargetMode="External"/><Relationship Id="rId5" Type="http://schemas.openxmlformats.org/officeDocument/2006/relationships/hyperlink" Target="https://lucileskitchen.com/collections/recipe-prints/products/brownies-watercolor-recipe-illustration" TargetMode="External"/><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0.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6.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 Id="rId9" Type="http://schemas.openxmlformats.org/officeDocument/2006/relationships/image" Target="../media/image54.jpeg"/></Relationships>
</file>

<file path=ppt/slides/_rels/slide21.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5.png"/><Relationship Id="rId7" Type="http://schemas.openxmlformats.org/officeDocument/2006/relationships/image" Target="../media/image59.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10" Type="http://schemas.openxmlformats.org/officeDocument/2006/relationships/hyperlink" Target="https://www.etsy.com/listing/83341311/make-your-own-chocolate-chip-cookie-mix" TargetMode="External"/><Relationship Id="rId4" Type="http://schemas.openxmlformats.org/officeDocument/2006/relationships/image" Target="../media/image56.png"/><Relationship Id="rId9" Type="http://schemas.openxmlformats.org/officeDocument/2006/relationships/image" Target="../media/image61.png"/></Relationships>
</file>

<file path=ppt/slides/_rels/slide22.xml.rels><?xml version="1.0" encoding="UTF-8" standalone="yes"?>
<Relationships xmlns="http://schemas.openxmlformats.org/package/2006/relationships"><Relationship Id="rId8" Type="http://schemas.openxmlformats.org/officeDocument/2006/relationships/image" Target="../media/image68.jpeg"/><Relationship Id="rId13" Type="http://schemas.openxmlformats.org/officeDocument/2006/relationships/image" Target="../media/image73.jpeg"/><Relationship Id="rId18" Type="http://schemas.openxmlformats.org/officeDocument/2006/relationships/image" Target="../media/image78.jpeg"/><Relationship Id="rId26" Type="http://schemas.openxmlformats.org/officeDocument/2006/relationships/image" Target="../media/image86.jpeg"/><Relationship Id="rId39" Type="http://schemas.microsoft.com/office/2007/relationships/hdphoto" Target="../media/hdphoto4.wdp"/><Relationship Id="rId3" Type="http://schemas.openxmlformats.org/officeDocument/2006/relationships/image" Target="../media/image63.jpeg"/><Relationship Id="rId21" Type="http://schemas.openxmlformats.org/officeDocument/2006/relationships/image" Target="../media/image81.jpeg"/><Relationship Id="rId34" Type="http://schemas.openxmlformats.org/officeDocument/2006/relationships/image" Target="../media/image94.png"/><Relationship Id="rId7" Type="http://schemas.openxmlformats.org/officeDocument/2006/relationships/image" Target="../media/image67.jpeg"/><Relationship Id="rId12" Type="http://schemas.openxmlformats.org/officeDocument/2006/relationships/image" Target="../media/image72.jpeg"/><Relationship Id="rId17" Type="http://schemas.openxmlformats.org/officeDocument/2006/relationships/image" Target="../media/image77.jpeg"/><Relationship Id="rId25" Type="http://schemas.openxmlformats.org/officeDocument/2006/relationships/image" Target="../media/image85.jpeg"/><Relationship Id="rId33" Type="http://schemas.openxmlformats.org/officeDocument/2006/relationships/image" Target="../media/image93.jpeg"/><Relationship Id="rId38" Type="http://schemas.openxmlformats.org/officeDocument/2006/relationships/image" Target="../media/image96.png"/><Relationship Id="rId2" Type="http://schemas.openxmlformats.org/officeDocument/2006/relationships/image" Target="../media/image62.jpeg"/><Relationship Id="rId16" Type="http://schemas.openxmlformats.org/officeDocument/2006/relationships/image" Target="../media/image76.jpeg"/><Relationship Id="rId20" Type="http://schemas.openxmlformats.org/officeDocument/2006/relationships/image" Target="../media/image80.jpeg"/><Relationship Id="rId29" Type="http://schemas.openxmlformats.org/officeDocument/2006/relationships/image" Target="../media/image89.jpeg"/><Relationship Id="rId1" Type="http://schemas.openxmlformats.org/officeDocument/2006/relationships/slideLayout" Target="../slideLayouts/slideLayout2.xml"/><Relationship Id="rId6" Type="http://schemas.openxmlformats.org/officeDocument/2006/relationships/image" Target="../media/image66.jpeg"/><Relationship Id="rId11" Type="http://schemas.openxmlformats.org/officeDocument/2006/relationships/image" Target="../media/image71.jpeg"/><Relationship Id="rId24" Type="http://schemas.openxmlformats.org/officeDocument/2006/relationships/image" Target="../media/image84.jpeg"/><Relationship Id="rId32" Type="http://schemas.openxmlformats.org/officeDocument/2006/relationships/image" Target="../media/image92.jpeg"/><Relationship Id="rId37" Type="http://schemas.microsoft.com/office/2007/relationships/hdphoto" Target="../media/hdphoto3.wdp"/><Relationship Id="rId40" Type="http://schemas.openxmlformats.org/officeDocument/2006/relationships/image" Target="../media/image97.png"/><Relationship Id="rId5" Type="http://schemas.openxmlformats.org/officeDocument/2006/relationships/image" Target="../media/image65.jpeg"/><Relationship Id="rId15" Type="http://schemas.openxmlformats.org/officeDocument/2006/relationships/image" Target="../media/image75.jpeg"/><Relationship Id="rId23" Type="http://schemas.openxmlformats.org/officeDocument/2006/relationships/image" Target="../media/image83.jpeg"/><Relationship Id="rId28" Type="http://schemas.openxmlformats.org/officeDocument/2006/relationships/image" Target="../media/image88.jpeg"/><Relationship Id="rId36" Type="http://schemas.openxmlformats.org/officeDocument/2006/relationships/image" Target="../media/image95.png"/><Relationship Id="rId10" Type="http://schemas.openxmlformats.org/officeDocument/2006/relationships/image" Target="../media/image70.jpeg"/><Relationship Id="rId19" Type="http://schemas.openxmlformats.org/officeDocument/2006/relationships/image" Target="../media/image79.jpeg"/><Relationship Id="rId31" Type="http://schemas.openxmlformats.org/officeDocument/2006/relationships/image" Target="../media/image91.jpeg"/><Relationship Id="rId4" Type="http://schemas.openxmlformats.org/officeDocument/2006/relationships/image" Target="../media/image64.jpeg"/><Relationship Id="rId9" Type="http://schemas.openxmlformats.org/officeDocument/2006/relationships/image" Target="../media/image69.jpeg"/><Relationship Id="rId14" Type="http://schemas.openxmlformats.org/officeDocument/2006/relationships/image" Target="../media/image74.jpeg"/><Relationship Id="rId22" Type="http://schemas.openxmlformats.org/officeDocument/2006/relationships/image" Target="../media/image82.jpeg"/><Relationship Id="rId27" Type="http://schemas.openxmlformats.org/officeDocument/2006/relationships/image" Target="../media/image87.jpeg"/><Relationship Id="rId30" Type="http://schemas.openxmlformats.org/officeDocument/2006/relationships/image" Target="../media/image90.jpeg"/><Relationship Id="rId35" Type="http://schemas.microsoft.com/office/2007/relationships/hdphoto" Target="../media/hdphoto2.wdp"/></Relationships>
</file>

<file path=ppt/slides/_rels/slide2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The Chocolate Honour Online</a:t>
            </a:r>
          </a:p>
        </p:txBody>
      </p:sp>
      <p:pic>
        <p:nvPicPr>
          <p:cNvPr id="5" name="Picture 2" descr="C:\Users\Heather\Documents\Heather\Pathfinders\Chocolate Honour\Chocolate.pn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658" b="98520" l="420" r="98741"/>
                    </a14:imgEffect>
                  </a14:imgLayer>
                </a14:imgProps>
              </a:ext>
            </a:extLst>
          </a:blip>
          <a:srcRect/>
          <a:stretch>
            <a:fillRect/>
          </a:stretch>
        </p:blipFill>
        <p:spPr bwMode="auto">
          <a:xfrm>
            <a:off x="7020272" y="260648"/>
            <a:ext cx="2030289" cy="1728192"/>
          </a:xfrm>
          <a:prstGeom prst="rect">
            <a:avLst/>
          </a:prstGeom>
          <a:noFill/>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47727"/>
          <a:stretch/>
        </p:blipFill>
        <p:spPr>
          <a:xfrm>
            <a:off x="6108429" y="3596658"/>
            <a:ext cx="2699791" cy="2911540"/>
          </a:xfrm>
          <a:prstGeom prst="rect">
            <a:avLst/>
          </a:prstGeom>
        </p:spPr>
      </p:pic>
      <p:sp>
        <p:nvSpPr>
          <p:cNvPr id="3" name="Subtitle 2"/>
          <p:cNvSpPr>
            <a:spLocks noGrp="1"/>
          </p:cNvSpPr>
          <p:nvPr>
            <p:ph type="subTitle" idx="1"/>
          </p:nvPr>
        </p:nvSpPr>
        <p:spPr>
          <a:xfrm>
            <a:off x="5388349" y="5728915"/>
            <a:ext cx="3213430" cy="791202"/>
          </a:xfrm>
        </p:spPr>
        <p:txBody>
          <a:bodyPr/>
          <a:lstStyle/>
          <a:p>
            <a:r>
              <a:rPr lang="en-GB" sz="1800" dirty="0"/>
              <a:t>By</a:t>
            </a:r>
            <a:r>
              <a:rPr lang="en-GB" dirty="0"/>
              <a:t> Heather Hanna</a:t>
            </a:r>
          </a:p>
        </p:txBody>
      </p:sp>
      <p:pic>
        <p:nvPicPr>
          <p:cNvPr id="7" name="Picture 2" descr="C:\Users\Heather\Documents\Heather\Pathfinders\Chocolate Honour\Chocolate Honour Resources\IMG_0004.jpg"/>
          <p:cNvPicPr>
            <a:picLocks noChangeAspect="1" noChangeArrowheads="1"/>
          </p:cNvPicPr>
          <p:nvPr/>
        </p:nvPicPr>
        <p:blipFill>
          <a:blip r:embed="rId6" cstate="print"/>
          <a:srcRect/>
          <a:stretch>
            <a:fillRect/>
          </a:stretch>
        </p:blipFill>
        <p:spPr bwMode="auto">
          <a:xfrm>
            <a:off x="755576" y="3364938"/>
            <a:ext cx="4320480" cy="3374980"/>
          </a:xfrm>
          <a:prstGeom prst="rect">
            <a:avLst/>
          </a:prstGeom>
          <a:noFill/>
        </p:spPr>
      </p:pic>
    </p:spTree>
    <p:extLst>
      <p:ext uri="{BB962C8B-B14F-4D97-AF65-F5344CB8AC3E}">
        <p14:creationId xmlns:p14="http://schemas.microsoft.com/office/powerpoint/2010/main" val="1815837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Brief History of Chocolate</a:t>
            </a:r>
          </a:p>
        </p:txBody>
      </p:sp>
      <p:sp>
        <p:nvSpPr>
          <p:cNvPr id="3" name="Content Placeholder 2"/>
          <p:cNvSpPr>
            <a:spLocks noGrp="1"/>
          </p:cNvSpPr>
          <p:nvPr>
            <p:ph idx="1"/>
          </p:nvPr>
        </p:nvSpPr>
        <p:spPr/>
        <p:txBody>
          <a:bodyPr/>
          <a:lstStyle/>
          <a:p>
            <a:r>
              <a:rPr lang="en-GB" dirty="0"/>
              <a:t> </a:t>
            </a:r>
          </a:p>
          <a:p>
            <a:endParaRPr lang="en-GB" dirty="0"/>
          </a:p>
        </p:txBody>
      </p:sp>
      <p:pic>
        <p:nvPicPr>
          <p:cNvPr id="4" name="Picture 2" descr="C:\Users\Heather\Documents\Heather\Pathfinders\Chocolate Honour\Chocolate Honour Resources\IMG_0002a.jpg"/>
          <p:cNvPicPr>
            <a:picLocks noChangeAspect="1" noChangeArrowheads="1"/>
          </p:cNvPicPr>
          <p:nvPr/>
        </p:nvPicPr>
        <p:blipFill>
          <a:blip r:embed="rId3" cstate="print"/>
          <a:srcRect/>
          <a:stretch>
            <a:fillRect/>
          </a:stretch>
        </p:blipFill>
        <p:spPr bwMode="auto">
          <a:xfrm>
            <a:off x="539552" y="1916832"/>
            <a:ext cx="3914254" cy="3148512"/>
          </a:xfrm>
          <a:prstGeom prst="rect">
            <a:avLst/>
          </a:prstGeom>
          <a:noFill/>
        </p:spPr>
      </p:pic>
      <p:pic>
        <p:nvPicPr>
          <p:cNvPr id="5" name="Picture 3" descr="C:\Users\Heather\Documents\Heather\Pathfinders\Chocolate Honour\Chocolate Honour Resources\IMG_0002b.jpg"/>
          <p:cNvPicPr>
            <a:picLocks noChangeAspect="1" noChangeArrowheads="1"/>
          </p:cNvPicPr>
          <p:nvPr/>
        </p:nvPicPr>
        <p:blipFill>
          <a:blip r:embed="rId4" cstate="print"/>
          <a:srcRect/>
          <a:stretch>
            <a:fillRect/>
          </a:stretch>
        </p:blipFill>
        <p:spPr bwMode="auto">
          <a:xfrm>
            <a:off x="3779912" y="3501008"/>
            <a:ext cx="5034123" cy="3079750"/>
          </a:xfrm>
          <a:prstGeom prst="rect">
            <a:avLst/>
          </a:prstGeom>
          <a:noFill/>
        </p:spPr>
      </p:pic>
    </p:spTree>
    <p:extLst>
      <p:ext uri="{BB962C8B-B14F-4D97-AF65-F5344CB8AC3E}">
        <p14:creationId xmlns:p14="http://schemas.microsoft.com/office/powerpoint/2010/main" val="3901563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Where Does Our Chocolate Come From?</a:t>
            </a:r>
          </a:p>
        </p:txBody>
      </p:sp>
      <p:sp>
        <p:nvSpPr>
          <p:cNvPr id="3" name="Content Placeholder 2"/>
          <p:cNvSpPr>
            <a:spLocks noGrp="1"/>
          </p:cNvSpPr>
          <p:nvPr>
            <p:ph idx="1"/>
          </p:nvPr>
        </p:nvSpPr>
        <p:spPr>
          <a:xfrm>
            <a:off x="457200" y="5877272"/>
            <a:ext cx="8229600" cy="432088"/>
          </a:xfrm>
        </p:spPr>
        <p:txBody>
          <a:bodyPr>
            <a:normAutofit fontScale="62500" lnSpcReduction="20000"/>
          </a:bodyPr>
          <a:lstStyle/>
          <a:p>
            <a:pPr marL="137160" indent="0">
              <a:buNone/>
            </a:pPr>
            <a:r>
              <a:rPr lang="en-GB" sz="2000" dirty="0"/>
              <a:t>Map Image Source: http://www.cargillfoods.com/emea/en/products/cocoa-chocolate/origins/index.jsp</a:t>
            </a:r>
          </a:p>
          <a:p>
            <a:endParaRPr lang="en-GB" dirty="0"/>
          </a:p>
        </p:txBody>
      </p:sp>
      <p:sp>
        <p:nvSpPr>
          <p:cNvPr id="4" name="AutoShape 2" descr="the map of cocoa bean production in the world | Cocoa, Cacao, Ma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Pi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2636912"/>
            <a:ext cx="6858000" cy="28956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5575" y="6242075"/>
            <a:ext cx="8988425" cy="276999"/>
          </a:xfrm>
          <a:prstGeom prst="rect">
            <a:avLst/>
          </a:prstGeom>
        </p:spPr>
        <p:txBody>
          <a:bodyPr wrap="square">
            <a:spAutoFit/>
          </a:bodyPr>
          <a:lstStyle/>
          <a:p>
            <a:r>
              <a:rPr lang="en-GB" sz="1200" dirty="0"/>
              <a:t>Pie Chart Image Source: UNCTAD based on the data from International Cocoa Organization, quarterly bulletin of cocoa statistics.</a:t>
            </a:r>
          </a:p>
        </p:txBody>
      </p:sp>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975" y="1772816"/>
            <a:ext cx="4222812" cy="25006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1788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2053"/>
                                        </p:tgtEl>
                                        <p:attrNameLst>
                                          <p:attrName>style.visibility</p:attrName>
                                        </p:attrNameLst>
                                      </p:cBhvr>
                                      <p:to>
                                        <p:strVal val="visible"/>
                                      </p:to>
                                    </p:set>
                                    <p:animEffect transition="in" filter="fade">
                                      <p:cBhvr>
                                        <p:cTn id="11" dur="1000"/>
                                        <p:tgtEl>
                                          <p:spTgt spid="2053"/>
                                        </p:tgtEl>
                                      </p:cBhvr>
                                    </p:animEffect>
                                    <p:anim calcmode="lin" valueType="num">
                                      <p:cBhvr>
                                        <p:cTn id="12" dur="1000" fill="hold"/>
                                        <p:tgtEl>
                                          <p:spTgt spid="2053"/>
                                        </p:tgtEl>
                                        <p:attrNameLst>
                                          <p:attrName>ppt_x</p:attrName>
                                        </p:attrNameLst>
                                      </p:cBhvr>
                                      <p:tavLst>
                                        <p:tav tm="0">
                                          <p:val>
                                            <p:strVal val="#ppt_x"/>
                                          </p:val>
                                        </p:tav>
                                        <p:tav tm="100000">
                                          <p:val>
                                            <p:strVal val="#ppt_x"/>
                                          </p:val>
                                        </p:tav>
                                      </p:tavLst>
                                    </p:anim>
                                    <p:anim calcmode="lin" valueType="num">
                                      <p:cBhvr>
                                        <p:cTn id="13"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Describe the process by which cocoa beans are turned in to chocolate</a:t>
            </a:r>
          </a:p>
        </p:txBody>
      </p:sp>
      <p:pic>
        <p:nvPicPr>
          <p:cNvPr id="4" name="Picture 2" descr="C:\Users\Heather\Documents\Heather\Pathfinders\Chocolate Honour\Chocolate Honour Resources\IMG_0005.jpg"/>
          <p:cNvPicPr>
            <a:picLocks noChangeAspect="1" noChangeArrowheads="1"/>
          </p:cNvPicPr>
          <p:nvPr/>
        </p:nvPicPr>
        <p:blipFill rotWithShape="1">
          <a:blip r:embed="rId3" cstate="print"/>
          <a:srcRect b="61142"/>
          <a:stretch/>
        </p:blipFill>
        <p:spPr bwMode="auto">
          <a:xfrm>
            <a:off x="2360672" y="2091351"/>
            <a:ext cx="5498464" cy="1315085"/>
          </a:xfrm>
          <a:prstGeom prst="rect">
            <a:avLst/>
          </a:prstGeom>
          <a:noFill/>
        </p:spPr>
      </p:pic>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b="82370"/>
          <a:stretch/>
        </p:blipFill>
        <p:spPr bwMode="auto">
          <a:xfrm>
            <a:off x="226289" y="1731312"/>
            <a:ext cx="1730572" cy="875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descr="C:\Users\Heather\Documents\Heather\Pathfinders\Chocolate Honour\Chocolate Honour Resources\IMG_0014b.jpg"/>
          <p:cNvPicPr>
            <a:picLocks noChangeAspect="1" noChangeArrowheads="1"/>
          </p:cNvPicPr>
          <p:nvPr/>
        </p:nvPicPr>
        <p:blipFill>
          <a:blip r:embed="rId5" cstate="print"/>
          <a:srcRect/>
          <a:stretch>
            <a:fillRect/>
          </a:stretch>
        </p:blipFill>
        <p:spPr bwMode="auto">
          <a:xfrm>
            <a:off x="244477" y="3406436"/>
            <a:ext cx="1712384" cy="1647205"/>
          </a:xfrm>
          <a:prstGeom prst="rect">
            <a:avLst/>
          </a:prstGeom>
          <a:noFill/>
        </p:spPr>
      </p:pic>
      <p:pic>
        <p:nvPicPr>
          <p:cNvPr id="8" name="Picture 2" descr="C:\Users\Heather\Documents\Heather\Pathfinders\Chocolate Honour\Chocolate Honour Resources\IMG_0013.jpg"/>
          <p:cNvPicPr>
            <a:picLocks noGrp="1" noChangeAspect="1" noChangeArrowheads="1"/>
          </p:cNvPicPr>
          <p:nvPr>
            <p:ph idx="1"/>
          </p:nvPr>
        </p:nvPicPr>
        <p:blipFill rotWithShape="1">
          <a:blip r:embed="rId6" cstate="print"/>
          <a:srcRect r="30522"/>
          <a:stretch/>
        </p:blipFill>
        <p:spPr bwMode="auto">
          <a:xfrm>
            <a:off x="2170504" y="3757250"/>
            <a:ext cx="2592288" cy="2556543"/>
          </a:xfrm>
          <a:prstGeom prst="rect">
            <a:avLst/>
          </a:prstGeom>
          <a:noFill/>
        </p:spPr>
      </p:pic>
      <p:pic>
        <p:nvPicPr>
          <p:cNvPr id="9" name="Picture 4" descr="C:\Users\Heather\Documents\Heather\Pathfinders\Chocolate Honour\Chocolate Honour Resources\IMG_0012.jpg"/>
          <p:cNvPicPr>
            <a:picLocks noChangeAspect="1" noChangeArrowheads="1"/>
          </p:cNvPicPr>
          <p:nvPr/>
        </p:nvPicPr>
        <p:blipFill>
          <a:blip r:embed="rId7" cstate="print"/>
          <a:srcRect/>
          <a:stretch>
            <a:fillRect/>
          </a:stretch>
        </p:blipFill>
        <p:spPr bwMode="auto">
          <a:xfrm>
            <a:off x="5018018" y="3839494"/>
            <a:ext cx="1846073" cy="1647205"/>
          </a:xfrm>
          <a:prstGeom prst="rect">
            <a:avLst/>
          </a:prstGeom>
          <a:noFill/>
        </p:spPr>
      </p:pic>
      <p:pic>
        <p:nvPicPr>
          <p:cNvPr id="10" name="Picture 2" descr="C:\Users\Heather\Documents\Heather\Pathfinders\Chocolate Honour\Chocolate Honour Resources\IMG_0011b.jpg"/>
          <p:cNvPicPr>
            <a:picLocks noChangeAspect="1" noChangeArrowheads="1"/>
          </p:cNvPicPr>
          <p:nvPr/>
        </p:nvPicPr>
        <p:blipFill>
          <a:blip r:embed="rId8" cstate="print"/>
          <a:srcRect/>
          <a:stretch>
            <a:fillRect/>
          </a:stretch>
        </p:blipFill>
        <p:spPr bwMode="auto">
          <a:xfrm>
            <a:off x="6601868" y="5301208"/>
            <a:ext cx="2355720" cy="1444306"/>
          </a:xfrm>
          <a:prstGeom prst="rect">
            <a:avLst/>
          </a:prstGeom>
          <a:noFill/>
        </p:spPr>
      </p:pic>
    </p:spTree>
    <p:extLst>
      <p:ext uri="{BB962C8B-B14F-4D97-AF65-F5344CB8AC3E}">
        <p14:creationId xmlns:p14="http://schemas.microsoft.com/office/powerpoint/2010/main" val="3793944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Describe the process by which cocoa beans are turned in to chocolate</a:t>
            </a:r>
          </a:p>
        </p:txBody>
      </p:sp>
      <p:pic>
        <p:nvPicPr>
          <p:cNvPr id="4" name="Picture 2" descr="C:\Users\Heather\Documents\Heather\Pathfinders\Chocolate Honour\Chocolate Honour Resources\IMG_0005.jpg"/>
          <p:cNvPicPr>
            <a:picLocks noChangeAspect="1" noChangeArrowheads="1"/>
          </p:cNvPicPr>
          <p:nvPr/>
        </p:nvPicPr>
        <p:blipFill rotWithShape="1">
          <a:blip r:embed="rId3" cstate="print"/>
          <a:srcRect b="26727"/>
          <a:stretch/>
        </p:blipFill>
        <p:spPr bwMode="auto">
          <a:xfrm>
            <a:off x="2313896" y="1916832"/>
            <a:ext cx="5498464" cy="2479787"/>
          </a:xfrm>
          <a:prstGeom prst="rect">
            <a:avLst/>
          </a:prstGeom>
          <a:noFill/>
        </p:spPr>
      </p:pic>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179513" y="1556793"/>
            <a:ext cx="1730572"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descr="C:\Users\Heather\Documents\Heather\Pathfinders\Chocolate Honour\Chocolate Honour Resources\IMG_0014a.jpg"/>
          <p:cNvPicPr>
            <a:picLocks noChangeAspect="1" noChangeArrowheads="1"/>
          </p:cNvPicPr>
          <p:nvPr/>
        </p:nvPicPr>
        <p:blipFill>
          <a:blip r:embed="rId5" cstate="print"/>
          <a:srcRect/>
          <a:stretch>
            <a:fillRect/>
          </a:stretch>
        </p:blipFill>
        <p:spPr bwMode="auto">
          <a:xfrm>
            <a:off x="2035738" y="4671410"/>
            <a:ext cx="1226976" cy="1296668"/>
          </a:xfrm>
          <a:prstGeom prst="rect">
            <a:avLst/>
          </a:prstGeom>
          <a:noFill/>
        </p:spPr>
      </p:pic>
      <p:pic>
        <p:nvPicPr>
          <p:cNvPr id="12" name="Picture 2" descr="C:\Users\Heather\Documents\Heather\Pathfinders\Chocolate Honour\Chocolate Honour Resources\IMG_0011a.jpg"/>
          <p:cNvPicPr>
            <a:picLocks noChangeAspect="1" noChangeArrowheads="1"/>
          </p:cNvPicPr>
          <p:nvPr/>
        </p:nvPicPr>
        <p:blipFill>
          <a:blip r:embed="rId6" cstate="print"/>
          <a:srcRect/>
          <a:stretch>
            <a:fillRect/>
          </a:stretch>
        </p:blipFill>
        <p:spPr bwMode="auto">
          <a:xfrm>
            <a:off x="3419872" y="4533061"/>
            <a:ext cx="1771814" cy="1573366"/>
          </a:xfrm>
          <a:prstGeom prst="rect">
            <a:avLst/>
          </a:prstGeom>
          <a:noFill/>
        </p:spPr>
      </p:pic>
      <p:pic>
        <p:nvPicPr>
          <p:cNvPr id="13" name="Picture 2" descr="C:\Users\Heather\Documents\Heather\Pathfinders\Chocolate Honour\Chocolate Honour Resources\IMG_0007.jpg"/>
          <p:cNvPicPr>
            <a:picLocks noChangeAspect="1" noChangeArrowheads="1"/>
          </p:cNvPicPr>
          <p:nvPr/>
        </p:nvPicPr>
        <p:blipFill rotWithShape="1">
          <a:blip r:embed="rId7" cstate="print"/>
          <a:srcRect b="4159"/>
          <a:stretch/>
        </p:blipFill>
        <p:spPr bwMode="auto">
          <a:xfrm>
            <a:off x="7308304" y="4041069"/>
            <a:ext cx="1730316" cy="2636822"/>
          </a:xfrm>
          <a:prstGeom prst="rect">
            <a:avLst/>
          </a:prstGeom>
          <a:noFill/>
        </p:spPr>
      </p:pic>
      <p:pic>
        <p:nvPicPr>
          <p:cNvPr id="14" name="Picture 2" descr="C:\Users\Heather\Documents\Heather\Pathfinders\Chocolate Honour\Chocolate Honour Resources\IMG_0009.jpg"/>
          <p:cNvPicPr>
            <a:picLocks noChangeAspect="1" noChangeArrowheads="1"/>
          </p:cNvPicPr>
          <p:nvPr/>
        </p:nvPicPr>
        <p:blipFill>
          <a:blip r:embed="rId8" cstate="print"/>
          <a:srcRect/>
          <a:stretch>
            <a:fillRect/>
          </a:stretch>
        </p:blipFill>
        <p:spPr bwMode="auto">
          <a:xfrm>
            <a:off x="5364088" y="4671410"/>
            <a:ext cx="1844739" cy="1238697"/>
          </a:xfrm>
          <a:prstGeom prst="rect">
            <a:avLst/>
          </a:prstGeom>
          <a:noFill/>
        </p:spPr>
      </p:pic>
    </p:spTree>
    <p:extLst>
      <p:ext uri="{BB962C8B-B14F-4D97-AF65-F5344CB8AC3E}">
        <p14:creationId xmlns:p14="http://schemas.microsoft.com/office/powerpoint/2010/main" val="364455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Describe the process by which cocoa beans are turned in to chocolate</a:t>
            </a:r>
          </a:p>
        </p:txBody>
      </p:sp>
      <p:pic>
        <p:nvPicPr>
          <p:cNvPr id="4" name="Picture 2" descr="C:\Users\Heather\Documents\Heather\Pathfinders\Chocolate Honour\Chocolate Honour Resources\IMG_0005.jpg"/>
          <p:cNvPicPr>
            <a:picLocks noChangeAspect="1" noChangeArrowheads="1"/>
          </p:cNvPicPr>
          <p:nvPr/>
        </p:nvPicPr>
        <p:blipFill>
          <a:blip r:embed="rId3" cstate="print"/>
          <a:srcRect/>
          <a:stretch>
            <a:fillRect/>
          </a:stretch>
        </p:blipFill>
        <p:spPr bwMode="auto">
          <a:xfrm>
            <a:off x="1711000" y="1700807"/>
            <a:ext cx="5498464" cy="3384377"/>
          </a:xfrm>
          <a:prstGeom prst="rect">
            <a:avLst/>
          </a:prstGeom>
          <a:noFill/>
        </p:spPr>
      </p:pic>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179513" y="1340768"/>
            <a:ext cx="1730572" cy="4968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51358"/>
          <a:stretch/>
        </p:blipFill>
        <p:spPr bwMode="auto">
          <a:xfrm>
            <a:off x="7198536" y="1340766"/>
            <a:ext cx="1659695" cy="4968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descr="C:\Users\Heather\Documents\Heather\Pathfinders\Chocolate Honour\Chocolate Honour Resources\IMG_0010.jpg"/>
          <p:cNvPicPr>
            <a:picLocks noChangeAspect="1" noChangeArrowheads="1"/>
          </p:cNvPicPr>
          <p:nvPr/>
        </p:nvPicPr>
        <p:blipFill>
          <a:blip r:embed="rId5" cstate="print"/>
          <a:srcRect/>
          <a:stretch>
            <a:fillRect/>
          </a:stretch>
        </p:blipFill>
        <p:spPr bwMode="auto">
          <a:xfrm>
            <a:off x="2195736" y="5305424"/>
            <a:ext cx="2402285" cy="1267917"/>
          </a:xfrm>
          <a:prstGeom prst="rect">
            <a:avLst/>
          </a:prstGeom>
          <a:noFill/>
        </p:spPr>
      </p:pic>
      <p:grpSp>
        <p:nvGrpSpPr>
          <p:cNvPr id="5" name="Group 4"/>
          <p:cNvGrpSpPr/>
          <p:nvPr/>
        </p:nvGrpSpPr>
        <p:grpSpPr>
          <a:xfrm>
            <a:off x="4674214" y="5198272"/>
            <a:ext cx="2354796" cy="1375069"/>
            <a:chOff x="4674214" y="5198272"/>
            <a:chExt cx="2354796" cy="1375069"/>
          </a:xfrm>
        </p:grpSpPr>
        <p:pic>
          <p:nvPicPr>
            <p:cNvPr id="11" name="Picture 2" descr="C:\Users\Heather\Documents\Heather\Pathfinders\Chocolate Honour\Chocolate Honour Resources\IMG_0006.jpg"/>
            <p:cNvPicPr>
              <a:picLocks noChangeAspect="1" noChangeArrowheads="1"/>
            </p:cNvPicPr>
            <p:nvPr/>
          </p:nvPicPr>
          <p:blipFill>
            <a:blip r:embed="rId6" cstate="print"/>
            <a:srcRect/>
            <a:stretch>
              <a:fillRect/>
            </a:stretch>
          </p:blipFill>
          <p:spPr bwMode="auto">
            <a:xfrm>
              <a:off x="4674214" y="5198272"/>
              <a:ext cx="1588716" cy="1056319"/>
            </a:xfrm>
            <a:prstGeom prst="rect">
              <a:avLst/>
            </a:prstGeom>
            <a:noFill/>
          </p:spPr>
        </p:pic>
        <p:pic>
          <p:nvPicPr>
            <p:cNvPr id="12" name="Picture 3" descr="C:\Users\Heather\Documents\Heather\Pathfinders\Chocolate Honour\Chocolate Honour Resources\IMG_0008.jpg"/>
            <p:cNvPicPr>
              <a:picLocks noChangeAspect="1" noChangeArrowheads="1"/>
            </p:cNvPicPr>
            <p:nvPr/>
          </p:nvPicPr>
          <p:blipFill>
            <a:blip r:embed="rId7" cstate="print"/>
            <a:srcRect/>
            <a:stretch>
              <a:fillRect/>
            </a:stretch>
          </p:blipFill>
          <p:spPr bwMode="auto">
            <a:xfrm>
              <a:off x="6262930" y="5811358"/>
              <a:ext cx="766080" cy="761983"/>
            </a:xfrm>
            <a:prstGeom prst="rect">
              <a:avLst/>
            </a:prstGeom>
            <a:noFill/>
            <a:ln w="76200">
              <a:solidFill>
                <a:schemeClr val="tx1"/>
              </a:solidFill>
            </a:ln>
          </p:spPr>
        </p:pic>
      </p:grpSp>
    </p:spTree>
    <p:extLst>
      <p:ext uri="{BB962C8B-B14F-4D97-AF65-F5344CB8AC3E}">
        <p14:creationId xmlns:p14="http://schemas.microsoft.com/office/powerpoint/2010/main" val="2329699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Chocolate Consumers</a:t>
            </a: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2204864"/>
            <a:ext cx="7815560" cy="3609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0224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In That?</a:t>
            </a:r>
          </a:p>
        </p:txBody>
      </p:sp>
      <p:sp>
        <p:nvSpPr>
          <p:cNvPr id="3" name="Content Placeholder 2"/>
          <p:cNvSpPr>
            <a:spLocks noGrp="1"/>
          </p:cNvSpPr>
          <p:nvPr>
            <p:ph idx="1"/>
          </p:nvPr>
        </p:nvSpPr>
        <p:spPr>
          <a:xfrm>
            <a:off x="457200" y="1600200"/>
            <a:ext cx="3682752" cy="748680"/>
          </a:xfrm>
        </p:spPr>
        <p:txBody>
          <a:bodyPr>
            <a:normAutofit/>
          </a:bodyPr>
          <a:lstStyle/>
          <a:p>
            <a:pPr marL="137160" indent="0">
              <a:buNone/>
            </a:pPr>
            <a:r>
              <a:rPr lang="en-GB" dirty="0"/>
              <a:t>   </a:t>
            </a:r>
            <a:r>
              <a:rPr lang="en-GB" b="1" dirty="0"/>
              <a:t>Milk chocolate </a:t>
            </a:r>
            <a:endParaRPr lang="en-GB" dirty="0"/>
          </a:p>
          <a:p>
            <a:endParaRPr lang="en-GB" dirty="0"/>
          </a:p>
          <a:p>
            <a:endParaRPr lang="en-GB" dirty="0"/>
          </a:p>
        </p:txBody>
      </p:sp>
      <p:sp>
        <p:nvSpPr>
          <p:cNvPr id="4" name="Rectangle 3"/>
          <p:cNvSpPr/>
          <p:nvPr/>
        </p:nvSpPr>
        <p:spPr>
          <a:xfrm>
            <a:off x="646521" y="2420888"/>
            <a:ext cx="3304110" cy="584775"/>
          </a:xfrm>
          <a:prstGeom prst="rect">
            <a:avLst/>
          </a:prstGeom>
        </p:spPr>
        <p:txBody>
          <a:bodyPr wrap="none">
            <a:spAutoFit/>
          </a:bodyPr>
          <a:lstStyle/>
          <a:p>
            <a:r>
              <a:rPr lang="en-GB" dirty="0"/>
              <a:t> </a:t>
            </a:r>
            <a:r>
              <a:rPr lang="en-GB" sz="3200" dirty="0"/>
              <a:t>S</a:t>
            </a:r>
            <a:r>
              <a:rPr lang="en-GB" sz="3200" b="1" dirty="0"/>
              <a:t>weet chocolate </a:t>
            </a:r>
            <a:endParaRPr lang="en-GB" dirty="0"/>
          </a:p>
        </p:txBody>
      </p:sp>
      <p:sp>
        <p:nvSpPr>
          <p:cNvPr id="5" name="Rectangle 4"/>
          <p:cNvSpPr/>
          <p:nvPr/>
        </p:nvSpPr>
        <p:spPr>
          <a:xfrm>
            <a:off x="904605" y="3501008"/>
            <a:ext cx="2787943" cy="523220"/>
          </a:xfrm>
          <a:prstGeom prst="rect">
            <a:avLst/>
          </a:prstGeom>
        </p:spPr>
        <p:txBody>
          <a:bodyPr wrap="none">
            <a:spAutoFit/>
          </a:bodyPr>
          <a:lstStyle/>
          <a:p>
            <a:r>
              <a:rPr lang="en-GB" dirty="0"/>
              <a:t> </a:t>
            </a:r>
            <a:r>
              <a:rPr lang="en-GB" sz="2800" b="1" dirty="0"/>
              <a:t>Bitter chocolate</a:t>
            </a:r>
            <a:endParaRPr lang="en-GB" sz="2800" dirty="0"/>
          </a:p>
        </p:txBody>
      </p:sp>
      <p:sp>
        <p:nvSpPr>
          <p:cNvPr id="6" name="Rectangle 5"/>
          <p:cNvSpPr/>
          <p:nvPr/>
        </p:nvSpPr>
        <p:spPr>
          <a:xfrm>
            <a:off x="819646" y="4581128"/>
            <a:ext cx="2957861" cy="523220"/>
          </a:xfrm>
          <a:prstGeom prst="rect">
            <a:avLst/>
          </a:prstGeom>
        </p:spPr>
        <p:txBody>
          <a:bodyPr wrap="none">
            <a:spAutoFit/>
          </a:bodyPr>
          <a:lstStyle/>
          <a:p>
            <a:r>
              <a:rPr lang="en-GB" dirty="0"/>
              <a:t> </a:t>
            </a:r>
            <a:r>
              <a:rPr lang="en-GB" sz="2800" b="1" dirty="0"/>
              <a:t>White chocolate </a:t>
            </a:r>
            <a:endParaRPr lang="en-GB" dirty="0"/>
          </a:p>
        </p:txBody>
      </p:sp>
      <p:sp>
        <p:nvSpPr>
          <p:cNvPr id="7" name="Rectangle 6"/>
          <p:cNvSpPr/>
          <p:nvPr/>
        </p:nvSpPr>
        <p:spPr>
          <a:xfrm>
            <a:off x="1678054" y="5570076"/>
            <a:ext cx="1241045" cy="523220"/>
          </a:xfrm>
          <a:prstGeom prst="rect">
            <a:avLst/>
          </a:prstGeom>
        </p:spPr>
        <p:txBody>
          <a:bodyPr wrap="none">
            <a:spAutoFit/>
          </a:bodyPr>
          <a:lstStyle/>
          <a:p>
            <a:r>
              <a:rPr lang="en-GB" dirty="0"/>
              <a:t> </a:t>
            </a:r>
            <a:r>
              <a:rPr lang="en-GB" sz="2800" b="1" dirty="0"/>
              <a:t>Carob</a:t>
            </a:r>
            <a:endParaRPr lang="en-GB" sz="2800" dirty="0"/>
          </a:p>
        </p:txBody>
      </p:sp>
      <p:sp>
        <p:nvSpPr>
          <p:cNvPr id="25" name="AutoShape 2" descr="Mondelēz patents soluble corn fiber for reduced sugar chocol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2420888"/>
            <a:ext cx="4643393" cy="260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28205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In That?</a:t>
            </a:r>
          </a:p>
        </p:txBody>
      </p:sp>
      <p:sp>
        <p:nvSpPr>
          <p:cNvPr id="3" name="Content Placeholder 2"/>
          <p:cNvSpPr>
            <a:spLocks noGrp="1"/>
          </p:cNvSpPr>
          <p:nvPr>
            <p:ph idx="1"/>
          </p:nvPr>
        </p:nvSpPr>
        <p:spPr>
          <a:xfrm>
            <a:off x="457200" y="1600200"/>
            <a:ext cx="3682752" cy="748680"/>
          </a:xfrm>
        </p:spPr>
        <p:txBody>
          <a:bodyPr>
            <a:normAutofit/>
          </a:bodyPr>
          <a:lstStyle/>
          <a:p>
            <a:pPr marL="137160" indent="0">
              <a:buNone/>
            </a:pPr>
            <a:r>
              <a:rPr lang="en-GB" dirty="0"/>
              <a:t>   </a:t>
            </a:r>
            <a:r>
              <a:rPr lang="en-GB" b="1" dirty="0"/>
              <a:t>Milk chocolate </a:t>
            </a:r>
            <a:endParaRPr lang="en-GB" dirty="0"/>
          </a:p>
          <a:p>
            <a:endParaRPr lang="en-GB" dirty="0"/>
          </a:p>
          <a:p>
            <a:endParaRPr lang="en-GB" dirty="0"/>
          </a:p>
        </p:txBody>
      </p:sp>
      <p:sp>
        <p:nvSpPr>
          <p:cNvPr id="4" name="Rectangle 3"/>
          <p:cNvSpPr/>
          <p:nvPr/>
        </p:nvSpPr>
        <p:spPr>
          <a:xfrm>
            <a:off x="646521" y="2420888"/>
            <a:ext cx="3304110" cy="584775"/>
          </a:xfrm>
          <a:prstGeom prst="rect">
            <a:avLst/>
          </a:prstGeom>
        </p:spPr>
        <p:txBody>
          <a:bodyPr wrap="none">
            <a:spAutoFit/>
          </a:bodyPr>
          <a:lstStyle/>
          <a:p>
            <a:r>
              <a:rPr lang="en-GB" dirty="0"/>
              <a:t> </a:t>
            </a:r>
            <a:r>
              <a:rPr lang="en-GB" sz="3200" dirty="0"/>
              <a:t>S</a:t>
            </a:r>
            <a:r>
              <a:rPr lang="en-GB" sz="3200" b="1" dirty="0"/>
              <a:t>weet chocolate </a:t>
            </a:r>
            <a:endParaRPr lang="en-GB" dirty="0"/>
          </a:p>
        </p:txBody>
      </p:sp>
      <p:sp>
        <p:nvSpPr>
          <p:cNvPr id="5" name="Rectangle 4"/>
          <p:cNvSpPr/>
          <p:nvPr/>
        </p:nvSpPr>
        <p:spPr>
          <a:xfrm>
            <a:off x="904605" y="3501008"/>
            <a:ext cx="2787943" cy="523220"/>
          </a:xfrm>
          <a:prstGeom prst="rect">
            <a:avLst/>
          </a:prstGeom>
        </p:spPr>
        <p:txBody>
          <a:bodyPr wrap="none">
            <a:spAutoFit/>
          </a:bodyPr>
          <a:lstStyle/>
          <a:p>
            <a:r>
              <a:rPr lang="en-GB" dirty="0"/>
              <a:t> </a:t>
            </a:r>
            <a:r>
              <a:rPr lang="en-GB" sz="2800" b="1" dirty="0"/>
              <a:t>Bitter chocolate</a:t>
            </a:r>
            <a:endParaRPr lang="en-GB" sz="2800" dirty="0"/>
          </a:p>
        </p:txBody>
      </p:sp>
      <p:sp>
        <p:nvSpPr>
          <p:cNvPr id="6" name="Rectangle 5"/>
          <p:cNvSpPr/>
          <p:nvPr/>
        </p:nvSpPr>
        <p:spPr>
          <a:xfrm>
            <a:off x="819646" y="4581128"/>
            <a:ext cx="2957861" cy="523220"/>
          </a:xfrm>
          <a:prstGeom prst="rect">
            <a:avLst/>
          </a:prstGeom>
        </p:spPr>
        <p:txBody>
          <a:bodyPr wrap="none">
            <a:spAutoFit/>
          </a:bodyPr>
          <a:lstStyle/>
          <a:p>
            <a:r>
              <a:rPr lang="en-GB" dirty="0"/>
              <a:t> </a:t>
            </a:r>
            <a:r>
              <a:rPr lang="en-GB" sz="2800" b="1" dirty="0"/>
              <a:t>White chocolate </a:t>
            </a:r>
            <a:endParaRPr lang="en-GB" dirty="0"/>
          </a:p>
        </p:txBody>
      </p:sp>
      <p:sp>
        <p:nvSpPr>
          <p:cNvPr id="7" name="Rectangle 6"/>
          <p:cNvSpPr/>
          <p:nvPr/>
        </p:nvSpPr>
        <p:spPr>
          <a:xfrm>
            <a:off x="1678054" y="5570076"/>
            <a:ext cx="1241045" cy="523220"/>
          </a:xfrm>
          <a:prstGeom prst="rect">
            <a:avLst/>
          </a:prstGeom>
        </p:spPr>
        <p:txBody>
          <a:bodyPr wrap="none">
            <a:spAutoFit/>
          </a:bodyPr>
          <a:lstStyle/>
          <a:p>
            <a:r>
              <a:rPr lang="en-GB" dirty="0"/>
              <a:t> </a:t>
            </a:r>
            <a:r>
              <a:rPr lang="en-GB" sz="2800" b="1" dirty="0"/>
              <a:t>Carob</a:t>
            </a:r>
            <a:endParaRPr lang="en-GB" sz="2800" dirty="0"/>
          </a:p>
        </p:txBody>
      </p:sp>
      <p:sp>
        <p:nvSpPr>
          <p:cNvPr id="8" name="Rectangle 7"/>
          <p:cNvSpPr/>
          <p:nvPr/>
        </p:nvSpPr>
        <p:spPr>
          <a:xfrm>
            <a:off x="5292079" y="1340768"/>
            <a:ext cx="2890535" cy="584775"/>
          </a:xfrm>
          <a:prstGeom prst="rect">
            <a:avLst/>
          </a:prstGeom>
          <a:solidFill>
            <a:schemeClr val="tx1">
              <a:lumMod val="75000"/>
            </a:schemeClr>
          </a:solidFill>
        </p:spPr>
        <p:txBody>
          <a:bodyPr wrap="none">
            <a:spAutoFit/>
          </a:bodyPr>
          <a:lstStyle/>
          <a:p>
            <a:r>
              <a:rPr lang="en-GB" sz="3200" dirty="0">
                <a:solidFill>
                  <a:srgbClr val="993300"/>
                </a:solidFill>
                <a:latin typeface="AR BLANCA" panose="02000000000000000000" pitchFamily="2" charset="0"/>
              </a:rPr>
              <a:t>Chocolate liquor </a:t>
            </a:r>
          </a:p>
        </p:txBody>
      </p:sp>
      <p:sp>
        <p:nvSpPr>
          <p:cNvPr id="9" name="Rectangle 8"/>
          <p:cNvSpPr/>
          <p:nvPr/>
        </p:nvSpPr>
        <p:spPr>
          <a:xfrm>
            <a:off x="5522338" y="2060848"/>
            <a:ext cx="2430016" cy="584775"/>
          </a:xfrm>
          <a:prstGeom prst="rect">
            <a:avLst/>
          </a:prstGeom>
          <a:solidFill>
            <a:schemeClr val="tx2">
              <a:lumMod val="75000"/>
            </a:schemeClr>
          </a:solidFill>
        </p:spPr>
        <p:txBody>
          <a:bodyPr wrap="square">
            <a:spAutoFit/>
          </a:bodyPr>
          <a:lstStyle/>
          <a:p>
            <a:r>
              <a:rPr lang="en-GB" sz="3200" dirty="0"/>
              <a:t>Milk solids</a:t>
            </a:r>
          </a:p>
        </p:txBody>
      </p:sp>
      <p:sp>
        <p:nvSpPr>
          <p:cNvPr id="12" name="Rectangle 11"/>
          <p:cNvSpPr/>
          <p:nvPr/>
        </p:nvSpPr>
        <p:spPr>
          <a:xfrm>
            <a:off x="5894807" y="3523655"/>
            <a:ext cx="1685077" cy="769441"/>
          </a:xfrm>
          <a:prstGeom prst="rect">
            <a:avLst/>
          </a:prstGeom>
          <a:solidFill>
            <a:schemeClr val="accent4">
              <a:lumMod val="60000"/>
              <a:lumOff val="40000"/>
            </a:schemeClr>
          </a:solidFill>
        </p:spPr>
        <p:txBody>
          <a:bodyPr wrap="none">
            <a:spAutoFit/>
          </a:bodyPr>
          <a:lstStyle/>
          <a:p>
            <a:r>
              <a:rPr lang="en-GB" sz="4400" kern="1400" dirty="0">
                <a:solidFill>
                  <a:srgbClr val="000000"/>
                </a:solidFill>
                <a:latin typeface="AR DELANEY"/>
              </a:rPr>
              <a:t>Sugar</a:t>
            </a:r>
            <a:endParaRPr lang="en-GB" sz="1600" kern="1400" dirty="0">
              <a:solidFill>
                <a:srgbClr val="000000"/>
              </a:solidFill>
              <a:effectLst/>
              <a:latin typeface="Times New Roman"/>
            </a:endParaRPr>
          </a:p>
        </p:txBody>
      </p:sp>
      <p:sp>
        <p:nvSpPr>
          <p:cNvPr id="15" name="Rectangle 14"/>
          <p:cNvSpPr/>
          <p:nvPr/>
        </p:nvSpPr>
        <p:spPr>
          <a:xfrm>
            <a:off x="5006743" y="4417948"/>
            <a:ext cx="3461204" cy="523220"/>
          </a:xfrm>
          <a:prstGeom prst="rect">
            <a:avLst/>
          </a:prstGeom>
          <a:solidFill>
            <a:schemeClr val="accent3">
              <a:lumMod val="60000"/>
              <a:lumOff val="40000"/>
            </a:schemeClr>
          </a:solidFill>
        </p:spPr>
        <p:txBody>
          <a:bodyPr wrap="none">
            <a:spAutoFit/>
          </a:bodyPr>
          <a:lstStyle/>
          <a:p>
            <a:r>
              <a:rPr lang="en-GB" sz="2800" b="1" kern="1400" dirty="0">
                <a:solidFill>
                  <a:srgbClr val="85421E"/>
                </a:solidFill>
                <a:latin typeface="Castellar"/>
              </a:rPr>
              <a:t>Cocoa butter </a:t>
            </a:r>
            <a:endParaRPr lang="en-GB" sz="1050" b="1" kern="1400" dirty="0">
              <a:solidFill>
                <a:srgbClr val="000000"/>
              </a:solidFill>
              <a:effectLst/>
              <a:latin typeface="Times New Roman"/>
            </a:endParaRPr>
          </a:p>
        </p:txBody>
      </p:sp>
      <p:sp>
        <p:nvSpPr>
          <p:cNvPr id="17" name="Rectangle 16"/>
          <p:cNvSpPr/>
          <p:nvPr/>
        </p:nvSpPr>
        <p:spPr>
          <a:xfrm>
            <a:off x="5292078" y="5107831"/>
            <a:ext cx="3024337" cy="769441"/>
          </a:xfrm>
          <a:prstGeom prst="rect">
            <a:avLst/>
          </a:prstGeom>
          <a:solidFill>
            <a:schemeClr val="accent2">
              <a:lumMod val="60000"/>
              <a:lumOff val="40000"/>
            </a:schemeClr>
          </a:solidFill>
        </p:spPr>
        <p:txBody>
          <a:bodyPr wrap="square">
            <a:spAutoFit/>
          </a:bodyPr>
          <a:lstStyle/>
          <a:p>
            <a:pPr marL="685800" marR="0" indent="-226695" algn="just">
              <a:spcBef>
                <a:spcPts val="0"/>
              </a:spcBef>
              <a:spcAft>
                <a:spcPts val="0"/>
              </a:spcAft>
            </a:pPr>
            <a:r>
              <a:rPr lang="en-GB" kern="1400" dirty="0">
                <a:solidFill>
                  <a:srgbClr val="331900"/>
                </a:solidFill>
                <a:latin typeface="Rockwell Extra Bold"/>
              </a:rPr>
              <a:t>     Hardened </a:t>
            </a:r>
            <a:endParaRPr lang="en-GB" sz="800" kern="1400" dirty="0">
              <a:solidFill>
                <a:srgbClr val="000000"/>
              </a:solidFill>
              <a:latin typeface="Times New Roman"/>
            </a:endParaRPr>
          </a:p>
          <a:p>
            <a:pPr marL="685800" marR="0" indent="-226695" algn="just">
              <a:spcBef>
                <a:spcPts val="0"/>
              </a:spcBef>
              <a:spcAft>
                <a:spcPts val="0"/>
              </a:spcAft>
            </a:pPr>
            <a:r>
              <a:rPr lang="en-GB" kern="1400" dirty="0">
                <a:solidFill>
                  <a:srgbClr val="331900"/>
                </a:solidFill>
                <a:latin typeface="Rockwell Extra Bold"/>
              </a:rPr>
              <a:t>chocolate liquor     </a:t>
            </a:r>
            <a:endParaRPr lang="en-GB" sz="800" kern="1400" dirty="0">
              <a:solidFill>
                <a:srgbClr val="000000"/>
              </a:solidFill>
              <a:latin typeface="Times New Roman"/>
            </a:endParaRPr>
          </a:p>
          <a:p>
            <a:pPr algn="ctr"/>
            <a:r>
              <a:rPr lang="en-GB" sz="800" kern="1400" dirty="0">
                <a:solidFill>
                  <a:srgbClr val="000000"/>
                </a:solidFill>
                <a:latin typeface="Times New Roman"/>
              </a:rPr>
              <a:t>   </a:t>
            </a:r>
            <a:endParaRPr lang="en-GB" sz="800" kern="1400" dirty="0">
              <a:solidFill>
                <a:srgbClr val="000000"/>
              </a:solidFill>
              <a:effectLst/>
              <a:latin typeface="Times New Roman"/>
            </a:endParaRPr>
          </a:p>
        </p:txBody>
      </p:sp>
      <p:sp>
        <p:nvSpPr>
          <p:cNvPr id="19" name="Rectangle 18"/>
          <p:cNvSpPr/>
          <p:nvPr/>
        </p:nvSpPr>
        <p:spPr>
          <a:xfrm>
            <a:off x="5894807" y="6021287"/>
            <a:ext cx="1944176" cy="646331"/>
          </a:xfrm>
          <a:prstGeom prst="rect">
            <a:avLst/>
          </a:prstGeom>
          <a:solidFill>
            <a:schemeClr val="tx1">
              <a:lumMod val="50000"/>
            </a:schemeClr>
          </a:solidFill>
        </p:spPr>
        <p:txBody>
          <a:bodyPr wrap="square">
            <a:spAutoFit/>
          </a:bodyPr>
          <a:lstStyle/>
          <a:p>
            <a:pPr marL="685800" marR="0" indent="-226695" algn="ctr">
              <a:spcBef>
                <a:spcPts val="0"/>
              </a:spcBef>
              <a:spcAft>
                <a:spcPts val="0"/>
              </a:spcAft>
            </a:pPr>
            <a:r>
              <a:rPr lang="en-GB" sz="2800" kern="1400" dirty="0">
                <a:solidFill>
                  <a:srgbClr val="FFCC00"/>
                </a:solidFill>
                <a:latin typeface="Harlow Solid Italic"/>
              </a:rPr>
              <a:t>Vanilla    </a:t>
            </a:r>
            <a:endParaRPr lang="en-GB" sz="2800" kern="1400" dirty="0">
              <a:solidFill>
                <a:srgbClr val="000000"/>
              </a:solidFill>
              <a:latin typeface="Times New Roman"/>
            </a:endParaRPr>
          </a:p>
          <a:p>
            <a:r>
              <a:rPr lang="en-GB" sz="800" kern="1400" dirty="0">
                <a:solidFill>
                  <a:srgbClr val="000000"/>
                </a:solidFill>
                <a:latin typeface="Times New Roman"/>
              </a:rPr>
              <a:t> </a:t>
            </a:r>
            <a:endParaRPr lang="en-GB" sz="800" kern="1400" dirty="0">
              <a:solidFill>
                <a:srgbClr val="000000"/>
              </a:solidFill>
              <a:effectLst/>
              <a:latin typeface="Times New Roman"/>
            </a:endParaRPr>
          </a:p>
        </p:txBody>
      </p:sp>
      <p:sp>
        <p:nvSpPr>
          <p:cNvPr id="20" name="Rectangle 19"/>
          <p:cNvSpPr/>
          <p:nvPr/>
        </p:nvSpPr>
        <p:spPr>
          <a:xfrm>
            <a:off x="4451345" y="2771231"/>
            <a:ext cx="4572000" cy="646331"/>
          </a:xfrm>
          <a:prstGeom prst="rect">
            <a:avLst/>
          </a:prstGeom>
          <a:solidFill>
            <a:schemeClr val="accent6">
              <a:lumMod val="75000"/>
            </a:schemeClr>
          </a:solidFill>
        </p:spPr>
        <p:txBody>
          <a:bodyPr>
            <a:spAutoFit/>
          </a:bodyPr>
          <a:lstStyle/>
          <a:p>
            <a:pPr algn="ctr"/>
            <a:r>
              <a:rPr lang="en-GB" dirty="0"/>
              <a:t>made from the fruit of the carob plant instead of the cacao tree</a:t>
            </a:r>
          </a:p>
        </p:txBody>
      </p:sp>
      <p:grpSp>
        <p:nvGrpSpPr>
          <p:cNvPr id="24" name="Group 23"/>
          <p:cNvGrpSpPr/>
          <p:nvPr/>
        </p:nvGrpSpPr>
        <p:grpSpPr>
          <a:xfrm>
            <a:off x="3482933" y="4112595"/>
            <a:ext cx="2644443" cy="1687144"/>
            <a:chOff x="3482933" y="4112595"/>
            <a:chExt cx="2644443" cy="1687144"/>
          </a:xfrm>
        </p:grpSpPr>
        <p:sp>
          <p:nvSpPr>
            <p:cNvPr id="21" name="Right Arrow 20"/>
            <p:cNvSpPr/>
            <p:nvPr/>
          </p:nvSpPr>
          <p:spPr>
            <a:xfrm rot="20140772">
              <a:off x="3680352" y="4112595"/>
              <a:ext cx="2246230" cy="424790"/>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ht Arrow 21"/>
            <p:cNvSpPr/>
            <p:nvPr/>
          </p:nvSpPr>
          <p:spPr>
            <a:xfrm rot="21273878">
              <a:off x="3780148" y="4464287"/>
              <a:ext cx="1290621" cy="424790"/>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ight Arrow 22"/>
            <p:cNvSpPr/>
            <p:nvPr/>
          </p:nvSpPr>
          <p:spPr>
            <a:xfrm rot="2375016">
              <a:off x="3482933" y="5374949"/>
              <a:ext cx="2644443" cy="424790"/>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034548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100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In That?</a:t>
            </a:r>
          </a:p>
        </p:txBody>
      </p:sp>
      <p:sp>
        <p:nvSpPr>
          <p:cNvPr id="3" name="Content Placeholder 2"/>
          <p:cNvSpPr>
            <a:spLocks noGrp="1"/>
          </p:cNvSpPr>
          <p:nvPr>
            <p:ph idx="1"/>
          </p:nvPr>
        </p:nvSpPr>
        <p:spPr>
          <a:xfrm>
            <a:off x="457200" y="1600200"/>
            <a:ext cx="3682752" cy="748680"/>
          </a:xfrm>
        </p:spPr>
        <p:txBody>
          <a:bodyPr>
            <a:normAutofit/>
          </a:bodyPr>
          <a:lstStyle/>
          <a:p>
            <a:pPr marL="137160" indent="0">
              <a:buNone/>
            </a:pPr>
            <a:r>
              <a:rPr lang="en-GB" dirty="0"/>
              <a:t>   </a:t>
            </a:r>
            <a:r>
              <a:rPr lang="en-GB" b="1" dirty="0"/>
              <a:t>Milk chocolate </a:t>
            </a:r>
            <a:endParaRPr lang="en-GB" dirty="0"/>
          </a:p>
          <a:p>
            <a:endParaRPr lang="en-GB" dirty="0"/>
          </a:p>
          <a:p>
            <a:endParaRPr lang="en-GB" dirty="0"/>
          </a:p>
        </p:txBody>
      </p:sp>
      <p:sp>
        <p:nvSpPr>
          <p:cNvPr id="4" name="Rectangle 3"/>
          <p:cNvSpPr/>
          <p:nvPr/>
        </p:nvSpPr>
        <p:spPr>
          <a:xfrm>
            <a:off x="646521" y="2420888"/>
            <a:ext cx="3304110" cy="584775"/>
          </a:xfrm>
          <a:prstGeom prst="rect">
            <a:avLst/>
          </a:prstGeom>
        </p:spPr>
        <p:txBody>
          <a:bodyPr wrap="none">
            <a:spAutoFit/>
          </a:bodyPr>
          <a:lstStyle/>
          <a:p>
            <a:r>
              <a:rPr lang="en-GB" dirty="0"/>
              <a:t> </a:t>
            </a:r>
            <a:r>
              <a:rPr lang="en-GB" sz="3200" dirty="0"/>
              <a:t>S</a:t>
            </a:r>
            <a:r>
              <a:rPr lang="en-GB" sz="3200" b="1" dirty="0"/>
              <a:t>weet chocolate </a:t>
            </a:r>
            <a:endParaRPr lang="en-GB" dirty="0"/>
          </a:p>
        </p:txBody>
      </p:sp>
      <p:sp>
        <p:nvSpPr>
          <p:cNvPr id="5" name="Rectangle 4"/>
          <p:cNvSpPr/>
          <p:nvPr/>
        </p:nvSpPr>
        <p:spPr>
          <a:xfrm>
            <a:off x="904605" y="3501008"/>
            <a:ext cx="2787943" cy="523220"/>
          </a:xfrm>
          <a:prstGeom prst="rect">
            <a:avLst/>
          </a:prstGeom>
        </p:spPr>
        <p:txBody>
          <a:bodyPr wrap="none">
            <a:spAutoFit/>
          </a:bodyPr>
          <a:lstStyle/>
          <a:p>
            <a:r>
              <a:rPr lang="en-GB" dirty="0"/>
              <a:t> </a:t>
            </a:r>
            <a:r>
              <a:rPr lang="en-GB" sz="2800" b="1" dirty="0"/>
              <a:t>Bitter chocolate</a:t>
            </a:r>
            <a:endParaRPr lang="en-GB" sz="2800" dirty="0"/>
          </a:p>
        </p:txBody>
      </p:sp>
      <p:sp>
        <p:nvSpPr>
          <p:cNvPr id="6" name="Rectangle 5"/>
          <p:cNvSpPr/>
          <p:nvPr/>
        </p:nvSpPr>
        <p:spPr>
          <a:xfrm>
            <a:off x="819646" y="4581128"/>
            <a:ext cx="2957861" cy="523220"/>
          </a:xfrm>
          <a:prstGeom prst="rect">
            <a:avLst/>
          </a:prstGeom>
        </p:spPr>
        <p:txBody>
          <a:bodyPr wrap="none">
            <a:spAutoFit/>
          </a:bodyPr>
          <a:lstStyle/>
          <a:p>
            <a:r>
              <a:rPr lang="en-GB" dirty="0"/>
              <a:t> </a:t>
            </a:r>
            <a:r>
              <a:rPr lang="en-GB" sz="2800" b="1" dirty="0"/>
              <a:t>White chocolate </a:t>
            </a:r>
            <a:endParaRPr lang="en-GB" dirty="0"/>
          </a:p>
        </p:txBody>
      </p:sp>
      <p:sp>
        <p:nvSpPr>
          <p:cNvPr id="7" name="Rectangle 6"/>
          <p:cNvSpPr/>
          <p:nvPr/>
        </p:nvSpPr>
        <p:spPr>
          <a:xfrm>
            <a:off x="1678054" y="5570076"/>
            <a:ext cx="1241045" cy="523220"/>
          </a:xfrm>
          <a:prstGeom prst="rect">
            <a:avLst/>
          </a:prstGeom>
        </p:spPr>
        <p:txBody>
          <a:bodyPr wrap="none">
            <a:spAutoFit/>
          </a:bodyPr>
          <a:lstStyle/>
          <a:p>
            <a:r>
              <a:rPr lang="en-GB" dirty="0"/>
              <a:t> </a:t>
            </a:r>
            <a:r>
              <a:rPr lang="en-GB" sz="2800" b="1" dirty="0"/>
              <a:t>Carob</a:t>
            </a:r>
            <a:endParaRPr lang="en-GB" sz="2800" dirty="0"/>
          </a:p>
        </p:txBody>
      </p:sp>
      <p:sp>
        <p:nvSpPr>
          <p:cNvPr id="8" name="Rectangle 7"/>
          <p:cNvSpPr/>
          <p:nvPr/>
        </p:nvSpPr>
        <p:spPr>
          <a:xfrm>
            <a:off x="5292079" y="1340768"/>
            <a:ext cx="2890535" cy="584775"/>
          </a:xfrm>
          <a:prstGeom prst="rect">
            <a:avLst/>
          </a:prstGeom>
          <a:solidFill>
            <a:schemeClr val="tx1">
              <a:lumMod val="75000"/>
            </a:schemeClr>
          </a:solidFill>
        </p:spPr>
        <p:txBody>
          <a:bodyPr wrap="none">
            <a:spAutoFit/>
          </a:bodyPr>
          <a:lstStyle/>
          <a:p>
            <a:r>
              <a:rPr lang="en-GB" sz="3200" dirty="0">
                <a:solidFill>
                  <a:srgbClr val="993300"/>
                </a:solidFill>
                <a:latin typeface="AR BLANCA" panose="02000000000000000000" pitchFamily="2" charset="0"/>
              </a:rPr>
              <a:t>Chocolate liquor </a:t>
            </a:r>
          </a:p>
        </p:txBody>
      </p:sp>
      <p:sp>
        <p:nvSpPr>
          <p:cNvPr id="9" name="Rectangle 8"/>
          <p:cNvSpPr/>
          <p:nvPr/>
        </p:nvSpPr>
        <p:spPr>
          <a:xfrm>
            <a:off x="5522338" y="2060848"/>
            <a:ext cx="2430016" cy="584775"/>
          </a:xfrm>
          <a:prstGeom prst="rect">
            <a:avLst/>
          </a:prstGeom>
          <a:solidFill>
            <a:schemeClr val="tx2">
              <a:lumMod val="75000"/>
            </a:schemeClr>
          </a:solidFill>
        </p:spPr>
        <p:txBody>
          <a:bodyPr wrap="square">
            <a:spAutoFit/>
          </a:bodyPr>
          <a:lstStyle/>
          <a:p>
            <a:r>
              <a:rPr lang="en-GB" sz="3200" dirty="0"/>
              <a:t>Milk solids</a:t>
            </a:r>
          </a:p>
        </p:txBody>
      </p:sp>
      <p:sp>
        <p:nvSpPr>
          <p:cNvPr id="12" name="Rectangle 11"/>
          <p:cNvSpPr/>
          <p:nvPr/>
        </p:nvSpPr>
        <p:spPr>
          <a:xfrm>
            <a:off x="5894807" y="3523655"/>
            <a:ext cx="1685077" cy="769441"/>
          </a:xfrm>
          <a:prstGeom prst="rect">
            <a:avLst/>
          </a:prstGeom>
          <a:solidFill>
            <a:schemeClr val="accent4">
              <a:lumMod val="60000"/>
              <a:lumOff val="40000"/>
            </a:schemeClr>
          </a:solidFill>
        </p:spPr>
        <p:txBody>
          <a:bodyPr wrap="none">
            <a:spAutoFit/>
          </a:bodyPr>
          <a:lstStyle/>
          <a:p>
            <a:r>
              <a:rPr lang="en-GB" sz="4400" kern="1400" dirty="0">
                <a:solidFill>
                  <a:srgbClr val="000000"/>
                </a:solidFill>
                <a:latin typeface="AR DELANEY"/>
              </a:rPr>
              <a:t>Sugar</a:t>
            </a:r>
            <a:endParaRPr lang="en-GB" sz="1600" kern="1400" dirty="0">
              <a:solidFill>
                <a:srgbClr val="000000"/>
              </a:solidFill>
              <a:effectLst/>
              <a:latin typeface="Times New Roman"/>
            </a:endParaRPr>
          </a:p>
        </p:txBody>
      </p:sp>
      <p:sp>
        <p:nvSpPr>
          <p:cNvPr id="15" name="Rectangle 14"/>
          <p:cNvSpPr/>
          <p:nvPr/>
        </p:nvSpPr>
        <p:spPr>
          <a:xfrm>
            <a:off x="5006743" y="4417948"/>
            <a:ext cx="3461204" cy="523220"/>
          </a:xfrm>
          <a:prstGeom prst="rect">
            <a:avLst/>
          </a:prstGeom>
          <a:solidFill>
            <a:schemeClr val="accent3">
              <a:lumMod val="60000"/>
              <a:lumOff val="40000"/>
            </a:schemeClr>
          </a:solidFill>
        </p:spPr>
        <p:txBody>
          <a:bodyPr wrap="none">
            <a:spAutoFit/>
          </a:bodyPr>
          <a:lstStyle/>
          <a:p>
            <a:r>
              <a:rPr lang="en-GB" sz="2800" b="1" kern="1400" dirty="0">
                <a:solidFill>
                  <a:srgbClr val="85421E"/>
                </a:solidFill>
                <a:latin typeface="Castellar"/>
              </a:rPr>
              <a:t>Cocoa butter </a:t>
            </a:r>
            <a:endParaRPr lang="en-GB" sz="1050" b="1" kern="1400" dirty="0">
              <a:solidFill>
                <a:srgbClr val="000000"/>
              </a:solidFill>
              <a:effectLst/>
              <a:latin typeface="Times New Roman"/>
            </a:endParaRPr>
          </a:p>
        </p:txBody>
      </p:sp>
      <p:sp>
        <p:nvSpPr>
          <p:cNvPr id="17" name="Rectangle 16"/>
          <p:cNvSpPr/>
          <p:nvPr/>
        </p:nvSpPr>
        <p:spPr>
          <a:xfrm>
            <a:off x="5292078" y="5107831"/>
            <a:ext cx="3024337" cy="769441"/>
          </a:xfrm>
          <a:prstGeom prst="rect">
            <a:avLst/>
          </a:prstGeom>
          <a:solidFill>
            <a:schemeClr val="accent2">
              <a:lumMod val="60000"/>
              <a:lumOff val="40000"/>
            </a:schemeClr>
          </a:solidFill>
        </p:spPr>
        <p:txBody>
          <a:bodyPr wrap="square">
            <a:spAutoFit/>
          </a:bodyPr>
          <a:lstStyle/>
          <a:p>
            <a:pPr marL="685800" marR="0" indent="-226695" algn="just">
              <a:spcBef>
                <a:spcPts val="0"/>
              </a:spcBef>
              <a:spcAft>
                <a:spcPts val="0"/>
              </a:spcAft>
            </a:pPr>
            <a:r>
              <a:rPr lang="en-GB" kern="1400" dirty="0">
                <a:solidFill>
                  <a:srgbClr val="331900"/>
                </a:solidFill>
                <a:latin typeface="Rockwell Extra Bold"/>
              </a:rPr>
              <a:t>     Hardened </a:t>
            </a:r>
            <a:endParaRPr lang="en-GB" sz="800" kern="1400" dirty="0">
              <a:solidFill>
                <a:srgbClr val="000000"/>
              </a:solidFill>
              <a:latin typeface="Times New Roman"/>
            </a:endParaRPr>
          </a:p>
          <a:p>
            <a:pPr marL="685800" marR="0" indent="-226695" algn="just">
              <a:spcBef>
                <a:spcPts val="0"/>
              </a:spcBef>
              <a:spcAft>
                <a:spcPts val="0"/>
              </a:spcAft>
            </a:pPr>
            <a:r>
              <a:rPr lang="en-GB" kern="1400" dirty="0">
                <a:solidFill>
                  <a:srgbClr val="331900"/>
                </a:solidFill>
                <a:latin typeface="Rockwell Extra Bold"/>
              </a:rPr>
              <a:t>chocolate liquor     </a:t>
            </a:r>
            <a:endParaRPr lang="en-GB" sz="800" kern="1400" dirty="0">
              <a:solidFill>
                <a:srgbClr val="000000"/>
              </a:solidFill>
              <a:latin typeface="Times New Roman"/>
            </a:endParaRPr>
          </a:p>
          <a:p>
            <a:pPr algn="ctr"/>
            <a:r>
              <a:rPr lang="en-GB" sz="800" kern="1400" dirty="0">
                <a:solidFill>
                  <a:srgbClr val="000000"/>
                </a:solidFill>
                <a:latin typeface="Times New Roman"/>
              </a:rPr>
              <a:t>   </a:t>
            </a:r>
            <a:endParaRPr lang="en-GB" sz="800" kern="1400" dirty="0">
              <a:solidFill>
                <a:srgbClr val="000000"/>
              </a:solidFill>
              <a:effectLst/>
              <a:latin typeface="Times New Roman"/>
            </a:endParaRPr>
          </a:p>
        </p:txBody>
      </p:sp>
      <p:sp>
        <p:nvSpPr>
          <p:cNvPr id="19" name="Rectangle 18"/>
          <p:cNvSpPr/>
          <p:nvPr/>
        </p:nvSpPr>
        <p:spPr>
          <a:xfrm>
            <a:off x="5894807" y="6021287"/>
            <a:ext cx="1944176" cy="646331"/>
          </a:xfrm>
          <a:prstGeom prst="rect">
            <a:avLst/>
          </a:prstGeom>
          <a:solidFill>
            <a:schemeClr val="tx1">
              <a:lumMod val="50000"/>
            </a:schemeClr>
          </a:solidFill>
        </p:spPr>
        <p:txBody>
          <a:bodyPr wrap="square">
            <a:spAutoFit/>
          </a:bodyPr>
          <a:lstStyle/>
          <a:p>
            <a:pPr marL="685800" marR="0" indent="-226695" algn="ctr">
              <a:spcBef>
                <a:spcPts val="0"/>
              </a:spcBef>
              <a:spcAft>
                <a:spcPts val="0"/>
              </a:spcAft>
            </a:pPr>
            <a:r>
              <a:rPr lang="en-GB" sz="2800" kern="1400" dirty="0">
                <a:solidFill>
                  <a:srgbClr val="FFCC00"/>
                </a:solidFill>
                <a:latin typeface="Harlow Solid Italic"/>
              </a:rPr>
              <a:t>Vanilla    </a:t>
            </a:r>
            <a:endParaRPr lang="en-GB" sz="2800" kern="1400" dirty="0">
              <a:solidFill>
                <a:srgbClr val="000000"/>
              </a:solidFill>
              <a:latin typeface="Times New Roman"/>
            </a:endParaRPr>
          </a:p>
          <a:p>
            <a:r>
              <a:rPr lang="en-GB" sz="800" kern="1400" dirty="0">
                <a:solidFill>
                  <a:srgbClr val="000000"/>
                </a:solidFill>
                <a:latin typeface="Times New Roman"/>
              </a:rPr>
              <a:t> </a:t>
            </a:r>
            <a:endParaRPr lang="en-GB" sz="800" kern="1400" dirty="0">
              <a:solidFill>
                <a:srgbClr val="000000"/>
              </a:solidFill>
              <a:effectLst/>
              <a:latin typeface="Times New Roman"/>
            </a:endParaRPr>
          </a:p>
        </p:txBody>
      </p:sp>
      <p:sp>
        <p:nvSpPr>
          <p:cNvPr id="20" name="Rectangle 19"/>
          <p:cNvSpPr/>
          <p:nvPr/>
        </p:nvSpPr>
        <p:spPr>
          <a:xfrm>
            <a:off x="4451345" y="2771231"/>
            <a:ext cx="4572000" cy="646331"/>
          </a:xfrm>
          <a:prstGeom prst="rect">
            <a:avLst/>
          </a:prstGeom>
          <a:solidFill>
            <a:schemeClr val="accent6">
              <a:lumMod val="75000"/>
            </a:schemeClr>
          </a:solidFill>
        </p:spPr>
        <p:txBody>
          <a:bodyPr>
            <a:spAutoFit/>
          </a:bodyPr>
          <a:lstStyle/>
          <a:p>
            <a:pPr algn="ctr"/>
            <a:r>
              <a:rPr lang="en-GB" dirty="0"/>
              <a:t>made from the fruit of the carob plant instead of the cacao tree</a:t>
            </a:r>
          </a:p>
        </p:txBody>
      </p:sp>
      <p:sp>
        <p:nvSpPr>
          <p:cNvPr id="21" name="Right Arrow 20"/>
          <p:cNvSpPr/>
          <p:nvPr/>
        </p:nvSpPr>
        <p:spPr>
          <a:xfrm rot="18485850">
            <a:off x="2248932" y="4286380"/>
            <a:ext cx="3552932" cy="424790"/>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88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100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Melting Chocolate</a:t>
            </a:r>
          </a:p>
        </p:txBody>
      </p:sp>
      <p:sp>
        <p:nvSpPr>
          <p:cNvPr id="3" name="Content Placeholder 2"/>
          <p:cNvSpPr>
            <a:spLocks noGrp="1"/>
          </p:cNvSpPr>
          <p:nvPr>
            <p:ph idx="1"/>
          </p:nvPr>
        </p:nvSpPr>
        <p:spPr>
          <a:xfrm>
            <a:off x="97161" y="1484784"/>
            <a:ext cx="8229600" cy="4709160"/>
          </a:xfrm>
        </p:spPr>
        <p:txBody>
          <a:bodyPr/>
          <a:lstStyle/>
          <a:p>
            <a:r>
              <a:rPr lang="en-GB" dirty="0"/>
              <a:t>Demonstrate the correct way of melting chocolate</a:t>
            </a:r>
          </a:p>
          <a:p>
            <a:r>
              <a:rPr lang="en-GB" dirty="0"/>
              <a:t>Make:   </a:t>
            </a:r>
          </a:p>
          <a:p>
            <a:pPr lvl="1">
              <a:buFont typeface="Wingdings" panose="05000000000000000000" pitchFamily="2" charset="2"/>
              <a:buChar char="v"/>
            </a:pPr>
            <a:r>
              <a:rPr lang="en-GB" dirty="0"/>
              <a:t>Chocolate egg</a:t>
            </a:r>
          </a:p>
          <a:p>
            <a:pPr lvl="1">
              <a:buFont typeface="Wingdings" panose="05000000000000000000" pitchFamily="2" charset="2"/>
              <a:buChar char="v"/>
            </a:pPr>
            <a:r>
              <a:rPr lang="en-GB" dirty="0"/>
              <a:t>Box of chocolate</a:t>
            </a:r>
          </a:p>
          <a:p>
            <a:pPr lvl="1">
              <a:buFont typeface="Wingdings" panose="05000000000000000000" pitchFamily="2" charset="2"/>
              <a:buChar char="v"/>
            </a:pPr>
            <a:r>
              <a:rPr lang="en-GB" dirty="0"/>
              <a:t>Chocolate covered strawberries</a:t>
            </a:r>
          </a:p>
          <a:p>
            <a:pPr lvl="1">
              <a:buFont typeface="Wingdings" panose="05000000000000000000" pitchFamily="2" charset="2"/>
              <a:buChar char="v"/>
            </a:pPr>
            <a:r>
              <a:rPr lang="en-GB" dirty="0"/>
              <a:t>Chocolate frozen banana</a:t>
            </a:r>
          </a:p>
          <a:p>
            <a:pPr lvl="1">
              <a:buFont typeface="Wingdings" panose="05000000000000000000" pitchFamily="2" charset="2"/>
              <a:buChar char="v"/>
            </a:pPr>
            <a:r>
              <a:rPr lang="en-GB" dirty="0"/>
              <a:t>Chocolate Bark</a:t>
            </a:r>
          </a:p>
          <a:p>
            <a:pPr marL="137160" indent="0">
              <a:buNone/>
            </a:pPr>
            <a:r>
              <a:rPr lang="en-GB" dirty="0"/>
              <a:t> </a:t>
            </a:r>
          </a:p>
          <a:p>
            <a:endParaRPr lang="en-GB" dirty="0"/>
          </a:p>
        </p:txBody>
      </p:sp>
      <p:sp>
        <p:nvSpPr>
          <p:cNvPr id="4" name="AutoShape 2" descr="How To Melt Chocolate - Food.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204864"/>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5" descr="How to Make Chocolate Dipped Strawberries - Delicious Homemade Gif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1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5291240"/>
            <a:ext cx="1872209" cy="1402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8" descr="Chocolate Covered Banana Pops Recipe | Ellie Krieger | Food Networ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21"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975" y="5264129"/>
            <a:ext cx="1872208" cy="14023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23" name="Picture 11" descr="How to Make Molded Chocolate Candi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2916" y="5378186"/>
            <a:ext cx="2186360" cy="1228456"/>
          </a:xfrm>
          <a:prstGeom prst="rect">
            <a:avLst/>
          </a:prstGeom>
          <a:noFill/>
          <a:extLst>
            <a:ext uri="{909E8E84-426E-40DD-AFC4-6F175D3DCCD1}">
              <a14:hiddenFill xmlns:a14="http://schemas.microsoft.com/office/drawing/2010/main">
                <a:solidFill>
                  <a:srgbClr val="FFFFFF"/>
                </a:solidFill>
              </a14:hiddenFill>
            </a:ext>
          </a:extLst>
        </p:spPr>
      </p:pic>
      <p:pic>
        <p:nvPicPr>
          <p:cNvPr id="13325" name="Picture 13" descr="Dark Chocolate Bark Recipe | Healthy Recipes Blog"/>
          <p:cNvPicPr>
            <a:picLocks noChangeAspect="1" noChangeArrowheads="1"/>
          </p:cNvPicPr>
          <p:nvPr/>
        </p:nvPicPr>
        <p:blipFill rotWithShape="1">
          <a:blip r:embed="rId6">
            <a:extLst>
              <a:ext uri="{28A0092B-C50C-407E-A947-70E740481C1C}">
                <a14:useLocalDpi xmlns:a14="http://schemas.microsoft.com/office/drawing/2010/main" val="0"/>
              </a:ext>
            </a:extLst>
          </a:blip>
          <a:srcRect l="9681" r="7387"/>
          <a:stretch/>
        </p:blipFill>
        <p:spPr bwMode="auto">
          <a:xfrm>
            <a:off x="5580112" y="4093815"/>
            <a:ext cx="1512167" cy="1213373"/>
          </a:xfrm>
          <a:prstGeom prst="rect">
            <a:avLst/>
          </a:prstGeom>
          <a:noFill/>
          <a:extLst>
            <a:ext uri="{909E8E84-426E-40DD-AFC4-6F175D3DCCD1}">
              <a14:hiddenFill xmlns:a14="http://schemas.microsoft.com/office/drawing/2010/main">
                <a:solidFill>
                  <a:srgbClr val="FFFFFF"/>
                </a:solidFill>
              </a14:hiddenFill>
            </a:ext>
          </a:extLst>
        </p:spPr>
      </p:pic>
      <p:pic>
        <p:nvPicPr>
          <p:cNvPr id="13327" name="Picture 15" descr="Thanksgiving White Chocolate Bark - The Monday Box"/>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24417" y="4081392"/>
            <a:ext cx="1662108" cy="2494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763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State the proper storage for chocolate</a:t>
            </a:r>
          </a:p>
        </p:txBody>
      </p:sp>
      <p:pic>
        <p:nvPicPr>
          <p:cNvPr id="14338" name="Picture 2" descr="Snickers tops list of Britain's favourite chocolate bars – s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276872"/>
            <a:ext cx="4932548"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933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Discuss the properties of chocolate</a:t>
            </a:r>
          </a:p>
        </p:txBody>
      </p:sp>
      <p:sp>
        <p:nvSpPr>
          <p:cNvPr id="3" name="Content Placeholder 2"/>
          <p:cNvSpPr>
            <a:spLocks noGrp="1"/>
          </p:cNvSpPr>
          <p:nvPr>
            <p:ph idx="1"/>
          </p:nvPr>
        </p:nvSpPr>
        <p:spPr/>
        <p:txBody>
          <a:bodyPr/>
          <a:lstStyle/>
          <a:p>
            <a:pPr marL="0" indent="0">
              <a:buNone/>
            </a:pPr>
            <a:endParaRPr lang="en-GB" sz="3200" dirty="0"/>
          </a:p>
          <a:p>
            <a:pPr marL="0" indent="0">
              <a:buNone/>
            </a:pPr>
            <a:r>
              <a:rPr lang="en-GB" sz="3200" dirty="0"/>
              <a:t>Discuss the properties of chocolate at:</a:t>
            </a:r>
          </a:p>
          <a:p>
            <a:pPr marL="0" indent="0">
              <a:buNone/>
            </a:pPr>
            <a:endParaRPr lang="en-GB" dirty="0"/>
          </a:p>
          <a:p>
            <a:pPr lvl="1"/>
            <a:r>
              <a:rPr lang="en-GB" sz="3200" dirty="0"/>
              <a:t>cold temperatures</a:t>
            </a:r>
          </a:p>
          <a:p>
            <a:pPr lvl="1"/>
            <a:r>
              <a:rPr lang="en-GB" sz="3200" dirty="0"/>
              <a:t>warm temperatures</a:t>
            </a:r>
          </a:p>
          <a:p>
            <a:pPr lvl="1"/>
            <a:r>
              <a:rPr lang="en-GB" sz="3200" dirty="0"/>
              <a:t>hot temperatures</a:t>
            </a:r>
          </a:p>
          <a:p>
            <a:pPr lvl="1"/>
            <a:r>
              <a:rPr lang="en-GB" sz="3200" dirty="0"/>
              <a:t>very hot temperatures</a:t>
            </a:r>
          </a:p>
          <a:p>
            <a:pPr marL="137160" indent="0">
              <a:buNone/>
            </a:pPr>
            <a:r>
              <a:rPr lang="en-GB" dirty="0"/>
              <a:t> </a:t>
            </a:r>
          </a:p>
          <a:p>
            <a:endParaRPr lang="en-GB" dirty="0"/>
          </a:p>
        </p:txBody>
      </p:sp>
      <p:sp>
        <p:nvSpPr>
          <p:cNvPr id="4" name="AutoShape 2" descr="Bigger not better: Smaller packaging trend for chocolates taking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3123" y="3356992"/>
            <a:ext cx="3313219" cy="1861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7759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List 10 uses of chocolate in recipes</a:t>
            </a:r>
          </a:p>
        </p:txBody>
      </p:sp>
      <p:sp>
        <p:nvSpPr>
          <p:cNvPr id="3" name="Content Placeholder 2"/>
          <p:cNvSpPr>
            <a:spLocks noGrp="1"/>
          </p:cNvSpPr>
          <p:nvPr>
            <p:ph idx="1"/>
          </p:nvPr>
        </p:nvSpPr>
        <p:spPr/>
        <p:txBody>
          <a:bodyPr/>
          <a:lstStyle/>
          <a:p>
            <a:pPr marL="137160" indent="0">
              <a:buNone/>
            </a:pPr>
            <a:r>
              <a:rPr lang="en-GB" dirty="0"/>
              <a:t>Here are some:</a:t>
            </a:r>
          </a:p>
        </p:txBody>
      </p:sp>
      <p:sp>
        <p:nvSpPr>
          <p:cNvPr id="4" name="AutoShape 2" descr="Easy chocolate cake recipe - BBC Foo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Easy chocolate cake recipe - BBC Foo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26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276872"/>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7" descr="A Chocoholic's Dream: Tasty's Top And Richest Chocolate Recipe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27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5281" y="3076972"/>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AutoShape 10" descr="10 Delicious Dessert Recipes | Easy Desserts | Tesco Real Food"/>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27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7179" y="4597458"/>
            <a:ext cx="2638425" cy="1733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7" name="Picture 13" descr="BA's Best Hot Chocolate Recipe | Bon Appeti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407" y="46531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1279" name="Picture 15" descr="Chocolate Rice Krispie Cakes - Fun Kids - the UK's children's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0589" y="247314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113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List six health benefits of chocolate</a:t>
            </a:r>
          </a:p>
        </p:txBody>
      </p:sp>
      <p:sp>
        <p:nvSpPr>
          <p:cNvPr id="3" name="Content Placeholder 2"/>
          <p:cNvSpPr>
            <a:spLocks noGrp="1"/>
          </p:cNvSpPr>
          <p:nvPr>
            <p:ph idx="1"/>
          </p:nvPr>
        </p:nvSpPr>
        <p:spPr>
          <a:xfrm rot="1485217">
            <a:off x="3835747" y="4825206"/>
            <a:ext cx="4978896" cy="901565"/>
          </a:xfrm>
        </p:spPr>
        <p:txBody>
          <a:bodyPr>
            <a:normAutofit/>
          </a:bodyPr>
          <a:lstStyle/>
          <a:p>
            <a:pPr marL="137160" indent="0">
              <a:buNone/>
            </a:pPr>
            <a:r>
              <a:rPr lang="en-GB" sz="3600" b="1" dirty="0"/>
              <a:t>ANTI-OXIDENTS</a:t>
            </a:r>
          </a:p>
        </p:txBody>
      </p:sp>
      <p:sp>
        <p:nvSpPr>
          <p:cNvPr id="6" name="Rectangle 5"/>
          <p:cNvSpPr/>
          <p:nvPr/>
        </p:nvSpPr>
        <p:spPr>
          <a:xfrm rot="20179791">
            <a:off x="313811" y="2335167"/>
            <a:ext cx="2698175" cy="646331"/>
          </a:xfrm>
          <a:prstGeom prst="rect">
            <a:avLst/>
          </a:prstGeom>
        </p:spPr>
        <p:txBody>
          <a:bodyPr wrap="none">
            <a:spAutoFit/>
          </a:bodyPr>
          <a:lstStyle/>
          <a:p>
            <a:r>
              <a:rPr lang="en-GB" sz="3600" b="1" dirty="0">
                <a:solidFill>
                  <a:schemeClr val="accent5">
                    <a:lumMod val="75000"/>
                  </a:schemeClr>
                </a:solidFill>
              </a:rPr>
              <a:t>VITAMINS</a:t>
            </a:r>
          </a:p>
        </p:txBody>
      </p:sp>
      <p:sp>
        <p:nvSpPr>
          <p:cNvPr id="7" name="Rectangle 6"/>
          <p:cNvSpPr/>
          <p:nvPr/>
        </p:nvSpPr>
        <p:spPr>
          <a:xfrm rot="20954057">
            <a:off x="5076056" y="2335166"/>
            <a:ext cx="3441968" cy="646331"/>
          </a:xfrm>
          <a:prstGeom prst="rect">
            <a:avLst/>
          </a:prstGeom>
        </p:spPr>
        <p:txBody>
          <a:bodyPr wrap="none">
            <a:spAutoFit/>
          </a:bodyPr>
          <a:lstStyle/>
          <a:p>
            <a:r>
              <a:rPr lang="en-GB" sz="3600" b="1" dirty="0">
                <a:solidFill>
                  <a:srgbClr val="FFC000"/>
                </a:solidFill>
              </a:rPr>
              <a:t>FLAVONOIDS</a:t>
            </a:r>
          </a:p>
        </p:txBody>
      </p:sp>
      <p:sp>
        <p:nvSpPr>
          <p:cNvPr id="8" name="Rectangle 7"/>
          <p:cNvSpPr/>
          <p:nvPr/>
        </p:nvSpPr>
        <p:spPr>
          <a:xfrm rot="19845390">
            <a:off x="328924" y="4154598"/>
            <a:ext cx="2467342" cy="646331"/>
          </a:xfrm>
          <a:prstGeom prst="rect">
            <a:avLst/>
          </a:prstGeom>
        </p:spPr>
        <p:txBody>
          <a:bodyPr wrap="none">
            <a:spAutoFit/>
          </a:bodyPr>
          <a:lstStyle/>
          <a:p>
            <a:r>
              <a:rPr lang="en-GB" sz="3600" b="1" dirty="0">
                <a:solidFill>
                  <a:srgbClr val="FFFF00"/>
                </a:solidFill>
              </a:rPr>
              <a:t>TANNINS</a:t>
            </a:r>
          </a:p>
        </p:txBody>
      </p:sp>
      <p:sp>
        <p:nvSpPr>
          <p:cNvPr id="9" name="Rectangle 8"/>
          <p:cNvSpPr/>
          <p:nvPr/>
        </p:nvSpPr>
        <p:spPr>
          <a:xfrm rot="431667">
            <a:off x="766234" y="5870709"/>
            <a:ext cx="4523995" cy="461665"/>
          </a:xfrm>
          <a:prstGeom prst="rect">
            <a:avLst/>
          </a:prstGeom>
        </p:spPr>
        <p:txBody>
          <a:bodyPr wrap="none">
            <a:spAutoFit/>
          </a:bodyPr>
          <a:lstStyle/>
          <a:p>
            <a:r>
              <a:rPr lang="en-GB" sz="2400" b="1" dirty="0">
                <a:solidFill>
                  <a:srgbClr val="92D050"/>
                </a:solidFill>
              </a:rPr>
              <a:t>PREVENTS DENTAL CARIES</a:t>
            </a:r>
          </a:p>
        </p:txBody>
      </p:sp>
      <p:sp>
        <p:nvSpPr>
          <p:cNvPr id="10" name="Rectangle 9"/>
          <p:cNvSpPr/>
          <p:nvPr/>
        </p:nvSpPr>
        <p:spPr>
          <a:xfrm>
            <a:off x="2267744" y="3126598"/>
            <a:ext cx="2345514" cy="369332"/>
          </a:xfrm>
          <a:prstGeom prst="rect">
            <a:avLst/>
          </a:prstGeom>
        </p:spPr>
        <p:txBody>
          <a:bodyPr wrap="none">
            <a:spAutoFit/>
          </a:bodyPr>
          <a:lstStyle/>
          <a:p>
            <a:r>
              <a:rPr lang="en-GB" b="1" dirty="0">
                <a:solidFill>
                  <a:schemeClr val="accent6">
                    <a:lumMod val="60000"/>
                    <a:lumOff val="40000"/>
                  </a:schemeClr>
                </a:solidFill>
              </a:rPr>
              <a:t>MOOD ELEVATOR</a:t>
            </a:r>
          </a:p>
        </p:txBody>
      </p:sp>
    </p:spTree>
    <p:extLst>
      <p:ext uri="{BB962C8B-B14F-4D97-AF65-F5344CB8AC3E}">
        <p14:creationId xmlns:p14="http://schemas.microsoft.com/office/powerpoint/2010/main" val="31152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7" grpId="0"/>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Make Chocolate chip </a:t>
            </a:r>
            <a:br>
              <a:rPr lang="en-GB" dirty="0"/>
            </a:br>
            <a:r>
              <a:rPr lang="en-GB" dirty="0"/>
              <a:t>Cookies or Brownies</a:t>
            </a:r>
          </a:p>
        </p:txBody>
      </p:sp>
      <p:pic>
        <p:nvPicPr>
          <p:cNvPr id="9218" name="Picture 2" descr="4570book | Chocolate Chip Cookie Recipe Clipart in pack #59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700808"/>
            <a:ext cx="3505200" cy="44577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Baking Tips: Baking Conversions | Baking tips, Cooking tips, Bak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3" y="2348880"/>
            <a:ext cx="1836725" cy="2376264"/>
          </a:xfrm>
          <a:prstGeom prst="rect">
            <a:avLst/>
          </a:prstGeom>
          <a:noFill/>
          <a:extLst>
            <a:ext uri="{909E8E84-426E-40DD-AFC4-6F175D3DCCD1}">
              <a14:hiddenFill xmlns:a14="http://schemas.microsoft.com/office/drawing/2010/main">
                <a:solidFill>
                  <a:srgbClr val="FFFFFF"/>
                </a:solidFill>
              </a14:hiddenFill>
            </a:ext>
          </a:extLst>
        </p:spPr>
      </p:pic>
      <p:pic>
        <p:nvPicPr>
          <p:cNvPr id="922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1700807"/>
            <a:ext cx="3330061" cy="4457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276640" y="6309320"/>
            <a:ext cx="2081019" cy="369332"/>
          </a:xfrm>
          <a:prstGeom prst="rect">
            <a:avLst/>
          </a:prstGeom>
        </p:spPr>
        <p:txBody>
          <a:bodyPr wrap="none">
            <a:spAutoFit/>
          </a:bodyPr>
          <a:lstStyle/>
          <a:p>
            <a:r>
              <a:rPr lang="en-GB" u="sng" dirty="0">
                <a:hlinkClick r:id="rId5"/>
              </a:rPr>
              <a:t>lucileskitchen.com</a:t>
            </a:r>
          </a:p>
        </p:txBody>
      </p:sp>
      <p:sp>
        <p:nvSpPr>
          <p:cNvPr id="6" name="Rectangle 5"/>
          <p:cNvSpPr/>
          <p:nvPr/>
        </p:nvSpPr>
        <p:spPr>
          <a:xfrm>
            <a:off x="3311855" y="6158356"/>
            <a:ext cx="2340265" cy="646331"/>
          </a:xfrm>
          <a:prstGeom prst="rect">
            <a:avLst/>
          </a:prstGeom>
        </p:spPr>
        <p:txBody>
          <a:bodyPr wrap="square">
            <a:spAutoFit/>
          </a:bodyPr>
          <a:lstStyle/>
          <a:p>
            <a:r>
              <a:rPr lang="en-GB" b="1" dirty="0">
                <a:hlinkClick r:id="rId6"/>
              </a:rPr>
              <a:t>thetaylor-house.com</a:t>
            </a:r>
            <a:endParaRPr lang="en-GB" dirty="0">
              <a:hlinkClick r:id="rId6"/>
            </a:endParaRPr>
          </a:p>
          <a:p>
            <a:endParaRPr lang="en-GB" dirty="0"/>
          </a:p>
        </p:txBody>
      </p:sp>
      <p:sp>
        <p:nvSpPr>
          <p:cNvPr id="7" name="Rectangle 6"/>
          <p:cNvSpPr/>
          <p:nvPr/>
        </p:nvSpPr>
        <p:spPr>
          <a:xfrm>
            <a:off x="123301" y="6170820"/>
            <a:ext cx="3188554" cy="646331"/>
          </a:xfrm>
          <a:prstGeom prst="rect">
            <a:avLst/>
          </a:prstGeom>
        </p:spPr>
        <p:txBody>
          <a:bodyPr wrap="square">
            <a:spAutoFit/>
          </a:bodyPr>
          <a:lstStyle/>
          <a:p>
            <a:r>
              <a:rPr lang="en-GB" sz="1200" dirty="0">
                <a:hlinkClick r:id="rId7"/>
              </a:rPr>
              <a:t>https://4570book.info/amazing-cliparts/chocolate-chip-cookie-recipe-clipart.htm</a:t>
            </a:r>
            <a:endParaRPr lang="en-GB" sz="1200" dirty="0"/>
          </a:p>
        </p:txBody>
      </p:sp>
    </p:spTree>
    <p:extLst>
      <p:ext uri="{BB962C8B-B14F-4D97-AF65-F5344CB8AC3E}">
        <p14:creationId xmlns:p14="http://schemas.microsoft.com/office/powerpoint/2010/main" val="176192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Make Chocolate Mug Cake</a:t>
            </a:r>
          </a:p>
        </p:txBody>
      </p:sp>
      <p:pic>
        <p:nvPicPr>
          <p:cNvPr id="5122" name="Picture 2" descr="Five-minute chocolate mug cak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55" y="1340768"/>
            <a:ext cx="5598190" cy="520631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804248" y="4796205"/>
            <a:ext cx="2213992" cy="1523494"/>
          </a:xfrm>
          <a:prstGeom prst="rect">
            <a:avLst/>
          </a:prstGeom>
        </p:spPr>
        <p:txBody>
          <a:bodyPr wrap="square">
            <a:spAutoFit/>
          </a:bodyPr>
          <a:lstStyle/>
          <a:p>
            <a:r>
              <a:rPr lang="en-GB" sz="1200" dirty="0"/>
              <a:t>&lt;a </a:t>
            </a:r>
            <a:r>
              <a:rPr lang="en-GB" sz="900" dirty="0" err="1"/>
              <a:t>href</a:t>
            </a:r>
            <a:r>
              <a:rPr lang="en-GB" sz="900" dirty="0"/>
              <a:t>="http://allrecipes.co.uk/recipe/7622/5-minute-chocolate-mug-cake.aspx?mugcake"&gt;&lt;</a:t>
            </a:r>
            <a:r>
              <a:rPr lang="en-GB" sz="900" dirty="0" err="1"/>
              <a:t>img</a:t>
            </a:r>
            <a:r>
              <a:rPr lang="en-GB" sz="900" dirty="0"/>
              <a:t> </a:t>
            </a:r>
            <a:r>
              <a:rPr lang="en-GB" sz="900" dirty="0" err="1"/>
              <a:t>src</a:t>
            </a:r>
            <a:r>
              <a:rPr lang="en-GB" sz="900" dirty="0"/>
              <a:t>="http://ukcdn.ar-cdn.com/special/infographic/allrecipes_chocolate-mug-cake_500.gif" width="500" height="465" border="0" alt="5 Minute Chocolate Mug Cake - from </a:t>
            </a:r>
            <a:r>
              <a:rPr lang="en-GB" sz="900" dirty="0" err="1"/>
              <a:t>Allrecipes</a:t>
            </a:r>
            <a:r>
              <a:rPr lang="en-GB" sz="900" dirty="0"/>
              <a:t> UK | Ireland" /&gt;&lt;/a&gt;</a:t>
            </a:r>
          </a:p>
        </p:txBody>
      </p:sp>
    </p:spTree>
    <p:extLst>
      <p:ext uri="{BB962C8B-B14F-4D97-AF65-F5344CB8AC3E}">
        <p14:creationId xmlns:p14="http://schemas.microsoft.com/office/powerpoint/2010/main" val="2375552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Ethics of Chocolate Production</a:t>
            </a:r>
          </a:p>
        </p:txBody>
      </p:sp>
      <p:sp>
        <p:nvSpPr>
          <p:cNvPr id="3" name="Content Placeholder 2"/>
          <p:cNvSpPr>
            <a:spLocks noGrp="1"/>
          </p:cNvSpPr>
          <p:nvPr>
            <p:ph idx="1"/>
          </p:nvPr>
        </p:nvSpPr>
        <p:spPr/>
        <p:txBody>
          <a:bodyPr>
            <a:normAutofit/>
          </a:bodyPr>
          <a:lstStyle/>
          <a:p>
            <a:r>
              <a:rPr lang="en-GB" dirty="0"/>
              <a:t>Research the ethics of chocolate production and distribution. </a:t>
            </a:r>
          </a:p>
          <a:p>
            <a:r>
              <a:rPr lang="en-GB" dirty="0"/>
              <a:t>Present your findings and the way Christians should behave in relation to them, using the method of your choice (oral presentation to a group, PowerPoint, essay, article, skit, poem, poster or other suitable method which you send it to this address:</a:t>
            </a:r>
          </a:p>
          <a:p>
            <a:pPr marL="137160" indent="0">
              <a:buNone/>
            </a:pPr>
            <a:r>
              <a:rPr lang="en-GB" dirty="0"/>
              <a:t>			hjshanna@msn.com</a:t>
            </a:r>
          </a:p>
          <a:p>
            <a:pPr marL="137160" indent="0">
              <a:buNone/>
            </a:pPr>
            <a:r>
              <a:rPr lang="en-GB" dirty="0"/>
              <a:t>		 and put a copy in your portfolio!</a:t>
            </a:r>
          </a:p>
          <a:p>
            <a:endParaRPr lang="en-GB" dirty="0"/>
          </a:p>
          <a:p>
            <a:endParaRPr lang="en-GB" dirty="0"/>
          </a:p>
        </p:txBody>
      </p:sp>
    </p:spTree>
    <p:extLst>
      <p:ext uri="{BB962C8B-B14F-4D97-AF65-F5344CB8AC3E}">
        <p14:creationId xmlns:p14="http://schemas.microsoft.com/office/powerpoint/2010/main" val="1820387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Cost of Chocolate</a:t>
            </a:r>
          </a:p>
        </p:txBody>
      </p:sp>
      <p:pic>
        <p:nvPicPr>
          <p:cNvPr id="4" name="Picture 10" descr="thumbnailCA612YYZ"/>
          <p:cNvPicPr>
            <a:picLocks noChangeAspect="1" noChangeArrowheads="1"/>
          </p:cNvPicPr>
          <p:nvPr/>
        </p:nvPicPr>
        <p:blipFill>
          <a:blip r:embed="rId2" cstate="print"/>
          <a:srcRect/>
          <a:stretch>
            <a:fillRect/>
          </a:stretch>
        </p:blipFill>
        <p:spPr bwMode="auto">
          <a:xfrm>
            <a:off x="3491880" y="3595910"/>
            <a:ext cx="2880320" cy="2268343"/>
          </a:xfrm>
          <a:prstGeom prst="rect">
            <a:avLst/>
          </a:prstGeom>
          <a:noFill/>
          <a:ln w="9525" algn="in">
            <a:noFill/>
            <a:miter lim="800000"/>
            <a:headEnd/>
            <a:tailEnd/>
          </a:ln>
          <a:effectLst/>
        </p:spPr>
      </p:pic>
      <p:pic>
        <p:nvPicPr>
          <p:cNvPr id="5" name="Picture 11" descr="thumbnailCAK9SH1F"/>
          <p:cNvPicPr>
            <a:picLocks noChangeAspect="1" noChangeArrowheads="1"/>
          </p:cNvPicPr>
          <p:nvPr/>
        </p:nvPicPr>
        <p:blipFill>
          <a:blip r:embed="rId3" cstate="print"/>
          <a:srcRect/>
          <a:stretch>
            <a:fillRect/>
          </a:stretch>
        </p:blipFill>
        <p:spPr bwMode="auto">
          <a:xfrm>
            <a:off x="3491880" y="1507678"/>
            <a:ext cx="2304256" cy="1728260"/>
          </a:xfrm>
          <a:prstGeom prst="rect">
            <a:avLst/>
          </a:prstGeom>
          <a:noFill/>
          <a:ln w="9525" algn="in">
            <a:noFill/>
            <a:miter lim="800000"/>
            <a:headEnd/>
            <a:tailEnd/>
          </a:ln>
          <a:effectLst/>
        </p:spPr>
      </p:pic>
      <p:pic>
        <p:nvPicPr>
          <p:cNvPr id="6" name="Picture 12" descr="thumbnailCAOUSB4Q"/>
          <p:cNvPicPr>
            <a:picLocks noChangeAspect="1" noChangeArrowheads="1"/>
          </p:cNvPicPr>
          <p:nvPr/>
        </p:nvPicPr>
        <p:blipFill>
          <a:blip r:embed="rId4" cstate="print"/>
          <a:srcRect/>
          <a:stretch>
            <a:fillRect/>
          </a:stretch>
        </p:blipFill>
        <p:spPr bwMode="auto">
          <a:xfrm>
            <a:off x="6660232" y="1532141"/>
            <a:ext cx="1817793" cy="2423820"/>
          </a:xfrm>
          <a:prstGeom prst="rect">
            <a:avLst/>
          </a:prstGeom>
          <a:noFill/>
          <a:ln w="9525" algn="in">
            <a:noFill/>
            <a:miter lim="800000"/>
            <a:headEnd/>
            <a:tailEnd/>
          </a:ln>
          <a:effectLst/>
        </p:spPr>
      </p:pic>
      <p:pic>
        <p:nvPicPr>
          <p:cNvPr id="7" name="Picture 13" descr="thumbnailCAYHOSVE"/>
          <p:cNvPicPr>
            <a:picLocks noChangeAspect="1" noChangeArrowheads="1"/>
          </p:cNvPicPr>
          <p:nvPr/>
        </p:nvPicPr>
        <p:blipFill>
          <a:blip r:embed="rId5" cstate="print"/>
          <a:srcRect/>
          <a:stretch>
            <a:fillRect/>
          </a:stretch>
        </p:blipFill>
        <p:spPr bwMode="auto">
          <a:xfrm>
            <a:off x="395536" y="1507678"/>
            <a:ext cx="2665976" cy="2016224"/>
          </a:xfrm>
          <a:prstGeom prst="rect">
            <a:avLst/>
          </a:prstGeom>
          <a:noFill/>
          <a:ln w="9525" algn="in">
            <a:noFill/>
            <a:miter lim="800000"/>
            <a:headEnd/>
            <a:tailEnd/>
          </a:ln>
          <a:effectLst/>
        </p:spPr>
      </p:pic>
      <p:pic>
        <p:nvPicPr>
          <p:cNvPr id="8" name="Picture 14" descr="thumbnailCA96A0LN"/>
          <p:cNvPicPr>
            <a:picLocks noChangeAspect="1" noChangeArrowheads="1"/>
          </p:cNvPicPr>
          <p:nvPr/>
        </p:nvPicPr>
        <p:blipFill>
          <a:blip r:embed="rId6" cstate="print"/>
          <a:srcRect/>
          <a:stretch>
            <a:fillRect/>
          </a:stretch>
        </p:blipFill>
        <p:spPr bwMode="auto">
          <a:xfrm>
            <a:off x="6722175" y="4061912"/>
            <a:ext cx="1738257" cy="2623888"/>
          </a:xfrm>
          <a:prstGeom prst="rect">
            <a:avLst/>
          </a:prstGeom>
          <a:noFill/>
          <a:ln w="9525" algn="in">
            <a:noFill/>
            <a:miter lim="800000"/>
            <a:headEnd/>
            <a:tailEnd/>
          </a:ln>
          <a:effectLst/>
        </p:spPr>
      </p:pic>
      <p:pic>
        <p:nvPicPr>
          <p:cNvPr id="9" name="Picture 15" descr="thumbnailCAC1O2S5"/>
          <p:cNvPicPr>
            <a:picLocks noChangeAspect="1" noChangeArrowheads="1"/>
          </p:cNvPicPr>
          <p:nvPr/>
        </p:nvPicPr>
        <p:blipFill>
          <a:blip r:embed="rId7" cstate="print"/>
          <a:srcRect/>
          <a:stretch>
            <a:fillRect/>
          </a:stretch>
        </p:blipFill>
        <p:spPr bwMode="auto">
          <a:xfrm>
            <a:off x="395536" y="4820046"/>
            <a:ext cx="2808312" cy="1860580"/>
          </a:xfrm>
          <a:prstGeom prst="rect">
            <a:avLst/>
          </a:prstGeom>
          <a:noFill/>
          <a:ln w="9525" algn="in">
            <a:noFill/>
            <a:miter lim="800000"/>
            <a:headEnd/>
            <a:tailEnd/>
          </a:ln>
          <a:effectLst/>
        </p:spPr>
      </p:pic>
      <p:sp>
        <p:nvSpPr>
          <p:cNvPr id="10" name="WordArt 16"/>
          <p:cNvSpPr>
            <a:spLocks noChangeArrowheads="1" noChangeShapeType="1" noTextEdit="1"/>
          </p:cNvSpPr>
          <p:nvPr/>
        </p:nvSpPr>
        <p:spPr bwMode="auto">
          <a:xfrm>
            <a:off x="4067944" y="5036070"/>
            <a:ext cx="2232248" cy="1506675"/>
          </a:xfrm>
          <a:prstGeom prst="rect">
            <a:avLst/>
          </a:prstGeom>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rtl="0"/>
            <a:r>
              <a:rPr lang="en-GB" sz="3600" kern="10" spc="0" dirty="0">
                <a:ln w="9525">
                  <a:round/>
                  <a:headEnd/>
                  <a:tailEnd/>
                </a:ln>
                <a:gradFill rotWithShape="0">
                  <a:gsLst>
                    <a:gs pos="0">
                      <a:srgbClr val="FFE701"/>
                    </a:gs>
                    <a:gs pos="100000">
                      <a:srgbClr val="FE3E02"/>
                    </a:gs>
                  </a:gsLst>
                  <a:lin ang="5400000" scaled="1"/>
                </a:gradFill>
                <a:effectLst/>
                <a:latin typeface="Impact"/>
              </a:rPr>
              <a:t>Child</a:t>
            </a:r>
          </a:p>
          <a:p>
            <a:pPr algn="ctr" rtl="0"/>
            <a:r>
              <a:rPr lang="en-GB" sz="3600" kern="10" spc="0" dirty="0">
                <a:ln w="9525">
                  <a:round/>
                  <a:headEnd/>
                  <a:tailEnd/>
                </a:ln>
                <a:gradFill rotWithShape="0">
                  <a:gsLst>
                    <a:gs pos="0">
                      <a:srgbClr val="FFE701"/>
                    </a:gs>
                    <a:gs pos="100000">
                      <a:srgbClr val="FE3E02"/>
                    </a:gs>
                  </a:gsLst>
                  <a:lin ang="5400000" scaled="1"/>
                </a:gradFill>
                <a:effectLst/>
                <a:latin typeface="Impact"/>
              </a:rPr>
              <a:t>Labour</a:t>
            </a:r>
          </a:p>
        </p:txBody>
      </p:sp>
    </p:spTree>
    <p:extLst>
      <p:ext uri="{BB962C8B-B14F-4D97-AF65-F5344CB8AC3E}">
        <p14:creationId xmlns:p14="http://schemas.microsoft.com/office/powerpoint/2010/main" val="348550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Cost of Chocolate</a:t>
            </a:r>
          </a:p>
        </p:txBody>
      </p:sp>
      <p:pic>
        <p:nvPicPr>
          <p:cNvPr id="3" name="Picture 2" descr="thumbnailCA8NPKOR"/>
          <p:cNvPicPr>
            <a:picLocks noChangeAspect="1" noChangeArrowheads="1"/>
          </p:cNvPicPr>
          <p:nvPr/>
        </p:nvPicPr>
        <p:blipFill>
          <a:blip r:embed="rId2" cstate="print"/>
          <a:srcRect/>
          <a:stretch>
            <a:fillRect/>
          </a:stretch>
        </p:blipFill>
        <p:spPr bwMode="auto">
          <a:xfrm>
            <a:off x="5220072" y="3469970"/>
            <a:ext cx="3322432" cy="2160240"/>
          </a:xfrm>
          <a:prstGeom prst="rect">
            <a:avLst/>
          </a:prstGeom>
          <a:noFill/>
          <a:ln w="9525" algn="in">
            <a:noFill/>
            <a:miter lim="800000"/>
            <a:headEnd/>
            <a:tailEnd/>
          </a:ln>
          <a:effectLst/>
        </p:spPr>
      </p:pic>
      <p:pic>
        <p:nvPicPr>
          <p:cNvPr id="4" name="Picture 3" descr="thumbnail[11]"/>
          <p:cNvPicPr>
            <a:picLocks noChangeAspect="1" noChangeArrowheads="1"/>
          </p:cNvPicPr>
          <p:nvPr/>
        </p:nvPicPr>
        <p:blipFill>
          <a:blip r:embed="rId3" cstate="print"/>
          <a:srcRect/>
          <a:stretch>
            <a:fillRect/>
          </a:stretch>
        </p:blipFill>
        <p:spPr bwMode="auto">
          <a:xfrm>
            <a:off x="539551" y="3469970"/>
            <a:ext cx="4571823" cy="3312368"/>
          </a:xfrm>
          <a:prstGeom prst="rect">
            <a:avLst/>
          </a:prstGeom>
          <a:noFill/>
          <a:ln w="9525" algn="in">
            <a:noFill/>
            <a:miter lim="800000"/>
            <a:headEnd/>
            <a:tailEnd/>
          </a:ln>
          <a:effectLst/>
        </p:spPr>
      </p:pic>
      <p:pic>
        <p:nvPicPr>
          <p:cNvPr id="5" name="Picture 4" descr="thumbnailCA70HG02"/>
          <p:cNvPicPr>
            <a:picLocks noChangeAspect="1" noChangeArrowheads="1"/>
          </p:cNvPicPr>
          <p:nvPr/>
        </p:nvPicPr>
        <p:blipFill>
          <a:blip r:embed="rId4" cstate="print"/>
          <a:srcRect/>
          <a:stretch>
            <a:fillRect/>
          </a:stretch>
        </p:blipFill>
        <p:spPr bwMode="auto">
          <a:xfrm>
            <a:off x="539552" y="1309730"/>
            <a:ext cx="2502829" cy="1877653"/>
          </a:xfrm>
          <a:prstGeom prst="rect">
            <a:avLst/>
          </a:prstGeom>
          <a:noFill/>
          <a:ln w="9525" algn="in">
            <a:noFill/>
            <a:miter lim="800000"/>
            <a:headEnd/>
            <a:tailEnd/>
          </a:ln>
          <a:effectLst/>
        </p:spPr>
      </p:pic>
      <p:pic>
        <p:nvPicPr>
          <p:cNvPr id="6" name="Picture 5" descr="thumbnailCA10SQUB"/>
          <p:cNvPicPr>
            <a:picLocks noChangeAspect="1" noChangeArrowheads="1"/>
          </p:cNvPicPr>
          <p:nvPr/>
        </p:nvPicPr>
        <p:blipFill>
          <a:blip r:embed="rId5" cstate="print"/>
          <a:srcRect/>
          <a:stretch>
            <a:fillRect/>
          </a:stretch>
        </p:blipFill>
        <p:spPr bwMode="auto">
          <a:xfrm>
            <a:off x="5364088" y="5301875"/>
            <a:ext cx="1974805" cy="1480463"/>
          </a:xfrm>
          <a:prstGeom prst="rect">
            <a:avLst/>
          </a:prstGeom>
          <a:noFill/>
          <a:ln w="9525" algn="in">
            <a:noFill/>
            <a:miter lim="800000"/>
            <a:headEnd/>
            <a:tailEnd/>
          </a:ln>
          <a:effectLst/>
        </p:spPr>
      </p:pic>
      <p:pic>
        <p:nvPicPr>
          <p:cNvPr id="7" name="Picture 6" descr="thumbnailCAEC5DXN"/>
          <p:cNvPicPr>
            <a:picLocks noChangeAspect="1" noChangeArrowheads="1"/>
          </p:cNvPicPr>
          <p:nvPr/>
        </p:nvPicPr>
        <p:blipFill>
          <a:blip r:embed="rId6" cstate="print"/>
          <a:srcRect/>
          <a:stretch>
            <a:fillRect/>
          </a:stretch>
        </p:blipFill>
        <p:spPr bwMode="auto">
          <a:xfrm>
            <a:off x="6012160" y="1309730"/>
            <a:ext cx="2520280" cy="1889143"/>
          </a:xfrm>
          <a:prstGeom prst="rect">
            <a:avLst/>
          </a:prstGeom>
          <a:noFill/>
          <a:ln w="9525" algn="in">
            <a:noFill/>
            <a:miter lim="800000"/>
            <a:headEnd/>
            <a:tailEnd/>
          </a:ln>
          <a:effectLst/>
        </p:spPr>
      </p:pic>
      <p:pic>
        <p:nvPicPr>
          <p:cNvPr id="8" name="Picture 7" descr="thumbnailCAVVSFRW"/>
          <p:cNvPicPr>
            <a:picLocks noChangeAspect="1" noChangeArrowheads="1"/>
          </p:cNvPicPr>
          <p:nvPr/>
        </p:nvPicPr>
        <p:blipFill>
          <a:blip r:embed="rId7" cstate="print"/>
          <a:srcRect/>
          <a:stretch>
            <a:fillRect/>
          </a:stretch>
        </p:blipFill>
        <p:spPr bwMode="auto">
          <a:xfrm>
            <a:off x="3275856" y="1309730"/>
            <a:ext cx="2495831" cy="1872208"/>
          </a:xfrm>
          <a:prstGeom prst="rect">
            <a:avLst/>
          </a:prstGeom>
          <a:noFill/>
          <a:ln w="9525" algn="in">
            <a:noFill/>
            <a:miter lim="800000"/>
            <a:headEnd/>
            <a:tailEnd/>
          </a:ln>
          <a:effectLst/>
        </p:spPr>
      </p:pic>
      <p:sp>
        <p:nvSpPr>
          <p:cNvPr id="9" name="WordArt 8" descr="Paper bag"/>
          <p:cNvSpPr>
            <a:spLocks noChangeArrowheads="1" noChangeShapeType="1" noTextEdit="1"/>
          </p:cNvSpPr>
          <p:nvPr/>
        </p:nvSpPr>
        <p:spPr bwMode="auto">
          <a:xfrm>
            <a:off x="2987824" y="3541978"/>
            <a:ext cx="2952328" cy="2016224"/>
          </a:xfrm>
          <a:prstGeom prst="rect">
            <a:avLst/>
          </a:prstGeom>
        </p:spPr>
        <p:txBody>
          <a:bodyPr wrap="none" fromWordArt="1">
            <a:prstTxWarp prst="textCascadeUp">
              <a:avLst>
                <a:gd name="adj" fmla="val 44444"/>
              </a:avLst>
            </a:prstTxWarp>
            <a:scene3d>
              <a:camera prst="legacyPerspectiveTopLeft">
                <a:rot lat="0" lon="20519999" rev="0"/>
              </a:camera>
              <a:lightRig rig="legacyHarsh3" dir="r"/>
            </a:scene3d>
            <a:sp3d extrusionH="430200" prstMaterial="legacyMatte">
              <a:extrusionClr>
                <a:srgbClr val="006600"/>
              </a:extrusionClr>
            </a:sp3d>
          </a:bodyPr>
          <a:lstStyle/>
          <a:p>
            <a:pPr algn="ctr" rtl="0"/>
            <a:r>
              <a:rPr lang="en-GB" sz="3600" kern="10" spc="0" dirty="0">
                <a:ln w="9525">
                  <a:round/>
                  <a:headEnd/>
                  <a:tailEnd/>
                </a:ln>
                <a:blipFill dpi="0" rotWithShape="0">
                  <a:blip r:embed="rId8"/>
                  <a:srcRect/>
                  <a:tile tx="0" ty="0" sx="100000" sy="100000" flip="none" algn="tl"/>
                </a:blipFill>
                <a:effectLst/>
                <a:latin typeface="Arial Black"/>
              </a:rPr>
              <a:t>Rainforest </a:t>
            </a:r>
          </a:p>
          <a:p>
            <a:pPr algn="ctr" rtl="0"/>
            <a:r>
              <a:rPr lang="en-GB" sz="3600" kern="10" spc="0" dirty="0">
                <a:ln w="9525">
                  <a:round/>
                  <a:headEnd/>
                  <a:tailEnd/>
                </a:ln>
                <a:blipFill dpi="0" rotWithShape="0">
                  <a:blip r:embed="rId8"/>
                  <a:srcRect/>
                  <a:tile tx="0" ty="0" sx="100000" sy="100000" flip="none" algn="tl"/>
                </a:blipFill>
                <a:effectLst/>
                <a:latin typeface="Arial Black"/>
              </a:rPr>
              <a:t>Destruction</a:t>
            </a:r>
          </a:p>
        </p:txBody>
      </p:sp>
      <p:pic>
        <p:nvPicPr>
          <p:cNvPr id="10" name="Picture 9" descr="thumbnailCASMEXU3"/>
          <p:cNvPicPr>
            <a:picLocks noChangeAspect="1" noChangeArrowheads="1"/>
          </p:cNvPicPr>
          <p:nvPr/>
        </p:nvPicPr>
        <p:blipFill>
          <a:blip r:embed="rId9" cstate="print"/>
          <a:srcRect/>
          <a:stretch>
            <a:fillRect/>
          </a:stretch>
        </p:blipFill>
        <p:spPr bwMode="auto">
          <a:xfrm>
            <a:off x="7524328" y="5095158"/>
            <a:ext cx="1094719" cy="1718218"/>
          </a:xfrm>
          <a:prstGeom prst="rect">
            <a:avLst/>
          </a:prstGeom>
          <a:noFill/>
          <a:ln w="9525" algn="in">
            <a:noFill/>
            <a:miter lim="800000"/>
            <a:headEnd/>
            <a:tailEnd/>
          </a:ln>
          <a:effectLst/>
        </p:spPr>
      </p:pic>
    </p:spTree>
    <p:extLst>
      <p:ext uri="{BB962C8B-B14F-4D97-AF65-F5344CB8AC3E}">
        <p14:creationId xmlns:p14="http://schemas.microsoft.com/office/powerpoint/2010/main" val="1380124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Judges 14:18</a:t>
            </a:r>
          </a:p>
        </p:txBody>
      </p:sp>
      <p:sp>
        <p:nvSpPr>
          <p:cNvPr id="3" name="Content Placeholder 2"/>
          <p:cNvSpPr>
            <a:spLocks noGrp="1"/>
          </p:cNvSpPr>
          <p:nvPr>
            <p:ph idx="1"/>
          </p:nvPr>
        </p:nvSpPr>
        <p:spPr/>
        <p:txBody>
          <a:bodyPr/>
          <a:lstStyle/>
          <a:p>
            <a:r>
              <a:rPr lang="en-GB" dirty="0"/>
              <a:t>Answer the question…</a:t>
            </a:r>
          </a:p>
        </p:txBody>
      </p:sp>
      <p:grpSp>
        <p:nvGrpSpPr>
          <p:cNvPr id="6" name="Group 5"/>
          <p:cNvGrpSpPr/>
          <p:nvPr/>
        </p:nvGrpSpPr>
        <p:grpSpPr>
          <a:xfrm>
            <a:off x="159379" y="2401513"/>
            <a:ext cx="4360910" cy="3259735"/>
            <a:chOff x="159379" y="2401513"/>
            <a:chExt cx="4360910" cy="3259735"/>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79" y="2401513"/>
              <a:ext cx="1820333" cy="2443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9712" y="2654734"/>
              <a:ext cx="1296144" cy="1697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7745" y="3417269"/>
              <a:ext cx="2252544" cy="22439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4" name="AutoShape 6" descr="The Giant Easter Egg | Large Chocolate Easter Egg for Sale Onlin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7" name="Group 6"/>
          <p:cNvGrpSpPr/>
          <p:nvPr/>
        </p:nvGrpSpPr>
        <p:grpSpPr>
          <a:xfrm>
            <a:off x="4788024" y="2209115"/>
            <a:ext cx="2877172" cy="3896031"/>
            <a:chOff x="4788024" y="2209115"/>
            <a:chExt cx="2877172" cy="3896031"/>
          </a:xfrm>
        </p:grpSpPr>
        <p:pic>
          <p:nvPicPr>
            <p:cNvPr id="8199"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8024" y="2209115"/>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1" name="Picture 9" descr="Hollow Chocolate Easter Egg Recip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17221" y="4504946"/>
              <a:ext cx="2847975" cy="1600200"/>
            </a:xfrm>
            <a:prstGeom prst="rect">
              <a:avLst/>
            </a:prstGeom>
            <a:noFill/>
            <a:extLst>
              <a:ext uri="{909E8E84-426E-40DD-AFC4-6F175D3DCCD1}">
                <a14:hiddenFill xmlns:a14="http://schemas.microsoft.com/office/drawing/2010/main">
                  <a:solidFill>
                    <a:srgbClr val="FFFFFF"/>
                  </a:solidFill>
                </a14:hiddenFill>
              </a:ext>
            </a:extLst>
          </p:spPr>
        </p:pic>
      </p:grpSp>
      <p:pic>
        <p:nvPicPr>
          <p:cNvPr id="8203" name="Picture 11" descr="Real Easter Egg Sharing Box (30 eggs) — Meaningful Chocolat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506" y="2209115"/>
            <a:ext cx="2876550" cy="404812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3" descr="Real Advent Calendar Case of 18 (£3.99 per calendar) — Meaningful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06" name="Picture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31056" y="2204225"/>
            <a:ext cx="4634140" cy="42960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59379" y="6257240"/>
            <a:ext cx="2876550" cy="646331"/>
          </a:xfrm>
          <a:prstGeom prst="rect">
            <a:avLst/>
          </a:prstGeom>
        </p:spPr>
        <p:txBody>
          <a:bodyPr wrap="square">
            <a:spAutoFit/>
          </a:bodyPr>
          <a:lstStyle/>
          <a:p>
            <a:r>
              <a:rPr lang="en-GB" sz="1200" dirty="0">
                <a:hlinkClick r:id="rId10"/>
              </a:rPr>
              <a:t>https://www.etsy.com/listing/83341311/make-your-own-chocolate-chip-cookie-mix</a:t>
            </a:r>
            <a:endParaRPr lang="en-GB" sz="1200" dirty="0"/>
          </a:p>
        </p:txBody>
      </p:sp>
    </p:spTree>
    <p:extLst>
      <p:ext uri="{BB962C8B-B14F-4D97-AF65-F5344CB8AC3E}">
        <p14:creationId xmlns:p14="http://schemas.microsoft.com/office/powerpoint/2010/main" val="223671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203"/>
                                        </p:tgtEl>
                                        <p:attrNameLst>
                                          <p:attrName>style.visibility</p:attrName>
                                        </p:attrNameLst>
                                      </p:cBhvr>
                                      <p:to>
                                        <p:strVal val="visible"/>
                                      </p:to>
                                    </p:set>
                                    <p:animEffect transition="in" filter="fade">
                                      <p:cBhvr>
                                        <p:cTn id="21" dur="1000"/>
                                        <p:tgtEl>
                                          <p:spTgt spid="8203"/>
                                        </p:tgtEl>
                                      </p:cBhvr>
                                    </p:animEffect>
                                    <p:anim calcmode="lin" valueType="num">
                                      <p:cBhvr>
                                        <p:cTn id="22" dur="1000" fill="hold"/>
                                        <p:tgtEl>
                                          <p:spTgt spid="8203"/>
                                        </p:tgtEl>
                                        <p:attrNameLst>
                                          <p:attrName>ppt_x</p:attrName>
                                        </p:attrNameLst>
                                      </p:cBhvr>
                                      <p:tavLst>
                                        <p:tav tm="0">
                                          <p:val>
                                            <p:strVal val="#ppt_x"/>
                                          </p:val>
                                        </p:tav>
                                        <p:tav tm="100000">
                                          <p:val>
                                            <p:strVal val="#ppt_x"/>
                                          </p:val>
                                        </p:tav>
                                      </p:tavLst>
                                    </p:anim>
                                    <p:anim calcmode="lin" valueType="num">
                                      <p:cBhvr>
                                        <p:cTn id="23" dur="1000" fill="hold"/>
                                        <p:tgtEl>
                                          <p:spTgt spid="820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206"/>
                                        </p:tgtEl>
                                        <p:attrNameLst>
                                          <p:attrName>style.visibility</p:attrName>
                                        </p:attrNameLst>
                                      </p:cBhvr>
                                      <p:to>
                                        <p:strVal val="visible"/>
                                      </p:to>
                                    </p:set>
                                    <p:animEffect transition="in" filter="fade">
                                      <p:cBhvr>
                                        <p:cTn id="28" dur="1000"/>
                                        <p:tgtEl>
                                          <p:spTgt spid="8206"/>
                                        </p:tgtEl>
                                      </p:cBhvr>
                                    </p:animEffect>
                                    <p:anim calcmode="lin" valueType="num">
                                      <p:cBhvr>
                                        <p:cTn id="29" dur="1000" fill="hold"/>
                                        <p:tgtEl>
                                          <p:spTgt spid="8206"/>
                                        </p:tgtEl>
                                        <p:attrNameLst>
                                          <p:attrName>ppt_x</p:attrName>
                                        </p:attrNameLst>
                                      </p:cBhvr>
                                      <p:tavLst>
                                        <p:tav tm="0">
                                          <p:val>
                                            <p:strVal val="#ppt_x"/>
                                          </p:val>
                                        </p:tav>
                                        <p:tav tm="100000">
                                          <p:val>
                                            <p:strVal val="#ppt_x"/>
                                          </p:val>
                                        </p:tav>
                                      </p:tavLst>
                                    </p:anim>
                                    <p:anim calcmode="lin" valueType="num">
                                      <p:cBhvr>
                                        <p:cTn id="30" dur="1000" fill="hold"/>
                                        <p:tgtEl>
                                          <p:spTgt spid="820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Story of the Prodigal Son…</a:t>
            </a:r>
          </a:p>
        </p:txBody>
      </p:sp>
      <p:sp>
        <p:nvSpPr>
          <p:cNvPr id="3" name="Content Placeholder 2"/>
          <p:cNvSpPr>
            <a:spLocks noGrp="1"/>
          </p:cNvSpPr>
          <p:nvPr>
            <p:ph idx="1"/>
          </p:nvPr>
        </p:nvSpPr>
        <p:spPr/>
        <p:txBody>
          <a:bodyPr/>
          <a:lstStyle/>
          <a:p>
            <a:pPr marL="0" indent="0">
              <a:buNone/>
            </a:pPr>
            <a:r>
              <a:rPr lang="en-GB" dirty="0"/>
              <a:t>…a chocolate story!</a:t>
            </a:r>
          </a:p>
        </p:txBody>
      </p:sp>
      <p:pic>
        <p:nvPicPr>
          <p:cNvPr id="10242" name="Picture 2" descr="Smart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348880"/>
            <a:ext cx="131762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43" name="Picture 3" descr="CurlyWurl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7744" y="2348880"/>
            <a:ext cx="1430338" cy="392113"/>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44" name="Picture 4" descr="HighLight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26669" y="2325067"/>
            <a:ext cx="1303338" cy="495300"/>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45" name="Picture 5" descr="Flak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2375073"/>
            <a:ext cx="1558925" cy="339725"/>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46" name="Picture 6" descr="Topic"/>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1560" y="2924944"/>
            <a:ext cx="1243013" cy="490537"/>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47" name="Picture 7" descr="300px-Wispa-Wrapper-Small[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4288" y="2325067"/>
            <a:ext cx="1317625" cy="434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10248" name="Picture 8" descr="Boos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31232" y="2924944"/>
            <a:ext cx="1377950" cy="514350"/>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49" name="Picture 9" descr="Fud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00514" y="2998756"/>
            <a:ext cx="1265238" cy="342900"/>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0" name="Picture 10" descr="Bounty"/>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09530" y="2912243"/>
            <a:ext cx="1641475" cy="515938"/>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1" name="Picture 11" descr="Buttons"/>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451726" y="2893377"/>
            <a:ext cx="735012" cy="1048861"/>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2" name="Picture 12" descr="Picnic"/>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2190" y="3630612"/>
            <a:ext cx="1242383" cy="404685"/>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3" name="Picture 13" descr="DoubleDecke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231232" y="3630611"/>
            <a:ext cx="1377950" cy="465925"/>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4" name="Picture 14" descr="QualityStreet"/>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995936" y="3464162"/>
            <a:ext cx="792088" cy="1263846"/>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5" name="Picture 15" descr="Maltesers_1"/>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145910" y="3573889"/>
            <a:ext cx="1082274" cy="587461"/>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6" name="Picture 16" descr="mms"/>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05081" y="4161350"/>
            <a:ext cx="849987" cy="566658"/>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7" name="Picture 17" descr="Minstrals"/>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6411813" y="3573889"/>
            <a:ext cx="898247" cy="587461"/>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8" name="Picture 18" descr="Skittles"/>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231232" y="4165983"/>
            <a:ext cx="1116632" cy="557391"/>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59" name="Picture 19" descr="TurkishDelight"/>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5145910" y="4246174"/>
            <a:ext cx="844696" cy="477199"/>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0" name="Picture 20" descr="Twirl"/>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6135310" y="4297724"/>
            <a:ext cx="1174750" cy="433387"/>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1" name="Picture 21" descr="Ripple_1"/>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488238" y="4304591"/>
            <a:ext cx="1655762" cy="360363"/>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2" name="Picture 22" descr="Revels"/>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576832" y="4864894"/>
            <a:ext cx="1008062" cy="533400"/>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3" name="Picture 23" descr="Drifte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218532" y="4903211"/>
            <a:ext cx="1390650" cy="466725"/>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4" name="Picture 24" descr="Lion"/>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3950715" y="5001636"/>
            <a:ext cx="1317625" cy="368300"/>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5" name="Picture 25" descr="Twix"/>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5444026" y="4925291"/>
            <a:ext cx="1317625" cy="563563"/>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6" name="Picture 26" descr="Munchies"/>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6925469" y="4944631"/>
            <a:ext cx="1390650" cy="306387"/>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7" name="Picture 27" descr="Chomp"/>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580355" y="5551488"/>
            <a:ext cx="1749425" cy="442912"/>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8" name="Picture 28" descr="Chrunchie"/>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2480630" y="5551488"/>
            <a:ext cx="1911350" cy="452437"/>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69" name="Picture 29" descr="Chewits"/>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4427984" y="5564981"/>
            <a:ext cx="1660525" cy="415925"/>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70" name="Picture 30" descr="MilkyBa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6156176" y="5564981"/>
            <a:ext cx="1219300" cy="497782"/>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71" name="Picture 31" descr="MilkyWay"/>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7524328" y="5569397"/>
            <a:ext cx="1505296" cy="348857"/>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72" name="Picture 32" descr="Galaxy"/>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576832" y="6114153"/>
            <a:ext cx="1512887" cy="720725"/>
          </a:xfrm>
          <a:prstGeom prst="rect">
            <a:avLst/>
          </a:prstGeom>
          <a:noFill/>
          <a:ln w="0"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274" name="Picture 34" descr="Wotsit"/>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3678223" y="6078750"/>
            <a:ext cx="533737" cy="756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7" name="Picture 37"/>
          <p:cNvPicPr>
            <a:picLocks noChangeAspect="1" noChangeArrowheads="1"/>
          </p:cNvPicPr>
          <p:nvPr/>
        </p:nvPicPr>
        <p:blipFill>
          <a:blip r:embed="rId34">
            <a:extLst>
              <a:ext uri="{BEBA8EAE-BF5A-486C-A8C5-ECC9F3942E4B}">
                <a14:imgProps xmlns:a14="http://schemas.microsoft.com/office/drawing/2010/main">
                  <a14:imgLayer r:embed="rId3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415383" y="6003925"/>
            <a:ext cx="996948" cy="996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125813" y="1340768"/>
            <a:ext cx="4572000" cy="923330"/>
          </a:xfrm>
          <a:prstGeom prst="rect">
            <a:avLst/>
          </a:prstGeom>
        </p:spPr>
        <p:txBody>
          <a:bodyPr>
            <a:spAutoFit/>
          </a:bodyPr>
          <a:lstStyle/>
          <a:p>
            <a:r>
              <a:rPr lang="en-GB" i="1" dirty="0"/>
              <a:t>by Andy Back © 2001 Children’s Ministry</a:t>
            </a:r>
          </a:p>
          <a:p>
            <a:r>
              <a:rPr lang="en-GB" i="1" dirty="0"/>
              <a:t>Used with permission.</a:t>
            </a:r>
            <a:endParaRPr lang="en-GB" dirty="0"/>
          </a:p>
          <a:p>
            <a:r>
              <a:rPr lang="en-GB" dirty="0"/>
              <a:t> </a:t>
            </a:r>
          </a:p>
        </p:txBody>
      </p:sp>
      <p:sp>
        <p:nvSpPr>
          <p:cNvPr id="6" name="AutoShape 39" descr="Cadbury Heroes Chocolates Tub 760g: Amazon.co.uk: Groce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0" name="Picture 40"/>
          <p:cNvPicPr>
            <a:picLocks noChangeAspect="1" noChangeArrowheads="1"/>
          </p:cNvPicPr>
          <p:nvPr/>
        </p:nvPicPr>
        <p:blipFill>
          <a:blip r:embed="rId36" cstate="print">
            <a:extLst>
              <a:ext uri="{BEBA8EAE-BF5A-486C-A8C5-ECC9F3942E4B}">
                <a14:imgProps xmlns:a14="http://schemas.microsoft.com/office/drawing/2010/main">
                  <a14:imgLayer r:embed="rId37">
                    <a14:imgEffect>
                      <a14:backgroundRemoval t="1914" b="99043" l="2075" r="96266"/>
                    </a14:imgEffect>
                  </a14:imgLayer>
                </a14:imgProps>
              </a:ext>
              <a:ext uri="{28A0092B-C50C-407E-A947-70E740481C1C}">
                <a14:useLocalDpi xmlns:a14="http://schemas.microsoft.com/office/drawing/2010/main" val="0"/>
              </a:ext>
            </a:extLst>
          </a:blip>
          <a:srcRect/>
          <a:stretch>
            <a:fillRect/>
          </a:stretch>
        </p:blipFill>
        <p:spPr bwMode="auto">
          <a:xfrm>
            <a:off x="5389127" y="5949280"/>
            <a:ext cx="983073" cy="852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2" name="Picture 42" descr="Hershey's Introduces Jumbo-Size Kisses Deluxe | E! News UK"/>
          <p:cNvPicPr>
            <a:picLocks noChangeAspect="1" noChangeArrowheads="1"/>
          </p:cNvPicPr>
          <p:nvPr/>
        </p:nvPicPr>
        <p:blipFill rotWithShape="1">
          <a:blip r:embed="rId38" cstate="print">
            <a:extLst>
              <a:ext uri="{BEBA8EAE-BF5A-486C-A8C5-ECC9F3942E4B}">
                <a14:imgProps xmlns:a14="http://schemas.microsoft.com/office/drawing/2010/main">
                  <a14:imgLayer r:embed="rId39">
                    <a14:imgEffect>
                      <a14:backgroundRemoval t="3158" b="89825" l="565" r="97740"/>
                    </a14:imgEffect>
                  </a14:imgLayer>
                </a14:imgProps>
              </a:ext>
              <a:ext uri="{28A0092B-C50C-407E-A947-70E740481C1C}">
                <a14:useLocalDpi xmlns:a14="http://schemas.microsoft.com/office/drawing/2010/main" val="0"/>
              </a:ext>
            </a:extLst>
          </a:blip>
          <a:srcRect t="25677" b="19039"/>
          <a:stretch/>
        </p:blipFill>
        <p:spPr bwMode="auto">
          <a:xfrm>
            <a:off x="4609527" y="6300772"/>
            <a:ext cx="600003" cy="534106"/>
          </a:xfrm>
          <a:prstGeom prst="rect">
            <a:avLst/>
          </a:prstGeom>
          <a:noFill/>
          <a:extLst>
            <a:ext uri="{909E8E84-426E-40DD-AFC4-6F175D3DCCD1}">
              <a14:hiddenFill xmlns:a14="http://schemas.microsoft.com/office/drawing/2010/main">
                <a:solidFill>
                  <a:srgbClr val="FFFFFF"/>
                </a:solidFill>
              </a14:hiddenFill>
            </a:ext>
          </a:extLst>
        </p:spPr>
      </p:pic>
      <p:pic>
        <p:nvPicPr>
          <p:cNvPr id="10284" name="Picture 44" descr="Hershey's Introduces Jumbo-Size Kisses Deluxe | E! News UK"/>
          <p:cNvPicPr>
            <a:picLocks noChangeAspect="1" noChangeArrowheads="1"/>
          </p:cNvPicPr>
          <p:nvPr/>
        </p:nvPicPr>
        <p:blipFill rotWithShape="1">
          <a:blip r:embed="rId40">
            <a:extLst>
              <a:ext uri="{BEBA8EAE-BF5A-486C-A8C5-ECC9F3942E4B}">
                <a14:imgProps xmlns:a14="http://schemas.microsoft.com/office/drawing/2010/main">
                  <a14:imgLayer r:embed="rId39">
                    <a14:imgEffect>
                      <a14:backgroundRemoval t="2807" b="35088" l="23164" r="71186">
                        <a14:foregroundMark x1="27684" y1="31930" x2="63842" y2="2807"/>
                        <a14:foregroundMark x1="29944" y1="32982" x2="67797" y2="4211"/>
                        <a14:foregroundMark x1="35028" y1="30526" x2="67232" y2="10877"/>
                      </a14:backgroundRemoval>
                    </a14:imgEffect>
                  </a14:imgLayer>
                </a14:imgProps>
              </a:ext>
              <a:ext uri="{28A0092B-C50C-407E-A947-70E740481C1C}">
                <a14:useLocalDpi xmlns:a14="http://schemas.microsoft.com/office/drawing/2010/main" val="0"/>
              </a:ext>
            </a:extLst>
          </a:blip>
          <a:srcRect l="17728" r="22282" b="60980"/>
          <a:stretch/>
        </p:blipFill>
        <p:spPr bwMode="auto">
          <a:xfrm>
            <a:off x="4662661" y="5944059"/>
            <a:ext cx="595586" cy="623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33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ppt_x"/>
                                          </p:val>
                                        </p:tav>
                                        <p:tav tm="100000">
                                          <p:val>
                                            <p:strVal val="#ppt_x"/>
                                          </p:val>
                                        </p:tav>
                                      </p:tavLst>
                                    </p:anim>
                                    <p:anim calcmode="lin" valueType="num">
                                      <p:cBhvr additive="base">
                                        <p:cTn id="8"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43"/>
                                        </p:tgtEl>
                                        <p:attrNameLst>
                                          <p:attrName>style.visibility</p:attrName>
                                        </p:attrNameLst>
                                      </p:cBhvr>
                                      <p:to>
                                        <p:strVal val="visible"/>
                                      </p:to>
                                    </p:set>
                                    <p:anim calcmode="lin" valueType="num">
                                      <p:cBhvr additive="base">
                                        <p:cTn id="13" dur="500" fill="hold"/>
                                        <p:tgtEl>
                                          <p:spTgt spid="10243"/>
                                        </p:tgtEl>
                                        <p:attrNameLst>
                                          <p:attrName>ppt_x</p:attrName>
                                        </p:attrNameLst>
                                      </p:cBhvr>
                                      <p:tavLst>
                                        <p:tav tm="0">
                                          <p:val>
                                            <p:strVal val="#ppt_x"/>
                                          </p:val>
                                        </p:tav>
                                        <p:tav tm="100000">
                                          <p:val>
                                            <p:strVal val="#ppt_x"/>
                                          </p:val>
                                        </p:tav>
                                      </p:tavLst>
                                    </p:anim>
                                    <p:anim calcmode="lin" valueType="num">
                                      <p:cBhvr additive="base">
                                        <p:cTn id="14"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44"/>
                                        </p:tgtEl>
                                        <p:attrNameLst>
                                          <p:attrName>style.visibility</p:attrName>
                                        </p:attrNameLst>
                                      </p:cBhvr>
                                      <p:to>
                                        <p:strVal val="visible"/>
                                      </p:to>
                                    </p:set>
                                    <p:anim calcmode="lin" valueType="num">
                                      <p:cBhvr additive="base">
                                        <p:cTn id="19" dur="500" fill="hold"/>
                                        <p:tgtEl>
                                          <p:spTgt spid="10244"/>
                                        </p:tgtEl>
                                        <p:attrNameLst>
                                          <p:attrName>ppt_x</p:attrName>
                                        </p:attrNameLst>
                                      </p:cBhvr>
                                      <p:tavLst>
                                        <p:tav tm="0">
                                          <p:val>
                                            <p:strVal val="#ppt_x"/>
                                          </p:val>
                                        </p:tav>
                                        <p:tav tm="100000">
                                          <p:val>
                                            <p:strVal val="#ppt_x"/>
                                          </p:val>
                                        </p:tav>
                                      </p:tavLst>
                                    </p:anim>
                                    <p:anim calcmode="lin" valueType="num">
                                      <p:cBhvr additive="base">
                                        <p:cTn id="20"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45"/>
                                        </p:tgtEl>
                                        <p:attrNameLst>
                                          <p:attrName>style.visibility</p:attrName>
                                        </p:attrNameLst>
                                      </p:cBhvr>
                                      <p:to>
                                        <p:strVal val="visible"/>
                                      </p:to>
                                    </p:set>
                                    <p:anim calcmode="lin" valueType="num">
                                      <p:cBhvr additive="base">
                                        <p:cTn id="25" dur="500" fill="hold"/>
                                        <p:tgtEl>
                                          <p:spTgt spid="10245"/>
                                        </p:tgtEl>
                                        <p:attrNameLst>
                                          <p:attrName>ppt_x</p:attrName>
                                        </p:attrNameLst>
                                      </p:cBhvr>
                                      <p:tavLst>
                                        <p:tav tm="0">
                                          <p:val>
                                            <p:strVal val="#ppt_x"/>
                                          </p:val>
                                        </p:tav>
                                        <p:tav tm="100000">
                                          <p:val>
                                            <p:strVal val="#ppt_x"/>
                                          </p:val>
                                        </p:tav>
                                      </p:tavLst>
                                    </p:anim>
                                    <p:anim calcmode="lin" valueType="num">
                                      <p:cBhvr additive="base">
                                        <p:cTn id="26"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47"/>
                                        </p:tgtEl>
                                        <p:attrNameLst>
                                          <p:attrName>style.visibility</p:attrName>
                                        </p:attrNameLst>
                                      </p:cBhvr>
                                      <p:to>
                                        <p:strVal val="visible"/>
                                      </p:to>
                                    </p:set>
                                    <p:anim calcmode="lin" valueType="num">
                                      <p:cBhvr additive="base">
                                        <p:cTn id="31" dur="500" fill="hold"/>
                                        <p:tgtEl>
                                          <p:spTgt spid="10247"/>
                                        </p:tgtEl>
                                        <p:attrNameLst>
                                          <p:attrName>ppt_x</p:attrName>
                                        </p:attrNameLst>
                                      </p:cBhvr>
                                      <p:tavLst>
                                        <p:tav tm="0">
                                          <p:val>
                                            <p:strVal val="#ppt_x"/>
                                          </p:val>
                                        </p:tav>
                                        <p:tav tm="100000">
                                          <p:val>
                                            <p:strVal val="#ppt_x"/>
                                          </p:val>
                                        </p:tav>
                                      </p:tavLst>
                                    </p:anim>
                                    <p:anim calcmode="lin" valueType="num">
                                      <p:cBhvr additive="base">
                                        <p:cTn id="32"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246"/>
                                        </p:tgtEl>
                                        <p:attrNameLst>
                                          <p:attrName>style.visibility</p:attrName>
                                        </p:attrNameLst>
                                      </p:cBhvr>
                                      <p:to>
                                        <p:strVal val="visible"/>
                                      </p:to>
                                    </p:set>
                                    <p:anim calcmode="lin" valueType="num">
                                      <p:cBhvr additive="base">
                                        <p:cTn id="37" dur="500" fill="hold"/>
                                        <p:tgtEl>
                                          <p:spTgt spid="10246"/>
                                        </p:tgtEl>
                                        <p:attrNameLst>
                                          <p:attrName>ppt_x</p:attrName>
                                        </p:attrNameLst>
                                      </p:cBhvr>
                                      <p:tavLst>
                                        <p:tav tm="0">
                                          <p:val>
                                            <p:strVal val="#ppt_x"/>
                                          </p:val>
                                        </p:tav>
                                        <p:tav tm="100000">
                                          <p:val>
                                            <p:strVal val="#ppt_x"/>
                                          </p:val>
                                        </p:tav>
                                      </p:tavLst>
                                    </p:anim>
                                    <p:anim calcmode="lin" valueType="num">
                                      <p:cBhvr additive="base">
                                        <p:cTn id="38"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248"/>
                                        </p:tgtEl>
                                        <p:attrNameLst>
                                          <p:attrName>style.visibility</p:attrName>
                                        </p:attrNameLst>
                                      </p:cBhvr>
                                      <p:to>
                                        <p:strVal val="visible"/>
                                      </p:to>
                                    </p:set>
                                    <p:anim calcmode="lin" valueType="num">
                                      <p:cBhvr additive="base">
                                        <p:cTn id="43" dur="500" fill="hold"/>
                                        <p:tgtEl>
                                          <p:spTgt spid="10248"/>
                                        </p:tgtEl>
                                        <p:attrNameLst>
                                          <p:attrName>ppt_x</p:attrName>
                                        </p:attrNameLst>
                                      </p:cBhvr>
                                      <p:tavLst>
                                        <p:tav tm="0">
                                          <p:val>
                                            <p:strVal val="#ppt_x"/>
                                          </p:val>
                                        </p:tav>
                                        <p:tav tm="100000">
                                          <p:val>
                                            <p:strVal val="#ppt_x"/>
                                          </p:val>
                                        </p:tav>
                                      </p:tavLst>
                                    </p:anim>
                                    <p:anim calcmode="lin" valueType="num">
                                      <p:cBhvr additive="base">
                                        <p:cTn id="44"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249"/>
                                        </p:tgtEl>
                                        <p:attrNameLst>
                                          <p:attrName>style.visibility</p:attrName>
                                        </p:attrNameLst>
                                      </p:cBhvr>
                                      <p:to>
                                        <p:strVal val="visible"/>
                                      </p:to>
                                    </p:set>
                                    <p:anim calcmode="lin" valueType="num">
                                      <p:cBhvr additive="base">
                                        <p:cTn id="49" dur="500" fill="hold"/>
                                        <p:tgtEl>
                                          <p:spTgt spid="10249"/>
                                        </p:tgtEl>
                                        <p:attrNameLst>
                                          <p:attrName>ppt_x</p:attrName>
                                        </p:attrNameLst>
                                      </p:cBhvr>
                                      <p:tavLst>
                                        <p:tav tm="0">
                                          <p:val>
                                            <p:strVal val="#ppt_x"/>
                                          </p:val>
                                        </p:tav>
                                        <p:tav tm="100000">
                                          <p:val>
                                            <p:strVal val="#ppt_x"/>
                                          </p:val>
                                        </p:tav>
                                      </p:tavLst>
                                    </p:anim>
                                    <p:anim calcmode="lin" valueType="num">
                                      <p:cBhvr additive="base">
                                        <p:cTn id="50" dur="500" fill="hold"/>
                                        <p:tgtEl>
                                          <p:spTgt spid="1024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250"/>
                                        </p:tgtEl>
                                        <p:attrNameLst>
                                          <p:attrName>style.visibility</p:attrName>
                                        </p:attrNameLst>
                                      </p:cBhvr>
                                      <p:to>
                                        <p:strVal val="visible"/>
                                      </p:to>
                                    </p:set>
                                    <p:anim calcmode="lin" valueType="num">
                                      <p:cBhvr additive="base">
                                        <p:cTn id="55" dur="500" fill="hold"/>
                                        <p:tgtEl>
                                          <p:spTgt spid="10250"/>
                                        </p:tgtEl>
                                        <p:attrNameLst>
                                          <p:attrName>ppt_x</p:attrName>
                                        </p:attrNameLst>
                                      </p:cBhvr>
                                      <p:tavLst>
                                        <p:tav tm="0">
                                          <p:val>
                                            <p:strVal val="#ppt_x"/>
                                          </p:val>
                                        </p:tav>
                                        <p:tav tm="100000">
                                          <p:val>
                                            <p:strVal val="#ppt_x"/>
                                          </p:val>
                                        </p:tav>
                                      </p:tavLst>
                                    </p:anim>
                                    <p:anim calcmode="lin" valueType="num">
                                      <p:cBhvr additive="base">
                                        <p:cTn id="56" dur="500" fill="hold"/>
                                        <p:tgtEl>
                                          <p:spTgt spid="1025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251"/>
                                        </p:tgtEl>
                                        <p:attrNameLst>
                                          <p:attrName>style.visibility</p:attrName>
                                        </p:attrNameLst>
                                      </p:cBhvr>
                                      <p:to>
                                        <p:strVal val="visible"/>
                                      </p:to>
                                    </p:set>
                                    <p:anim calcmode="lin" valueType="num">
                                      <p:cBhvr additive="base">
                                        <p:cTn id="61" dur="500" fill="hold"/>
                                        <p:tgtEl>
                                          <p:spTgt spid="10251"/>
                                        </p:tgtEl>
                                        <p:attrNameLst>
                                          <p:attrName>ppt_x</p:attrName>
                                        </p:attrNameLst>
                                      </p:cBhvr>
                                      <p:tavLst>
                                        <p:tav tm="0">
                                          <p:val>
                                            <p:strVal val="#ppt_x"/>
                                          </p:val>
                                        </p:tav>
                                        <p:tav tm="100000">
                                          <p:val>
                                            <p:strVal val="#ppt_x"/>
                                          </p:val>
                                        </p:tav>
                                      </p:tavLst>
                                    </p:anim>
                                    <p:anim calcmode="lin" valueType="num">
                                      <p:cBhvr additive="base">
                                        <p:cTn id="62" dur="500" fill="hold"/>
                                        <p:tgtEl>
                                          <p:spTgt spid="1025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0252"/>
                                        </p:tgtEl>
                                        <p:attrNameLst>
                                          <p:attrName>style.visibility</p:attrName>
                                        </p:attrNameLst>
                                      </p:cBhvr>
                                      <p:to>
                                        <p:strVal val="visible"/>
                                      </p:to>
                                    </p:set>
                                    <p:anim calcmode="lin" valueType="num">
                                      <p:cBhvr additive="base">
                                        <p:cTn id="67" dur="500" fill="hold"/>
                                        <p:tgtEl>
                                          <p:spTgt spid="10252"/>
                                        </p:tgtEl>
                                        <p:attrNameLst>
                                          <p:attrName>ppt_x</p:attrName>
                                        </p:attrNameLst>
                                      </p:cBhvr>
                                      <p:tavLst>
                                        <p:tav tm="0">
                                          <p:val>
                                            <p:strVal val="#ppt_x"/>
                                          </p:val>
                                        </p:tav>
                                        <p:tav tm="100000">
                                          <p:val>
                                            <p:strVal val="#ppt_x"/>
                                          </p:val>
                                        </p:tav>
                                      </p:tavLst>
                                    </p:anim>
                                    <p:anim calcmode="lin" valueType="num">
                                      <p:cBhvr additive="base">
                                        <p:cTn id="68" dur="500" fill="hold"/>
                                        <p:tgtEl>
                                          <p:spTgt spid="10252"/>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0253"/>
                                        </p:tgtEl>
                                        <p:attrNameLst>
                                          <p:attrName>style.visibility</p:attrName>
                                        </p:attrNameLst>
                                      </p:cBhvr>
                                      <p:to>
                                        <p:strVal val="visible"/>
                                      </p:to>
                                    </p:set>
                                    <p:anim calcmode="lin" valueType="num">
                                      <p:cBhvr additive="base">
                                        <p:cTn id="73" dur="500" fill="hold"/>
                                        <p:tgtEl>
                                          <p:spTgt spid="10253"/>
                                        </p:tgtEl>
                                        <p:attrNameLst>
                                          <p:attrName>ppt_x</p:attrName>
                                        </p:attrNameLst>
                                      </p:cBhvr>
                                      <p:tavLst>
                                        <p:tav tm="0">
                                          <p:val>
                                            <p:strVal val="#ppt_x"/>
                                          </p:val>
                                        </p:tav>
                                        <p:tav tm="100000">
                                          <p:val>
                                            <p:strVal val="#ppt_x"/>
                                          </p:val>
                                        </p:tav>
                                      </p:tavLst>
                                    </p:anim>
                                    <p:anim calcmode="lin" valueType="num">
                                      <p:cBhvr additive="base">
                                        <p:cTn id="74" dur="500" fill="hold"/>
                                        <p:tgtEl>
                                          <p:spTgt spid="10253"/>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0254"/>
                                        </p:tgtEl>
                                        <p:attrNameLst>
                                          <p:attrName>style.visibility</p:attrName>
                                        </p:attrNameLst>
                                      </p:cBhvr>
                                      <p:to>
                                        <p:strVal val="visible"/>
                                      </p:to>
                                    </p:set>
                                    <p:anim calcmode="lin" valueType="num">
                                      <p:cBhvr additive="base">
                                        <p:cTn id="79" dur="500" fill="hold"/>
                                        <p:tgtEl>
                                          <p:spTgt spid="10254"/>
                                        </p:tgtEl>
                                        <p:attrNameLst>
                                          <p:attrName>ppt_x</p:attrName>
                                        </p:attrNameLst>
                                      </p:cBhvr>
                                      <p:tavLst>
                                        <p:tav tm="0">
                                          <p:val>
                                            <p:strVal val="#ppt_x"/>
                                          </p:val>
                                        </p:tav>
                                        <p:tav tm="100000">
                                          <p:val>
                                            <p:strVal val="#ppt_x"/>
                                          </p:val>
                                        </p:tav>
                                      </p:tavLst>
                                    </p:anim>
                                    <p:anim calcmode="lin" valueType="num">
                                      <p:cBhvr additive="base">
                                        <p:cTn id="80" dur="500" fill="hold"/>
                                        <p:tgtEl>
                                          <p:spTgt spid="10254"/>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0255"/>
                                        </p:tgtEl>
                                        <p:attrNameLst>
                                          <p:attrName>style.visibility</p:attrName>
                                        </p:attrNameLst>
                                      </p:cBhvr>
                                      <p:to>
                                        <p:strVal val="visible"/>
                                      </p:to>
                                    </p:set>
                                    <p:anim calcmode="lin" valueType="num">
                                      <p:cBhvr additive="base">
                                        <p:cTn id="85" dur="500" fill="hold"/>
                                        <p:tgtEl>
                                          <p:spTgt spid="10255"/>
                                        </p:tgtEl>
                                        <p:attrNameLst>
                                          <p:attrName>ppt_x</p:attrName>
                                        </p:attrNameLst>
                                      </p:cBhvr>
                                      <p:tavLst>
                                        <p:tav tm="0">
                                          <p:val>
                                            <p:strVal val="#ppt_x"/>
                                          </p:val>
                                        </p:tav>
                                        <p:tav tm="100000">
                                          <p:val>
                                            <p:strVal val="#ppt_x"/>
                                          </p:val>
                                        </p:tav>
                                      </p:tavLst>
                                    </p:anim>
                                    <p:anim calcmode="lin" valueType="num">
                                      <p:cBhvr additive="base">
                                        <p:cTn id="86" dur="500" fill="hold"/>
                                        <p:tgtEl>
                                          <p:spTgt spid="1025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10257"/>
                                        </p:tgtEl>
                                        <p:attrNameLst>
                                          <p:attrName>style.visibility</p:attrName>
                                        </p:attrNameLst>
                                      </p:cBhvr>
                                      <p:to>
                                        <p:strVal val="visible"/>
                                      </p:to>
                                    </p:set>
                                    <p:anim calcmode="lin" valueType="num">
                                      <p:cBhvr additive="base">
                                        <p:cTn id="91" dur="500" fill="hold"/>
                                        <p:tgtEl>
                                          <p:spTgt spid="10257"/>
                                        </p:tgtEl>
                                        <p:attrNameLst>
                                          <p:attrName>ppt_x</p:attrName>
                                        </p:attrNameLst>
                                      </p:cBhvr>
                                      <p:tavLst>
                                        <p:tav tm="0">
                                          <p:val>
                                            <p:strVal val="#ppt_x"/>
                                          </p:val>
                                        </p:tav>
                                        <p:tav tm="100000">
                                          <p:val>
                                            <p:strVal val="#ppt_x"/>
                                          </p:val>
                                        </p:tav>
                                      </p:tavLst>
                                    </p:anim>
                                    <p:anim calcmode="lin" valueType="num">
                                      <p:cBhvr additive="base">
                                        <p:cTn id="92" dur="500" fill="hold"/>
                                        <p:tgtEl>
                                          <p:spTgt spid="10257"/>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0256"/>
                                        </p:tgtEl>
                                        <p:attrNameLst>
                                          <p:attrName>style.visibility</p:attrName>
                                        </p:attrNameLst>
                                      </p:cBhvr>
                                      <p:to>
                                        <p:strVal val="visible"/>
                                      </p:to>
                                    </p:set>
                                    <p:anim calcmode="lin" valueType="num">
                                      <p:cBhvr additive="base">
                                        <p:cTn id="97" dur="500" fill="hold"/>
                                        <p:tgtEl>
                                          <p:spTgt spid="10256"/>
                                        </p:tgtEl>
                                        <p:attrNameLst>
                                          <p:attrName>ppt_x</p:attrName>
                                        </p:attrNameLst>
                                      </p:cBhvr>
                                      <p:tavLst>
                                        <p:tav tm="0">
                                          <p:val>
                                            <p:strVal val="#ppt_x"/>
                                          </p:val>
                                        </p:tav>
                                        <p:tav tm="100000">
                                          <p:val>
                                            <p:strVal val="#ppt_x"/>
                                          </p:val>
                                        </p:tav>
                                      </p:tavLst>
                                    </p:anim>
                                    <p:anim calcmode="lin" valueType="num">
                                      <p:cBhvr additive="base">
                                        <p:cTn id="98" dur="500" fill="hold"/>
                                        <p:tgtEl>
                                          <p:spTgt spid="10256"/>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10258"/>
                                        </p:tgtEl>
                                        <p:attrNameLst>
                                          <p:attrName>style.visibility</p:attrName>
                                        </p:attrNameLst>
                                      </p:cBhvr>
                                      <p:to>
                                        <p:strVal val="visible"/>
                                      </p:to>
                                    </p:set>
                                    <p:anim calcmode="lin" valueType="num">
                                      <p:cBhvr additive="base">
                                        <p:cTn id="103" dur="500" fill="hold"/>
                                        <p:tgtEl>
                                          <p:spTgt spid="10258"/>
                                        </p:tgtEl>
                                        <p:attrNameLst>
                                          <p:attrName>ppt_x</p:attrName>
                                        </p:attrNameLst>
                                      </p:cBhvr>
                                      <p:tavLst>
                                        <p:tav tm="0">
                                          <p:val>
                                            <p:strVal val="#ppt_x"/>
                                          </p:val>
                                        </p:tav>
                                        <p:tav tm="100000">
                                          <p:val>
                                            <p:strVal val="#ppt_x"/>
                                          </p:val>
                                        </p:tav>
                                      </p:tavLst>
                                    </p:anim>
                                    <p:anim calcmode="lin" valueType="num">
                                      <p:cBhvr additive="base">
                                        <p:cTn id="104" dur="500" fill="hold"/>
                                        <p:tgtEl>
                                          <p:spTgt spid="10258"/>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10259"/>
                                        </p:tgtEl>
                                        <p:attrNameLst>
                                          <p:attrName>style.visibility</p:attrName>
                                        </p:attrNameLst>
                                      </p:cBhvr>
                                      <p:to>
                                        <p:strVal val="visible"/>
                                      </p:to>
                                    </p:set>
                                    <p:anim calcmode="lin" valueType="num">
                                      <p:cBhvr additive="base">
                                        <p:cTn id="109" dur="500" fill="hold"/>
                                        <p:tgtEl>
                                          <p:spTgt spid="10259"/>
                                        </p:tgtEl>
                                        <p:attrNameLst>
                                          <p:attrName>ppt_x</p:attrName>
                                        </p:attrNameLst>
                                      </p:cBhvr>
                                      <p:tavLst>
                                        <p:tav tm="0">
                                          <p:val>
                                            <p:strVal val="#ppt_x"/>
                                          </p:val>
                                        </p:tav>
                                        <p:tav tm="100000">
                                          <p:val>
                                            <p:strVal val="#ppt_x"/>
                                          </p:val>
                                        </p:tav>
                                      </p:tavLst>
                                    </p:anim>
                                    <p:anim calcmode="lin" valueType="num">
                                      <p:cBhvr additive="base">
                                        <p:cTn id="110" dur="500" fill="hold"/>
                                        <p:tgtEl>
                                          <p:spTgt spid="10259"/>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nodeType="clickEffect">
                                  <p:stCondLst>
                                    <p:cond delay="0"/>
                                  </p:stCondLst>
                                  <p:childTnLst>
                                    <p:set>
                                      <p:cBhvr>
                                        <p:cTn id="114" dur="1" fill="hold">
                                          <p:stCondLst>
                                            <p:cond delay="0"/>
                                          </p:stCondLst>
                                        </p:cTn>
                                        <p:tgtEl>
                                          <p:spTgt spid="10260"/>
                                        </p:tgtEl>
                                        <p:attrNameLst>
                                          <p:attrName>style.visibility</p:attrName>
                                        </p:attrNameLst>
                                      </p:cBhvr>
                                      <p:to>
                                        <p:strVal val="visible"/>
                                      </p:to>
                                    </p:set>
                                    <p:anim calcmode="lin" valueType="num">
                                      <p:cBhvr additive="base">
                                        <p:cTn id="115" dur="500" fill="hold"/>
                                        <p:tgtEl>
                                          <p:spTgt spid="10260"/>
                                        </p:tgtEl>
                                        <p:attrNameLst>
                                          <p:attrName>ppt_x</p:attrName>
                                        </p:attrNameLst>
                                      </p:cBhvr>
                                      <p:tavLst>
                                        <p:tav tm="0">
                                          <p:val>
                                            <p:strVal val="#ppt_x"/>
                                          </p:val>
                                        </p:tav>
                                        <p:tav tm="100000">
                                          <p:val>
                                            <p:strVal val="#ppt_x"/>
                                          </p:val>
                                        </p:tav>
                                      </p:tavLst>
                                    </p:anim>
                                    <p:anim calcmode="lin" valueType="num">
                                      <p:cBhvr additive="base">
                                        <p:cTn id="116" dur="500" fill="hold"/>
                                        <p:tgtEl>
                                          <p:spTgt spid="10260"/>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10261"/>
                                        </p:tgtEl>
                                        <p:attrNameLst>
                                          <p:attrName>style.visibility</p:attrName>
                                        </p:attrNameLst>
                                      </p:cBhvr>
                                      <p:to>
                                        <p:strVal val="visible"/>
                                      </p:to>
                                    </p:set>
                                    <p:anim calcmode="lin" valueType="num">
                                      <p:cBhvr additive="base">
                                        <p:cTn id="121" dur="500" fill="hold"/>
                                        <p:tgtEl>
                                          <p:spTgt spid="10261"/>
                                        </p:tgtEl>
                                        <p:attrNameLst>
                                          <p:attrName>ppt_x</p:attrName>
                                        </p:attrNameLst>
                                      </p:cBhvr>
                                      <p:tavLst>
                                        <p:tav tm="0">
                                          <p:val>
                                            <p:strVal val="#ppt_x"/>
                                          </p:val>
                                        </p:tav>
                                        <p:tav tm="100000">
                                          <p:val>
                                            <p:strVal val="#ppt_x"/>
                                          </p:val>
                                        </p:tav>
                                      </p:tavLst>
                                    </p:anim>
                                    <p:anim calcmode="lin" valueType="num">
                                      <p:cBhvr additive="base">
                                        <p:cTn id="122" dur="500" fill="hold"/>
                                        <p:tgtEl>
                                          <p:spTgt spid="10261"/>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nodeType="clickEffect">
                                  <p:stCondLst>
                                    <p:cond delay="0"/>
                                  </p:stCondLst>
                                  <p:childTnLst>
                                    <p:set>
                                      <p:cBhvr>
                                        <p:cTn id="126" dur="1" fill="hold">
                                          <p:stCondLst>
                                            <p:cond delay="0"/>
                                          </p:stCondLst>
                                        </p:cTn>
                                        <p:tgtEl>
                                          <p:spTgt spid="10262"/>
                                        </p:tgtEl>
                                        <p:attrNameLst>
                                          <p:attrName>style.visibility</p:attrName>
                                        </p:attrNameLst>
                                      </p:cBhvr>
                                      <p:to>
                                        <p:strVal val="visible"/>
                                      </p:to>
                                    </p:set>
                                    <p:anim calcmode="lin" valueType="num">
                                      <p:cBhvr additive="base">
                                        <p:cTn id="127" dur="500" fill="hold"/>
                                        <p:tgtEl>
                                          <p:spTgt spid="10262"/>
                                        </p:tgtEl>
                                        <p:attrNameLst>
                                          <p:attrName>ppt_x</p:attrName>
                                        </p:attrNameLst>
                                      </p:cBhvr>
                                      <p:tavLst>
                                        <p:tav tm="0">
                                          <p:val>
                                            <p:strVal val="#ppt_x"/>
                                          </p:val>
                                        </p:tav>
                                        <p:tav tm="100000">
                                          <p:val>
                                            <p:strVal val="#ppt_x"/>
                                          </p:val>
                                        </p:tav>
                                      </p:tavLst>
                                    </p:anim>
                                    <p:anim calcmode="lin" valueType="num">
                                      <p:cBhvr additive="base">
                                        <p:cTn id="128" dur="500" fill="hold"/>
                                        <p:tgtEl>
                                          <p:spTgt spid="10262"/>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nodeType="clickEffect">
                                  <p:stCondLst>
                                    <p:cond delay="0"/>
                                  </p:stCondLst>
                                  <p:childTnLst>
                                    <p:set>
                                      <p:cBhvr>
                                        <p:cTn id="132" dur="1" fill="hold">
                                          <p:stCondLst>
                                            <p:cond delay="0"/>
                                          </p:stCondLst>
                                        </p:cTn>
                                        <p:tgtEl>
                                          <p:spTgt spid="10263"/>
                                        </p:tgtEl>
                                        <p:attrNameLst>
                                          <p:attrName>style.visibility</p:attrName>
                                        </p:attrNameLst>
                                      </p:cBhvr>
                                      <p:to>
                                        <p:strVal val="visible"/>
                                      </p:to>
                                    </p:set>
                                    <p:anim calcmode="lin" valueType="num">
                                      <p:cBhvr additive="base">
                                        <p:cTn id="133" dur="500" fill="hold"/>
                                        <p:tgtEl>
                                          <p:spTgt spid="10263"/>
                                        </p:tgtEl>
                                        <p:attrNameLst>
                                          <p:attrName>ppt_x</p:attrName>
                                        </p:attrNameLst>
                                      </p:cBhvr>
                                      <p:tavLst>
                                        <p:tav tm="0">
                                          <p:val>
                                            <p:strVal val="#ppt_x"/>
                                          </p:val>
                                        </p:tav>
                                        <p:tav tm="100000">
                                          <p:val>
                                            <p:strVal val="#ppt_x"/>
                                          </p:val>
                                        </p:tav>
                                      </p:tavLst>
                                    </p:anim>
                                    <p:anim calcmode="lin" valueType="num">
                                      <p:cBhvr additive="base">
                                        <p:cTn id="134" dur="500" fill="hold"/>
                                        <p:tgtEl>
                                          <p:spTgt spid="10263"/>
                                        </p:tgtEl>
                                        <p:attrNameLst>
                                          <p:attrName>ppt_y</p:attrName>
                                        </p:attrNameLst>
                                      </p:cBhvr>
                                      <p:tavLst>
                                        <p:tav tm="0">
                                          <p:val>
                                            <p:strVal val="1+#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4" fill="hold" nodeType="clickEffect">
                                  <p:stCondLst>
                                    <p:cond delay="0"/>
                                  </p:stCondLst>
                                  <p:childTnLst>
                                    <p:set>
                                      <p:cBhvr>
                                        <p:cTn id="138" dur="1" fill="hold">
                                          <p:stCondLst>
                                            <p:cond delay="0"/>
                                          </p:stCondLst>
                                        </p:cTn>
                                        <p:tgtEl>
                                          <p:spTgt spid="10264"/>
                                        </p:tgtEl>
                                        <p:attrNameLst>
                                          <p:attrName>style.visibility</p:attrName>
                                        </p:attrNameLst>
                                      </p:cBhvr>
                                      <p:to>
                                        <p:strVal val="visible"/>
                                      </p:to>
                                    </p:set>
                                    <p:anim calcmode="lin" valueType="num">
                                      <p:cBhvr additive="base">
                                        <p:cTn id="139" dur="500" fill="hold"/>
                                        <p:tgtEl>
                                          <p:spTgt spid="10264"/>
                                        </p:tgtEl>
                                        <p:attrNameLst>
                                          <p:attrName>ppt_x</p:attrName>
                                        </p:attrNameLst>
                                      </p:cBhvr>
                                      <p:tavLst>
                                        <p:tav tm="0">
                                          <p:val>
                                            <p:strVal val="#ppt_x"/>
                                          </p:val>
                                        </p:tav>
                                        <p:tav tm="100000">
                                          <p:val>
                                            <p:strVal val="#ppt_x"/>
                                          </p:val>
                                        </p:tav>
                                      </p:tavLst>
                                    </p:anim>
                                    <p:anim calcmode="lin" valueType="num">
                                      <p:cBhvr additive="base">
                                        <p:cTn id="140" dur="500" fill="hold"/>
                                        <p:tgtEl>
                                          <p:spTgt spid="10264"/>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nodeType="clickEffect">
                                  <p:stCondLst>
                                    <p:cond delay="0"/>
                                  </p:stCondLst>
                                  <p:childTnLst>
                                    <p:set>
                                      <p:cBhvr>
                                        <p:cTn id="144" dur="1" fill="hold">
                                          <p:stCondLst>
                                            <p:cond delay="0"/>
                                          </p:stCondLst>
                                        </p:cTn>
                                        <p:tgtEl>
                                          <p:spTgt spid="10265"/>
                                        </p:tgtEl>
                                        <p:attrNameLst>
                                          <p:attrName>style.visibility</p:attrName>
                                        </p:attrNameLst>
                                      </p:cBhvr>
                                      <p:to>
                                        <p:strVal val="visible"/>
                                      </p:to>
                                    </p:set>
                                    <p:anim calcmode="lin" valueType="num">
                                      <p:cBhvr additive="base">
                                        <p:cTn id="145" dur="500" fill="hold"/>
                                        <p:tgtEl>
                                          <p:spTgt spid="10265"/>
                                        </p:tgtEl>
                                        <p:attrNameLst>
                                          <p:attrName>ppt_x</p:attrName>
                                        </p:attrNameLst>
                                      </p:cBhvr>
                                      <p:tavLst>
                                        <p:tav tm="0">
                                          <p:val>
                                            <p:strVal val="#ppt_x"/>
                                          </p:val>
                                        </p:tav>
                                        <p:tav tm="100000">
                                          <p:val>
                                            <p:strVal val="#ppt_x"/>
                                          </p:val>
                                        </p:tav>
                                      </p:tavLst>
                                    </p:anim>
                                    <p:anim calcmode="lin" valueType="num">
                                      <p:cBhvr additive="base">
                                        <p:cTn id="146" dur="500" fill="hold"/>
                                        <p:tgtEl>
                                          <p:spTgt spid="10265"/>
                                        </p:tgtEl>
                                        <p:attrNameLst>
                                          <p:attrName>ppt_y</p:attrName>
                                        </p:attrNameLst>
                                      </p:cBhvr>
                                      <p:tavLst>
                                        <p:tav tm="0">
                                          <p:val>
                                            <p:strVal val="1+#ppt_h/2"/>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2" presetClass="entr" presetSubtype="4" fill="hold" nodeType="clickEffect">
                                  <p:stCondLst>
                                    <p:cond delay="0"/>
                                  </p:stCondLst>
                                  <p:childTnLst>
                                    <p:set>
                                      <p:cBhvr>
                                        <p:cTn id="150" dur="1" fill="hold">
                                          <p:stCondLst>
                                            <p:cond delay="0"/>
                                          </p:stCondLst>
                                        </p:cTn>
                                        <p:tgtEl>
                                          <p:spTgt spid="10266"/>
                                        </p:tgtEl>
                                        <p:attrNameLst>
                                          <p:attrName>style.visibility</p:attrName>
                                        </p:attrNameLst>
                                      </p:cBhvr>
                                      <p:to>
                                        <p:strVal val="visible"/>
                                      </p:to>
                                    </p:set>
                                    <p:anim calcmode="lin" valueType="num">
                                      <p:cBhvr additive="base">
                                        <p:cTn id="151" dur="500" fill="hold"/>
                                        <p:tgtEl>
                                          <p:spTgt spid="10266"/>
                                        </p:tgtEl>
                                        <p:attrNameLst>
                                          <p:attrName>ppt_x</p:attrName>
                                        </p:attrNameLst>
                                      </p:cBhvr>
                                      <p:tavLst>
                                        <p:tav tm="0">
                                          <p:val>
                                            <p:strVal val="#ppt_x"/>
                                          </p:val>
                                        </p:tav>
                                        <p:tav tm="100000">
                                          <p:val>
                                            <p:strVal val="#ppt_x"/>
                                          </p:val>
                                        </p:tav>
                                      </p:tavLst>
                                    </p:anim>
                                    <p:anim calcmode="lin" valueType="num">
                                      <p:cBhvr additive="base">
                                        <p:cTn id="152" dur="500" fill="hold"/>
                                        <p:tgtEl>
                                          <p:spTgt spid="10266"/>
                                        </p:tgtEl>
                                        <p:attrNameLst>
                                          <p:attrName>ppt_y</p:attrName>
                                        </p:attrNameLst>
                                      </p:cBhvr>
                                      <p:tavLst>
                                        <p:tav tm="0">
                                          <p:val>
                                            <p:strVal val="1+#ppt_h/2"/>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2" presetClass="entr" presetSubtype="4" fill="hold" nodeType="clickEffect">
                                  <p:stCondLst>
                                    <p:cond delay="0"/>
                                  </p:stCondLst>
                                  <p:childTnLst>
                                    <p:set>
                                      <p:cBhvr>
                                        <p:cTn id="156" dur="1" fill="hold">
                                          <p:stCondLst>
                                            <p:cond delay="0"/>
                                          </p:stCondLst>
                                        </p:cTn>
                                        <p:tgtEl>
                                          <p:spTgt spid="10267"/>
                                        </p:tgtEl>
                                        <p:attrNameLst>
                                          <p:attrName>style.visibility</p:attrName>
                                        </p:attrNameLst>
                                      </p:cBhvr>
                                      <p:to>
                                        <p:strVal val="visible"/>
                                      </p:to>
                                    </p:set>
                                    <p:anim calcmode="lin" valueType="num">
                                      <p:cBhvr additive="base">
                                        <p:cTn id="157" dur="500" fill="hold"/>
                                        <p:tgtEl>
                                          <p:spTgt spid="10267"/>
                                        </p:tgtEl>
                                        <p:attrNameLst>
                                          <p:attrName>ppt_x</p:attrName>
                                        </p:attrNameLst>
                                      </p:cBhvr>
                                      <p:tavLst>
                                        <p:tav tm="0">
                                          <p:val>
                                            <p:strVal val="#ppt_x"/>
                                          </p:val>
                                        </p:tav>
                                        <p:tav tm="100000">
                                          <p:val>
                                            <p:strVal val="#ppt_x"/>
                                          </p:val>
                                        </p:tav>
                                      </p:tavLst>
                                    </p:anim>
                                    <p:anim calcmode="lin" valueType="num">
                                      <p:cBhvr additive="base">
                                        <p:cTn id="158" dur="500" fill="hold"/>
                                        <p:tgtEl>
                                          <p:spTgt spid="10267"/>
                                        </p:tgtEl>
                                        <p:attrNameLst>
                                          <p:attrName>ppt_y</p:attrName>
                                        </p:attrNameLst>
                                      </p:cBhvr>
                                      <p:tavLst>
                                        <p:tav tm="0">
                                          <p:val>
                                            <p:strVal val="1+#ppt_h/2"/>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 presetClass="entr" presetSubtype="4" fill="hold" nodeType="clickEffect">
                                  <p:stCondLst>
                                    <p:cond delay="0"/>
                                  </p:stCondLst>
                                  <p:childTnLst>
                                    <p:set>
                                      <p:cBhvr>
                                        <p:cTn id="162" dur="1" fill="hold">
                                          <p:stCondLst>
                                            <p:cond delay="0"/>
                                          </p:stCondLst>
                                        </p:cTn>
                                        <p:tgtEl>
                                          <p:spTgt spid="10268"/>
                                        </p:tgtEl>
                                        <p:attrNameLst>
                                          <p:attrName>style.visibility</p:attrName>
                                        </p:attrNameLst>
                                      </p:cBhvr>
                                      <p:to>
                                        <p:strVal val="visible"/>
                                      </p:to>
                                    </p:set>
                                    <p:anim calcmode="lin" valueType="num">
                                      <p:cBhvr additive="base">
                                        <p:cTn id="163" dur="500" fill="hold"/>
                                        <p:tgtEl>
                                          <p:spTgt spid="10268"/>
                                        </p:tgtEl>
                                        <p:attrNameLst>
                                          <p:attrName>ppt_x</p:attrName>
                                        </p:attrNameLst>
                                      </p:cBhvr>
                                      <p:tavLst>
                                        <p:tav tm="0">
                                          <p:val>
                                            <p:strVal val="#ppt_x"/>
                                          </p:val>
                                        </p:tav>
                                        <p:tav tm="100000">
                                          <p:val>
                                            <p:strVal val="#ppt_x"/>
                                          </p:val>
                                        </p:tav>
                                      </p:tavLst>
                                    </p:anim>
                                    <p:anim calcmode="lin" valueType="num">
                                      <p:cBhvr additive="base">
                                        <p:cTn id="164" dur="500" fill="hold"/>
                                        <p:tgtEl>
                                          <p:spTgt spid="10268"/>
                                        </p:tgtEl>
                                        <p:attrNameLst>
                                          <p:attrName>ppt_y</p:attrName>
                                        </p:attrNameLst>
                                      </p:cBhvr>
                                      <p:tavLst>
                                        <p:tav tm="0">
                                          <p:val>
                                            <p:strVal val="1+#ppt_h/2"/>
                                          </p:val>
                                        </p:tav>
                                        <p:tav tm="100000">
                                          <p:val>
                                            <p:strVal val="#ppt_y"/>
                                          </p:val>
                                        </p:tav>
                                      </p:tavLst>
                                    </p:anim>
                                  </p:childTnLst>
                                </p:cTn>
                              </p:par>
                            </p:childTnLst>
                          </p:cTn>
                        </p:par>
                      </p:childTnLst>
                    </p:cTn>
                  </p:par>
                  <p:par>
                    <p:cTn id="165" fill="hold">
                      <p:stCondLst>
                        <p:cond delay="indefinite"/>
                      </p:stCondLst>
                      <p:childTnLst>
                        <p:par>
                          <p:cTn id="166" fill="hold">
                            <p:stCondLst>
                              <p:cond delay="0"/>
                            </p:stCondLst>
                            <p:childTnLst>
                              <p:par>
                                <p:cTn id="167" presetID="2" presetClass="entr" presetSubtype="4" fill="hold" nodeType="clickEffect">
                                  <p:stCondLst>
                                    <p:cond delay="0"/>
                                  </p:stCondLst>
                                  <p:childTnLst>
                                    <p:set>
                                      <p:cBhvr>
                                        <p:cTn id="168" dur="1" fill="hold">
                                          <p:stCondLst>
                                            <p:cond delay="0"/>
                                          </p:stCondLst>
                                        </p:cTn>
                                        <p:tgtEl>
                                          <p:spTgt spid="10269"/>
                                        </p:tgtEl>
                                        <p:attrNameLst>
                                          <p:attrName>style.visibility</p:attrName>
                                        </p:attrNameLst>
                                      </p:cBhvr>
                                      <p:to>
                                        <p:strVal val="visible"/>
                                      </p:to>
                                    </p:set>
                                    <p:anim calcmode="lin" valueType="num">
                                      <p:cBhvr additive="base">
                                        <p:cTn id="169" dur="500" fill="hold"/>
                                        <p:tgtEl>
                                          <p:spTgt spid="10269"/>
                                        </p:tgtEl>
                                        <p:attrNameLst>
                                          <p:attrName>ppt_x</p:attrName>
                                        </p:attrNameLst>
                                      </p:cBhvr>
                                      <p:tavLst>
                                        <p:tav tm="0">
                                          <p:val>
                                            <p:strVal val="#ppt_x"/>
                                          </p:val>
                                        </p:tav>
                                        <p:tav tm="100000">
                                          <p:val>
                                            <p:strVal val="#ppt_x"/>
                                          </p:val>
                                        </p:tav>
                                      </p:tavLst>
                                    </p:anim>
                                    <p:anim calcmode="lin" valueType="num">
                                      <p:cBhvr additive="base">
                                        <p:cTn id="170" dur="500" fill="hold"/>
                                        <p:tgtEl>
                                          <p:spTgt spid="10269"/>
                                        </p:tgtEl>
                                        <p:attrNameLst>
                                          <p:attrName>ppt_y</p:attrName>
                                        </p:attrNameLst>
                                      </p:cBhvr>
                                      <p:tavLst>
                                        <p:tav tm="0">
                                          <p:val>
                                            <p:strVal val="1+#ppt_h/2"/>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2" presetClass="entr" presetSubtype="4" fill="hold" nodeType="clickEffect">
                                  <p:stCondLst>
                                    <p:cond delay="0"/>
                                  </p:stCondLst>
                                  <p:childTnLst>
                                    <p:set>
                                      <p:cBhvr>
                                        <p:cTn id="174" dur="1" fill="hold">
                                          <p:stCondLst>
                                            <p:cond delay="0"/>
                                          </p:stCondLst>
                                        </p:cTn>
                                        <p:tgtEl>
                                          <p:spTgt spid="10270"/>
                                        </p:tgtEl>
                                        <p:attrNameLst>
                                          <p:attrName>style.visibility</p:attrName>
                                        </p:attrNameLst>
                                      </p:cBhvr>
                                      <p:to>
                                        <p:strVal val="visible"/>
                                      </p:to>
                                    </p:set>
                                    <p:anim calcmode="lin" valueType="num">
                                      <p:cBhvr additive="base">
                                        <p:cTn id="175" dur="500" fill="hold"/>
                                        <p:tgtEl>
                                          <p:spTgt spid="10270"/>
                                        </p:tgtEl>
                                        <p:attrNameLst>
                                          <p:attrName>ppt_x</p:attrName>
                                        </p:attrNameLst>
                                      </p:cBhvr>
                                      <p:tavLst>
                                        <p:tav tm="0">
                                          <p:val>
                                            <p:strVal val="#ppt_x"/>
                                          </p:val>
                                        </p:tav>
                                        <p:tav tm="100000">
                                          <p:val>
                                            <p:strVal val="#ppt_x"/>
                                          </p:val>
                                        </p:tav>
                                      </p:tavLst>
                                    </p:anim>
                                    <p:anim calcmode="lin" valueType="num">
                                      <p:cBhvr additive="base">
                                        <p:cTn id="176" dur="500" fill="hold"/>
                                        <p:tgtEl>
                                          <p:spTgt spid="10270"/>
                                        </p:tgtEl>
                                        <p:attrNameLst>
                                          <p:attrName>ppt_y</p:attrName>
                                        </p:attrNameLst>
                                      </p:cBhvr>
                                      <p:tavLst>
                                        <p:tav tm="0">
                                          <p:val>
                                            <p:strVal val="1+#ppt_h/2"/>
                                          </p:val>
                                        </p:tav>
                                        <p:tav tm="100000">
                                          <p:val>
                                            <p:strVal val="#ppt_y"/>
                                          </p:val>
                                        </p:tav>
                                      </p:tavLst>
                                    </p:anim>
                                  </p:childTnLst>
                                </p:cTn>
                              </p:par>
                            </p:childTnLst>
                          </p:cTn>
                        </p:par>
                      </p:childTnLst>
                    </p:cTn>
                  </p:par>
                  <p:par>
                    <p:cTn id="177" fill="hold">
                      <p:stCondLst>
                        <p:cond delay="indefinite"/>
                      </p:stCondLst>
                      <p:childTnLst>
                        <p:par>
                          <p:cTn id="178" fill="hold">
                            <p:stCondLst>
                              <p:cond delay="0"/>
                            </p:stCondLst>
                            <p:childTnLst>
                              <p:par>
                                <p:cTn id="179" presetID="2" presetClass="entr" presetSubtype="4" fill="hold" nodeType="clickEffect">
                                  <p:stCondLst>
                                    <p:cond delay="0"/>
                                  </p:stCondLst>
                                  <p:childTnLst>
                                    <p:set>
                                      <p:cBhvr>
                                        <p:cTn id="180" dur="1" fill="hold">
                                          <p:stCondLst>
                                            <p:cond delay="0"/>
                                          </p:stCondLst>
                                        </p:cTn>
                                        <p:tgtEl>
                                          <p:spTgt spid="10271"/>
                                        </p:tgtEl>
                                        <p:attrNameLst>
                                          <p:attrName>style.visibility</p:attrName>
                                        </p:attrNameLst>
                                      </p:cBhvr>
                                      <p:to>
                                        <p:strVal val="visible"/>
                                      </p:to>
                                    </p:set>
                                    <p:anim calcmode="lin" valueType="num">
                                      <p:cBhvr additive="base">
                                        <p:cTn id="181" dur="500" fill="hold"/>
                                        <p:tgtEl>
                                          <p:spTgt spid="10271"/>
                                        </p:tgtEl>
                                        <p:attrNameLst>
                                          <p:attrName>ppt_x</p:attrName>
                                        </p:attrNameLst>
                                      </p:cBhvr>
                                      <p:tavLst>
                                        <p:tav tm="0">
                                          <p:val>
                                            <p:strVal val="#ppt_x"/>
                                          </p:val>
                                        </p:tav>
                                        <p:tav tm="100000">
                                          <p:val>
                                            <p:strVal val="#ppt_x"/>
                                          </p:val>
                                        </p:tav>
                                      </p:tavLst>
                                    </p:anim>
                                    <p:anim calcmode="lin" valueType="num">
                                      <p:cBhvr additive="base">
                                        <p:cTn id="182" dur="500" fill="hold"/>
                                        <p:tgtEl>
                                          <p:spTgt spid="10271"/>
                                        </p:tgtEl>
                                        <p:attrNameLst>
                                          <p:attrName>ppt_y</p:attrName>
                                        </p:attrNameLst>
                                      </p:cBhvr>
                                      <p:tavLst>
                                        <p:tav tm="0">
                                          <p:val>
                                            <p:strVal val="1+#ppt_h/2"/>
                                          </p:val>
                                        </p:tav>
                                        <p:tav tm="100000">
                                          <p:val>
                                            <p:strVal val="#ppt_y"/>
                                          </p:val>
                                        </p:tav>
                                      </p:tavLst>
                                    </p:anim>
                                  </p:childTnLst>
                                </p:cTn>
                              </p:par>
                            </p:childTnLst>
                          </p:cTn>
                        </p:par>
                      </p:childTnLst>
                    </p:cTn>
                  </p:par>
                  <p:par>
                    <p:cTn id="183" fill="hold">
                      <p:stCondLst>
                        <p:cond delay="indefinite"/>
                      </p:stCondLst>
                      <p:childTnLst>
                        <p:par>
                          <p:cTn id="184" fill="hold">
                            <p:stCondLst>
                              <p:cond delay="0"/>
                            </p:stCondLst>
                            <p:childTnLst>
                              <p:par>
                                <p:cTn id="185" presetID="2" presetClass="entr" presetSubtype="4" fill="hold" nodeType="clickEffect">
                                  <p:stCondLst>
                                    <p:cond delay="0"/>
                                  </p:stCondLst>
                                  <p:childTnLst>
                                    <p:set>
                                      <p:cBhvr>
                                        <p:cTn id="186" dur="1" fill="hold">
                                          <p:stCondLst>
                                            <p:cond delay="0"/>
                                          </p:stCondLst>
                                        </p:cTn>
                                        <p:tgtEl>
                                          <p:spTgt spid="10272"/>
                                        </p:tgtEl>
                                        <p:attrNameLst>
                                          <p:attrName>style.visibility</p:attrName>
                                        </p:attrNameLst>
                                      </p:cBhvr>
                                      <p:to>
                                        <p:strVal val="visible"/>
                                      </p:to>
                                    </p:set>
                                    <p:anim calcmode="lin" valueType="num">
                                      <p:cBhvr additive="base">
                                        <p:cTn id="187" dur="500" fill="hold"/>
                                        <p:tgtEl>
                                          <p:spTgt spid="10272"/>
                                        </p:tgtEl>
                                        <p:attrNameLst>
                                          <p:attrName>ppt_x</p:attrName>
                                        </p:attrNameLst>
                                      </p:cBhvr>
                                      <p:tavLst>
                                        <p:tav tm="0">
                                          <p:val>
                                            <p:strVal val="#ppt_x"/>
                                          </p:val>
                                        </p:tav>
                                        <p:tav tm="100000">
                                          <p:val>
                                            <p:strVal val="#ppt_x"/>
                                          </p:val>
                                        </p:tav>
                                      </p:tavLst>
                                    </p:anim>
                                    <p:anim calcmode="lin" valueType="num">
                                      <p:cBhvr additive="base">
                                        <p:cTn id="188" dur="500" fill="hold"/>
                                        <p:tgtEl>
                                          <p:spTgt spid="10272"/>
                                        </p:tgtEl>
                                        <p:attrNameLst>
                                          <p:attrName>ppt_y</p:attrName>
                                        </p:attrNameLst>
                                      </p:cBhvr>
                                      <p:tavLst>
                                        <p:tav tm="0">
                                          <p:val>
                                            <p:strVal val="1+#ppt_h/2"/>
                                          </p:val>
                                        </p:tav>
                                        <p:tav tm="100000">
                                          <p:val>
                                            <p:strVal val="#ppt_y"/>
                                          </p:val>
                                        </p:tav>
                                      </p:tavLst>
                                    </p:anim>
                                  </p:childTnLst>
                                </p:cTn>
                              </p:par>
                            </p:childTnLst>
                          </p:cTn>
                        </p:par>
                      </p:childTnLst>
                    </p:cTn>
                  </p:par>
                  <p:par>
                    <p:cTn id="189" fill="hold">
                      <p:stCondLst>
                        <p:cond delay="indefinite"/>
                      </p:stCondLst>
                      <p:childTnLst>
                        <p:par>
                          <p:cTn id="190" fill="hold">
                            <p:stCondLst>
                              <p:cond delay="0"/>
                            </p:stCondLst>
                            <p:childTnLst>
                              <p:par>
                                <p:cTn id="191" presetID="2" presetClass="entr" presetSubtype="4" fill="hold" nodeType="clickEffect">
                                  <p:stCondLst>
                                    <p:cond delay="0"/>
                                  </p:stCondLst>
                                  <p:childTnLst>
                                    <p:set>
                                      <p:cBhvr>
                                        <p:cTn id="192" dur="1" fill="hold">
                                          <p:stCondLst>
                                            <p:cond delay="0"/>
                                          </p:stCondLst>
                                        </p:cTn>
                                        <p:tgtEl>
                                          <p:spTgt spid="10277"/>
                                        </p:tgtEl>
                                        <p:attrNameLst>
                                          <p:attrName>style.visibility</p:attrName>
                                        </p:attrNameLst>
                                      </p:cBhvr>
                                      <p:to>
                                        <p:strVal val="visible"/>
                                      </p:to>
                                    </p:set>
                                    <p:anim calcmode="lin" valueType="num">
                                      <p:cBhvr additive="base">
                                        <p:cTn id="193" dur="500" fill="hold"/>
                                        <p:tgtEl>
                                          <p:spTgt spid="10277"/>
                                        </p:tgtEl>
                                        <p:attrNameLst>
                                          <p:attrName>ppt_x</p:attrName>
                                        </p:attrNameLst>
                                      </p:cBhvr>
                                      <p:tavLst>
                                        <p:tav tm="0">
                                          <p:val>
                                            <p:strVal val="#ppt_x"/>
                                          </p:val>
                                        </p:tav>
                                        <p:tav tm="100000">
                                          <p:val>
                                            <p:strVal val="#ppt_x"/>
                                          </p:val>
                                        </p:tav>
                                      </p:tavLst>
                                    </p:anim>
                                    <p:anim calcmode="lin" valueType="num">
                                      <p:cBhvr additive="base">
                                        <p:cTn id="194" dur="500" fill="hold"/>
                                        <p:tgtEl>
                                          <p:spTgt spid="10277"/>
                                        </p:tgtEl>
                                        <p:attrNameLst>
                                          <p:attrName>ppt_y</p:attrName>
                                        </p:attrNameLst>
                                      </p:cBhvr>
                                      <p:tavLst>
                                        <p:tav tm="0">
                                          <p:val>
                                            <p:strVal val="1+#ppt_h/2"/>
                                          </p:val>
                                        </p:tav>
                                        <p:tav tm="100000">
                                          <p:val>
                                            <p:strVal val="#ppt_y"/>
                                          </p:val>
                                        </p:tav>
                                      </p:tavLst>
                                    </p:anim>
                                  </p:childTnLst>
                                </p:cTn>
                              </p:par>
                            </p:childTnLst>
                          </p:cTn>
                        </p:par>
                      </p:childTnLst>
                    </p:cTn>
                  </p:par>
                  <p:par>
                    <p:cTn id="195" fill="hold">
                      <p:stCondLst>
                        <p:cond delay="indefinite"/>
                      </p:stCondLst>
                      <p:childTnLst>
                        <p:par>
                          <p:cTn id="196" fill="hold">
                            <p:stCondLst>
                              <p:cond delay="0"/>
                            </p:stCondLst>
                            <p:childTnLst>
                              <p:par>
                                <p:cTn id="197" presetID="2" presetClass="entr" presetSubtype="4" fill="hold" nodeType="clickEffect">
                                  <p:stCondLst>
                                    <p:cond delay="0"/>
                                  </p:stCondLst>
                                  <p:childTnLst>
                                    <p:set>
                                      <p:cBhvr>
                                        <p:cTn id="198" dur="1" fill="hold">
                                          <p:stCondLst>
                                            <p:cond delay="0"/>
                                          </p:stCondLst>
                                        </p:cTn>
                                        <p:tgtEl>
                                          <p:spTgt spid="10274"/>
                                        </p:tgtEl>
                                        <p:attrNameLst>
                                          <p:attrName>style.visibility</p:attrName>
                                        </p:attrNameLst>
                                      </p:cBhvr>
                                      <p:to>
                                        <p:strVal val="visible"/>
                                      </p:to>
                                    </p:set>
                                    <p:anim calcmode="lin" valueType="num">
                                      <p:cBhvr additive="base">
                                        <p:cTn id="199" dur="500" fill="hold"/>
                                        <p:tgtEl>
                                          <p:spTgt spid="10274"/>
                                        </p:tgtEl>
                                        <p:attrNameLst>
                                          <p:attrName>ppt_x</p:attrName>
                                        </p:attrNameLst>
                                      </p:cBhvr>
                                      <p:tavLst>
                                        <p:tav tm="0">
                                          <p:val>
                                            <p:strVal val="#ppt_x"/>
                                          </p:val>
                                        </p:tav>
                                        <p:tav tm="100000">
                                          <p:val>
                                            <p:strVal val="#ppt_x"/>
                                          </p:val>
                                        </p:tav>
                                      </p:tavLst>
                                    </p:anim>
                                    <p:anim calcmode="lin" valueType="num">
                                      <p:cBhvr additive="base">
                                        <p:cTn id="200" dur="500" fill="hold"/>
                                        <p:tgtEl>
                                          <p:spTgt spid="10274"/>
                                        </p:tgtEl>
                                        <p:attrNameLst>
                                          <p:attrName>ppt_y</p:attrName>
                                        </p:attrNameLst>
                                      </p:cBhvr>
                                      <p:tavLst>
                                        <p:tav tm="0">
                                          <p:val>
                                            <p:strVal val="1+#ppt_h/2"/>
                                          </p:val>
                                        </p:tav>
                                        <p:tav tm="100000">
                                          <p:val>
                                            <p:strVal val="#ppt_y"/>
                                          </p:val>
                                        </p:tav>
                                      </p:tavLst>
                                    </p:anim>
                                  </p:childTnLst>
                                </p:cTn>
                              </p:par>
                            </p:childTnLst>
                          </p:cTn>
                        </p:par>
                      </p:childTnLst>
                    </p:cTn>
                  </p:par>
                  <p:par>
                    <p:cTn id="201" fill="hold">
                      <p:stCondLst>
                        <p:cond delay="indefinite"/>
                      </p:stCondLst>
                      <p:childTnLst>
                        <p:par>
                          <p:cTn id="202" fill="hold">
                            <p:stCondLst>
                              <p:cond delay="0"/>
                            </p:stCondLst>
                            <p:childTnLst>
                              <p:par>
                                <p:cTn id="203" presetID="2" presetClass="entr" presetSubtype="4" fill="hold" nodeType="clickEffect">
                                  <p:stCondLst>
                                    <p:cond delay="0"/>
                                  </p:stCondLst>
                                  <p:childTnLst>
                                    <p:set>
                                      <p:cBhvr>
                                        <p:cTn id="204" dur="1" fill="hold">
                                          <p:stCondLst>
                                            <p:cond delay="0"/>
                                          </p:stCondLst>
                                        </p:cTn>
                                        <p:tgtEl>
                                          <p:spTgt spid="10282"/>
                                        </p:tgtEl>
                                        <p:attrNameLst>
                                          <p:attrName>style.visibility</p:attrName>
                                        </p:attrNameLst>
                                      </p:cBhvr>
                                      <p:to>
                                        <p:strVal val="visible"/>
                                      </p:to>
                                    </p:set>
                                    <p:anim calcmode="lin" valueType="num">
                                      <p:cBhvr additive="base">
                                        <p:cTn id="205" dur="500" fill="hold"/>
                                        <p:tgtEl>
                                          <p:spTgt spid="10282"/>
                                        </p:tgtEl>
                                        <p:attrNameLst>
                                          <p:attrName>ppt_x</p:attrName>
                                        </p:attrNameLst>
                                      </p:cBhvr>
                                      <p:tavLst>
                                        <p:tav tm="0">
                                          <p:val>
                                            <p:strVal val="#ppt_x"/>
                                          </p:val>
                                        </p:tav>
                                        <p:tav tm="100000">
                                          <p:val>
                                            <p:strVal val="#ppt_x"/>
                                          </p:val>
                                        </p:tav>
                                      </p:tavLst>
                                    </p:anim>
                                    <p:anim calcmode="lin" valueType="num">
                                      <p:cBhvr additive="base">
                                        <p:cTn id="206" dur="500" fill="hold"/>
                                        <p:tgtEl>
                                          <p:spTgt spid="10282"/>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10284"/>
                                        </p:tgtEl>
                                        <p:attrNameLst>
                                          <p:attrName>style.visibility</p:attrName>
                                        </p:attrNameLst>
                                      </p:cBhvr>
                                      <p:to>
                                        <p:strVal val="visible"/>
                                      </p:to>
                                    </p:set>
                                    <p:anim calcmode="lin" valueType="num">
                                      <p:cBhvr additive="base">
                                        <p:cTn id="209" dur="500" fill="hold"/>
                                        <p:tgtEl>
                                          <p:spTgt spid="10284"/>
                                        </p:tgtEl>
                                        <p:attrNameLst>
                                          <p:attrName>ppt_x</p:attrName>
                                        </p:attrNameLst>
                                      </p:cBhvr>
                                      <p:tavLst>
                                        <p:tav tm="0">
                                          <p:val>
                                            <p:strVal val="#ppt_x"/>
                                          </p:val>
                                        </p:tav>
                                        <p:tav tm="100000">
                                          <p:val>
                                            <p:strVal val="#ppt_x"/>
                                          </p:val>
                                        </p:tav>
                                      </p:tavLst>
                                    </p:anim>
                                    <p:anim calcmode="lin" valueType="num">
                                      <p:cBhvr additive="base">
                                        <p:cTn id="210" dur="500" fill="hold"/>
                                        <p:tgtEl>
                                          <p:spTgt spid="10284"/>
                                        </p:tgtEl>
                                        <p:attrNameLst>
                                          <p:attrName>ppt_y</p:attrName>
                                        </p:attrNameLst>
                                      </p:cBhvr>
                                      <p:tavLst>
                                        <p:tav tm="0">
                                          <p:val>
                                            <p:strVal val="1+#ppt_h/2"/>
                                          </p:val>
                                        </p:tav>
                                        <p:tav tm="100000">
                                          <p:val>
                                            <p:strVal val="#ppt_y"/>
                                          </p:val>
                                        </p:tav>
                                      </p:tavLst>
                                    </p:anim>
                                  </p:childTnLst>
                                </p:cTn>
                              </p:par>
                            </p:childTnLst>
                          </p:cTn>
                        </p:par>
                      </p:childTnLst>
                    </p:cTn>
                  </p:par>
                  <p:par>
                    <p:cTn id="211" fill="hold">
                      <p:stCondLst>
                        <p:cond delay="indefinite"/>
                      </p:stCondLst>
                      <p:childTnLst>
                        <p:par>
                          <p:cTn id="212" fill="hold">
                            <p:stCondLst>
                              <p:cond delay="0"/>
                            </p:stCondLst>
                            <p:childTnLst>
                              <p:par>
                                <p:cTn id="213" presetID="2" presetClass="entr" presetSubtype="4" fill="hold" nodeType="clickEffect">
                                  <p:stCondLst>
                                    <p:cond delay="0"/>
                                  </p:stCondLst>
                                  <p:childTnLst>
                                    <p:set>
                                      <p:cBhvr>
                                        <p:cTn id="214" dur="1" fill="hold">
                                          <p:stCondLst>
                                            <p:cond delay="0"/>
                                          </p:stCondLst>
                                        </p:cTn>
                                        <p:tgtEl>
                                          <p:spTgt spid="10280"/>
                                        </p:tgtEl>
                                        <p:attrNameLst>
                                          <p:attrName>style.visibility</p:attrName>
                                        </p:attrNameLst>
                                      </p:cBhvr>
                                      <p:to>
                                        <p:strVal val="visible"/>
                                      </p:to>
                                    </p:set>
                                    <p:anim calcmode="lin" valueType="num">
                                      <p:cBhvr additive="base">
                                        <p:cTn id="215" dur="500" fill="hold"/>
                                        <p:tgtEl>
                                          <p:spTgt spid="10280"/>
                                        </p:tgtEl>
                                        <p:attrNameLst>
                                          <p:attrName>ppt_x</p:attrName>
                                        </p:attrNameLst>
                                      </p:cBhvr>
                                      <p:tavLst>
                                        <p:tav tm="0">
                                          <p:val>
                                            <p:strVal val="#ppt_x"/>
                                          </p:val>
                                        </p:tav>
                                        <p:tav tm="100000">
                                          <p:val>
                                            <p:strVal val="#ppt_x"/>
                                          </p:val>
                                        </p:tav>
                                      </p:tavLst>
                                    </p:anim>
                                    <p:anim calcmode="lin" valueType="num">
                                      <p:cBhvr additive="base">
                                        <p:cTn id="216" dur="500" fill="hold"/>
                                        <p:tgtEl>
                                          <p:spTgt spid="102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Thank you for Learning with me today!</a:t>
            </a:r>
          </a:p>
        </p:txBody>
      </p:sp>
      <p:sp>
        <p:nvSpPr>
          <p:cNvPr id="3" name="Content Placeholder 2"/>
          <p:cNvSpPr>
            <a:spLocks noGrp="1"/>
          </p:cNvSpPr>
          <p:nvPr>
            <p:ph idx="1"/>
          </p:nvPr>
        </p:nvSpPr>
        <p:spPr>
          <a:xfrm>
            <a:off x="5940152" y="4077072"/>
            <a:ext cx="2746648" cy="2049091"/>
          </a:xfrm>
        </p:spPr>
        <p:txBody>
          <a:bodyPr>
            <a:normAutofit fontScale="92500"/>
          </a:bodyPr>
          <a:lstStyle/>
          <a:p>
            <a:pPr algn="r"/>
            <a:endParaRPr lang="en-GB" sz="2000" dirty="0"/>
          </a:p>
          <a:p>
            <a:pPr algn="r"/>
            <a:endParaRPr lang="en-GB" sz="2000" dirty="0"/>
          </a:p>
          <a:p>
            <a:pPr marL="137160" indent="0" algn="r">
              <a:buNone/>
            </a:pPr>
            <a:r>
              <a:rPr lang="en-GB" sz="2000" dirty="0"/>
              <a:t>Photo credit:</a:t>
            </a:r>
          </a:p>
          <a:p>
            <a:pPr marL="0" indent="0" algn="r">
              <a:buNone/>
            </a:pPr>
            <a:r>
              <a:rPr lang="en-GB" sz="2000" dirty="0"/>
              <a:t> </a:t>
            </a:r>
            <a:r>
              <a:rPr lang="en-GB" sz="1600" dirty="0" err="1"/>
              <a:t>Asun</a:t>
            </a:r>
            <a:r>
              <a:rPr lang="en-GB" sz="1600" dirty="0"/>
              <a:t> </a:t>
            </a:r>
            <a:r>
              <a:rPr lang="en-GB" sz="1600" dirty="0" err="1"/>
              <a:t>Olivan</a:t>
            </a:r>
            <a:r>
              <a:rPr lang="en-GB" sz="1600" dirty="0"/>
              <a:t> Photography</a:t>
            </a:r>
          </a:p>
          <a:p>
            <a:pPr marL="137160" indent="0" algn="r">
              <a:buNone/>
            </a:pPr>
            <a:r>
              <a:rPr lang="en-GB" sz="2000" dirty="0"/>
              <a:t>T-shirt:</a:t>
            </a:r>
          </a:p>
          <a:p>
            <a:pPr marL="0" indent="0" algn="r">
              <a:buNone/>
            </a:pPr>
            <a:r>
              <a:rPr lang="en-GB" sz="1600" dirty="0"/>
              <a:t>https://www.furyshirt.com/</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1640252"/>
            <a:ext cx="5184576" cy="4597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8184" y="1124744"/>
            <a:ext cx="2285145" cy="3429000"/>
          </a:xfrm>
          <a:prstGeom prst="rect">
            <a:avLst/>
          </a:prstGeom>
        </p:spPr>
      </p:pic>
    </p:spTree>
    <p:extLst>
      <p:ext uri="{BB962C8B-B14F-4D97-AF65-F5344CB8AC3E}">
        <p14:creationId xmlns:p14="http://schemas.microsoft.com/office/powerpoint/2010/main" val="31117533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10E9CECF5F714B9C06AE6D8FD35AA9" ma:contentTypeVersion="10" ma:contentTypeDescription="Create a new document." ma:contentTypeScope="" ma:versionID="1257acb4865d2e9088fe8cf4c074a599">
  <xsd:schema xmlns:xsd="http://www.w3.org/2001/XMLSchema" xmlns:xs="http://www.w3.org/2001/XMLSchema" xmlns:p="http://schemas.microsoft.com/office/2006/metadata/properties" xmlns:ns3="c5e9a889-b8ec-460d-b744-503983fad02c" targetNamespace="http://schemas.microsoft.com/office/2006/metadata/properties" ma:root="true" ma:fieldsID="8f94708ff62681365abd89873310132c" ns3:_="">
    <xsd:import namespace="c5e9a889-b8ec-460d-b744-503983fad02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e9a889-b8ec-460d-b744-503983fad0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973F509-4A67-450C-9D29-A82B1E88A9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5e9a889-b8ec-460d-b744-503983fad0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D62A0E-2817-439A-906A-3675BC8C6096}">
  <ds:schemaRefs>
    <ds:schemaRef ds:uri="http://schemas.microsoft.com/sharepoint/v3/contenttype/forms"/>
  </ds:schemaRefs>
</ds:datastoreItem>
</file>

<file path=customXml/itemProps3.xml><?xml version="1.0" encoding="utf-8"?>
<ds:datastoreItem xmlns:ds="http://schemas.openxmlformats.org/officeDocument/2006/customXml" ds:itemID="{F2AC1CCA-05C1-43EF-A5AF-206A48CC8ABA}">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Apex</Template>
  <TotalTime>2922</TotalTime>
  <Words>3120</Words>
  <Application>Microsoft Office PowerPoint</Application>
  <PresentationFormat>On-screen Show (4:3)</PresentationFormat>
  <Paragraphs>174</Paragraphs>
  <Slides>23</Slides>
  <Notes>13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23</vt:i4>
      </vt:variant>
    </vt:vector>
  </HeadingPairs>
  <TitlesOfParts>
    <vt:vector size="38" baseType="lpstr">
      <vt:lpstr>AR BLANCA</vt:lpstr>
      <vt:lpstr>AR DELANEY</vt:lpstr>
      <vt:lpstr>Arial Black</vt:lpstr>
      <vt:lpstr>Book Antiqua</vt:lpstr>
      <vt:lpstr>Calibri</vt:lpstr>
      <vt:lpstr>Castellar</vt:lpstr>
      <vt:lpstr>Harlow Solid Italic</vt:lpstr>
      <vt:lpstr>Impact</vt:lpstr>
      <vt:lpstr>Lucida Sans</vt:lpstr>
      <vt:lpstr>Rockwell Extra Bold</vt:lpstr>
      <vt:lpstr>Times New Roman</vt:lpstr>
      <vt:lpstr>Wingdings</vt:lpstr>
      <vt:lpstr>Wingdings 2</vt:lpstr>
      <vt:lpstr>Wingdings 3</vt:lpstr>
      <vt:lpstr>Apex</vt:lpstr>
      <vt:lpstr>The Chocolate Honour Online</vt:lpstr>
      <vt:lpstr>A Brief History of Chocolate</vt:lpstr>
      <vt:lpstr>Where Does Our Chocolate Come From?</vt:lpstr>
      <vt:lpstr>Describe the process by which cocoa beans are turned in to chocolate</vt:lpstr>
      <vt:lpstr>Describe the process by which cocoa beans are turned in to chocolate</vt:lpstr>
      <vt:lpstr>Describe the process by which cocoa beans are turned in to chocolate</vt:lpstr>
      <vt:lpstr>Chocolate Consumers</vt:lpstr>
      <vt:lpstr>What’s In That?</vt:lpstr>
      <vt:lpstr>What’s In That?</vt:lpstr>
      <vt:lpstr>What’s In That?</vt:lpstr>
      <vt:lpstr>Melting Chocolate</vt:lpstr>
      <vt:lpstr>State the proper storage for chocolate</vt:lpstr>
      <vt:lpstr>Discuss the properties of chocolate</vt:lpstr>
      <vt:lpstr>List 10 uses of chocolate in recipes</vt:lpstr>
      <vt:lpstr>List six health benefits of chocolate</vt:lpstr>
      <vt:lpstr>Make Chocolate chip  Cookies or Brownies</vt:lpstr>
      <vt:lpstr>Make Chocolate Mug Cake</vt:lpstr>
      <vt:lpstr>The Ethics of Chocolate Production</vt:lpstr>
      <vt:lpstr>The Cost of Chocolate</vt:lpstr>
      <vt:lpstr>The  Cost of Chocolate</vt:lpstr>
      <vt:lpstr>Judges 14:18</vt:lpstr>
      <vt:lpstr>The Story of the Prodigal Son…</vt:lpstr>
      <vt:lpstr>Thank you for Learning with me today!</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Chocolate Honour Online</dc:title>
  <dc:creator>Heather Hanna</dc:creator>
  <cp:lastModifiedBy>Natalie Davison</cp:lastModifiedBy>
  <cp:revision>43</cp:revision>
  <dcterms:created xsi:type="dcterms:W3CDTF">2020-04-15T16:44:57Z</dcterms:created>
  <dcterms:modified xsi:type="dcterms:W3CDTF">2020-04-27T09:46:11Z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0x010100FD10E9CECF5F714B9C06AE6D8FD35AA9</vt:lpwstr>
  </property>
</Properties>
</file>