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8"/>
  </p:notesMasterIdLst>
  <p:sldIdLst>
    <p:sldId id="268" r:id="rId5"/>
    <p:sldId id="273" r:id="rId6"/>
    <p:sldId id="282" r:id="rId7"/>
    <p:sldId id="256" r:id="rId8"/>
    <p:sldId id="274" r:id="rId9"/>
    <p:sldId id="258" r:id="rId10"/>
    <p:sldId id="270" r:id="rId11"/>
    <p:sldId id="269" r:id="rId12"/>
    <p:sldId id="259" r:id="rId13"/>
    <p:sldId id="271" r:id="rId14"/>
    <p:sldId id="260" r:id="rId15"/>
    <p:sldId id="275" r:id="rId16"/>
    <p:sldId id="262" r:id="rId17"/>
    <p:sldId id="276" r:id="rId18"/>
    <p:sldId id="277" r:id="rId19"/>
    <p:sldId id="263" r:id="rId20"/>
    <p:sldId id="278" r:id="rId21"/>
    <p:sldId id="279" r:id="rId22"/>
    <p:sldId id="264" r:id="rId23"/>
    <p:sldId id="280" r:id="rId24"/>
    <p:sldId id="265" r:id="rId25"/>
    <p:sldId id="281" r:id="rId26"/>
    <p:sldId id="272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er Bo Bohsen" initials="PBB" lastIdx="2" clrIdx="0">
    <p:extLst>
      <p:ext uri="{19B8F6BF-5375-455C-9EA6-DF929625EA0E}">
        <p15:presenceInfo xmlns:p15="http://schemas.microsoft.com/office/powerpoint/2012/main" userId="S::pbohsen@ted.adventist.org::301e37c5-ee88-4ea9-90d1-10e6891a087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40874D-8ABC-4C19-B94C-F4D0116FC39C}" v="3" dt="2020-04-19T16:03:56.8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69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1" d="100"/>
          <a:sy n="51" d="100"/>
        </p:scale>
        <p:origin x="2692" y="2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F738C-89A9-4D4C-A664-83F84B6143B7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30F95-0984-4DCB-A7F5-AE5659E02957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1248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911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283" y="105843"/>
            <a:ext cx="11759609" cy="1201954"/>
          </a:xfrm>
        </p:spPr>
        <p:txBody>
          <a:bodyPr>
            <a:normAutofit/>
          </a:bodyPr>
          <a:lstStyle>
            <a:lvl1pPr algn="ctr">
              <a:defRPr sz="4200" b="0">
                <a:latin typeface="+mn-lt"/>
              </a:defRPr>
            </a:lvl1pPr>
          </a:lstStyle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4798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fsnitsoversk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5532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0109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30140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8472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8394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83826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2588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9043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4164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5181" y="116476"/>
            <a:ext cx="11738345" cy="11561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1C96641-5DE1-4969-A7E2-A87D7FEB7101}" type="datetimeFigureOut">
              <a:rPr lang="da-DK" smtClean="0"/>
              <a:t>19-04-2020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3C385C6-1B4B-4DAA-B5F4-309BE04FCFDF}" type="slidenum">
              <a:rPr lang="da-DK" smtClean="0"/>
              <a:t>‹#›</a:t>
            </a:fld>
            <a:endParaRPr lang="da-DK"/>
          </a:p>
        </p:txBody>
      </p:sp>
      <p:cxnSp>
        <p:nvCxnSpPr>
          <p:cNvPr id="10" name="Straight Connector 9"/>
          <p:cNvCxnSpPr>
            <a:cxnSpLocks/>
          </p:cNvCxnSpPr>
          <p:nvPr/>
        </p:nvCxnSpPr>
        <p:spPr>
          <a:xfrm>
            <a:off x="255181" y="1429488"/>
            <a:ext cx="1173834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658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2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tinyurl.com/treehonour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06101F-D519-46E5-A340-B2C9E7425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425" y="137742"/>
            <a:ext cx="11720468" cy="1201954"/>
          </a:xfrm>
        </p:spPr>
        <p:txBody>
          <a:bodyPr>
            <a:normAutofit/>
          </a:bodyPr>
          <a:lstStyle/>
          <a:p>
            <a:pPr algn="l"/>
            <a:r>
              <a:rPr lang="da-DK" sz="7200" b="1" dirty="0"/>
              <a:t>TREE HONOUR</a:t>
            </a:r>
          </a:p>
        </p:txBody>
      </p:sp>
      <p:pic>
        <p:nvPicPr>
          <p:cNvPr id="5" name="Pladsholder til indhold 4" descr="Et billede, der indeholder tæppe&#10;&#10;Automatisk genereret beskrivelse">
            <a:extLst>
              <a:ext uri="{FF2B5EF4-FFF2-40B4-BE49-F238E27FC236}">
                <a16:creationId xmlns:a16="http://schemas.microsoft.com/office/drawing/2014/main" id="{571F3296-4F25-48FE-A8F7-D30DCCAE19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414" y="738719"/>
            <a:ext cx="3682225" cy="3142165"/>
          </a:xfrm>
        </p:spPr>
      </p:pic>
      <p:sp>
        <p:nvSpPr>
          <p:cNvPr id="6" name="Tekstfelt 5">
            <a:extLst>
              <a:ext uri="{FF2B5EF4-FFF2-40B4-BE49-F238E27FC236}">
                <a16:creationId xmlns:a16="http://schemas.microsoft.com/office/drawing/2014/main" id="{6F9BC71C-7556-4D1D-92BA-784D42C1CB7E}"/>
              </a:ext>
            </a:extLst>
          </p:cNvPr>
          <p:cNvSpPr txBox="1"/>
          <p:nvPr/>
        </p:nvSpPr>
        <p:spPr>
          <a:xfrm>
            <a:off x="5966256" y="674921"/>
            <a:ext cx="563023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600" dirty="0"/>
              <a:t>By Peter Bo Bohsen</a:t>
            </a:r>
          </a:p>
        </p:txBody>
      </p:sp>
      <p:pic>
        <p:nvPicPr>
          <p:cNvPr id="7" name="Pladsholder til indhold 4" descr="Et billede, der indeholder træ, plante, baggrund, hænger&#10;&#10;Automatisk genereret beskrivelse">
            <a:extLst>
              <a:ext uri="{FF2B5EF4-FFF2-40B4-BE49-F238E27FC236}">
                <a16:creationId xmlns:a16="http://schemas.microsoft.com/office/drawing/2014/main" id="{20166395-9611-48CB-B0BE-62BC7B223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24" y="1508005"/>
            <a:ext cx="7871483" cy="471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422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>
            <a:extLst>
              <a:ext uri="{FF2B5EF4-FFF2-40B4-BE49-F238E27FC236}">
                <a16:creationId xmlns:a16="http://schemas.microsoft.com/office/drawing/2014/main" id="{A4B7115E-0521-447F-8A3C-45397E48F599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95" b="97059" l="3979" r="94983">
                        <a14:foregroundMark x1="29758" y1="3595" x2="29758" y2="3595"/>
                        <a14:foregroundMark x1="91869" y1="51307" x2="91869" y2="51307"/>
                        <a14:foregroundMark x1="92734" y1="39706" x2="92734" y2="39706"/>
                        <a14:foregroundMark x1="94983" y1="52288" x2="94983" y2="52288"/>
                        <a14:foregroundMark x1="4325" y1="27124" x2="4325" y2="27124"/>
                        <a14:foregroundMark x1="49481" y1="94118" x2="49481" y2="94118"/>
                        <a14:foregroundMark x1="43426" y1="97059" x2="43426" y2="970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0551" y="1622895"/>
            <a:ext cx="4101200" cy="4342448"/>
          </a:xfrm>
          <a:prstGeom prst="rect">
            <a:avLst/>
          </a:prstGeom>
        </p:spPr>
      </p:pic>
      <p:pic>
        <p:nvPicPr>
          <p:cNvPr id="6" name="Billede 5">
            <a:extLst>
              <a:ext uri="{FF2B5EF4-FFF2-40B4-BE49-F238E27FC236}">
                <a16:creationId xmlns:a16="http://schemas.microsoft.com/office/drawing/2014/main" id="{1428ABC8-17D7-4A23-8C70-344197B07F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125" t="44168" r="50000" b="9444"/>
          <a:stretch/>
        </p:blipFill>
        <p:spPr>
          <a:xfrm>
            <a:off x="7778099" y="3613756"/>
            <a:ext cx="2838566" cy="2323728"/>
          </a:xfrm>
          <a:prstGeom prst="rect">
            <a:avLst/>
          </a:prstGeom>
        </p:spPr>
      </p:pic>
      <p:cxnSp>
        <p:nvCxnSpPr>
          <p:cNvPr id="7" name="Lige forbindelse 6">
            <a:extLst>
              <a:ext uri="{FF2B5EF4-FFF2-40B4-BE49-F238E27FC236}">
                <a16:creationId xmlns:a16="http://schemas.microsoft.com/office/drawing/2014/main" id="{81282B99-169A-4AB8-96D3-CC51570605FD}"/>
              </a:ext>
            </a:extLst>
          </p:cNvPr>
          <p:cNvCxnSpPr>
            <a:cxnSpLocks/>
          </p:cNvCxnSpPr>
          <p:nvPr/>
        </p:nvCxnSpPr>
        <p:spPr>
          <a:xfrm flipV="1">
            <a:off x="5991225" y="3838071"/>
            <a:ext cx="0" cy="1922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Lige forbindelse 7">
            <a:extLst>
              <a:ext uri="{FF2B5EF4-FFF2-40B4-BE49-F238E27FC236}">
                <a16:creationId xmlns:a16="http://schemas.microsoft.com/office/drawing/2014/main" id="{3DABB8E6-B4E6-40C2-9C4B-278F6E4E5C7F}"/>
              </a:ext>
            </a:extLst>
          </p:cNvPr>
          <p:cNvCxnSpPr>
            <a:cxnSpLocks/>
          </p:cNvCxnSpPr>
          <p:nvPr/>
        </p:nvCxnSpPr>
        <p:spPr>
          <a:xfrm flipH="1">
            <a:off x="5978543" y="3838071"/>
            <a:ext cx="23491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Lige forbindelse 8">
            <a:extLst>
              <a:ext uri="{FF2B5EF4-FFF2-40B4-BE49-F238E27FC236}">
                <a16:creationId xmlns:a16="http://schemas.microsoft.com/office/drawing/2014/main" id="{4FF4C2D5-A676-427B-BB80-E86FB28375BF}"/>
              </a:ext>
            </a:extLst>
          </p:cNvPr>
          <p:cNvCxnSpPr>
            <a:cxnSpLocks/>
          </p:cNvCxnSpPr>
          <p:nvPr/>
        </p:nvCxnSpPr>
        <p:spPr>
          <a:xfrm flipH="1">
            <a:off x="5991225" y="5761018"/>
            <a:ext cx="23491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kstfelt 10">
            <a:extLst>
              <a:ext uri="{FF2B5EF4-FFF2-40B4-BE49-F238E27FC236}">
                <a16:creationId xmlns:a16="http://schemas.microsoft.com/office/drawing/2014/main" id="{2DD0C18B-E9DD-4607-88BD-00B337803E85}"/>
              </a:ext>
            </a:extLst>
          </p:cNvPr>
          <p:cNvSpPr txBox="1"/>
          <p:nvPr/>
        </p:nvSpPr>
        <p:spPr>
          <a:xfrm>
            <a:off x="6126163" y="4658914"/>
            <a:ext cx="775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5 m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1841D5DC-735E-4870-904E-0B23C0090EE6}"/>
              </a:ext>
            </a:extLst>
          </p:cNvPr>
          <p:cNvSpPr txBox="1">
            <a:spLocks/>
          </p:cNvSpPr>
          <p:nvPr/>
        </p:nvSpPr>
        <p:spPr>
          <a:xfrm>
            <a:off x="244549" y="10881"/>
            <a:ext cx="11770242" cy="12075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2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a-DK" dirty="0">
                <a:latin typeface="+mn-lt"/>
              </a:rPr>
              <a:t> 1. </a:t>
            </a:r>
            <a:r>
              <a:rPr lang="en-US" dirty="0">
                <a:latin typeface="+mn-lt"/>
              </a:rPr>
              <a:t>Describe the ways in which trees and shrubs differ</a:t>
            </a:r>
            <a:endParaRPr lang="da-DK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00652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lede 5">
            <a:extLst>
              <a:ext uri="{FF2B5EF4-FFF2-40B4-BE49-F238E27FC236}">
                <a16:creationId xmlns:a16="http://schemas.microsoft.com/office/drawing/2014/main" id="{1428ABC8-17D7-4A23-8C70-344197B07F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25" t="44168" r="50000" b="9444"/>
          <a:stretch/>
        </p:blipFill>
        <p:spPr>
          <a:xfrm>
            <a:off x="6799701" y="2131430"/>
            <a:ext cx="2190188" cy="1792948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B6AC1D00-6700-4892-8861-86E84DFC545E}"/>
              </a:ext>
            </a:extLst>
          </p:cNvPr>
          <p:cNvSpPr txBox="1"/>
          <p:nvPr/>
        </p:nvSpPr>
        <p:spPr>
          <a:xfrm>
            <a:off x="882501" y="3891516"/>
            <a:ext cx="52134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800" dirty="0" err="1"/>
              <a:t>Tall</a:t>
            </a:r>
            <a:r>
              <a:rPr lang="da-DK" sz="2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800" dirty="0"/>
              <a:t>Main </a:t>
            </a:r>
            <a:r>
              <a:rPr lang="da-DK" sz="2800" dirty="0" err="1"/>
              <a:t>trunk</a:t>
            </a:r>
            <a:br>
              <a:rPr lang="da-DK" sz="2800" dirty="0"/>
            </a:br>
            <a:r>
              <a:rPr lang="da-DK" sz="2800" dirty="0"/>
              <a:t>All branches from the </a:t>
            </a:r>
            <a:r>
              <a:rPr lang="da-DK" sz="2800" dirty="0" err="1"/>
              <a:t>trunk</a:t>
            </a:r>
            <a:r>
              <a:rPr lang="da-DK" sz="2800" dirty="0"/>
              <a:t> </a:t>
            </a:r>
          </a:p>
          <a:p>
            <a:r>
              <a:rPr lang="da-DK" sz="2800" dirty="0"/>
              <a:t> </a:t>
            </a:r>
          </a:p>
        </p:txBody>
      </p:sp>
      <p:sp>
        <p:nvSpPr>
          <p:cNvPr id="10" name="Tekstfelt 9">
            <a:extLst>
              <a:ext uri="{FF2B5EF4-FFF2-40B4-BE49-F238E27FC236}">
                <a16:creationId xmlns:a16="http://schemas.microsoft.com/office/drawing/2014/main" id="{64BE6BE4-AC89-480E-AD6B-0B161507E46D}"/>
              </a:ext>
            </a:extLst>
          </p:cNvPr>
          <p:cNvSpPr txBox="1"/>
          <p:nvPr/>
        </p:nvSpPr>
        <p:spPr>
          <a:xfrm>
            <a:off x="7262036" y="3891514"/>
            <a:ext cx="44231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2800" dirty="0" err="1"/>
              <a:t>Shorter</a:t>
            </a:r>
            <a:r>
              <a:rPr lang="da-DK" sz="2800" dirty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Multiple stems rather </a:t>
            </a:r>
            <a:br>
              <a:rPr lang="en-US" sz="2800" dirty="0"/>
            </a:br>
            <a:r>
              <a:rPr lang="en-US" sz="2800" dirty="0"/>
              <a:t>than a single trunk. </a:t>
            </a:r>
            <a:r>
              <a:rPr lang="da-DK" sz="2800" dirty="0"/>
              <a:t> </a:t>
            </a:r>
          </a:p>
        </p:txBody>
      </p:sp>
      <p:sp>
        <p:nvSpPr>
          <p:cNvPr id="12" name="Tekstfelt 11">
            <a:extLst>
              <a:ext uri="{FF2B5EF4-FFF2-40B4-BE49-F238E27FC236}">
                <a16:creationId xmlns:a16="http://schemas.microsoft.com/office/drawing/2014/main" id="{8FE68112-A485-4271-8FFD-EB1C0E3E5A5F}"/>
              </a:ext>
            </a:extLst>
          </p:cNvPr>
          <p:cNvSpPr txBox="1"/>
          <p:nvPr/>
        </p:nvSpPr>
        <p:spPr>
          <a:xfrm>
            <a:off x="882502" y="5475768"/>
            <a:ext cx="102728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Some plants can be considered either shrubs or trees depending on their growing conditions, so it can not always  be considered exact. </a:t>
            </a:r>
            <a:endParaRPr lang="da-DK" sz="2400" dirty="0"/>
          </a:p>
          <a:p>
            <a:r>
              <a:rPr lang="da-DK" sz="2400" dirty="0"/>
              <a:t> 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1046EFF9-E8C8-4C61-9B1E-6635A3DBBE8F}"/>
              </a:ext>
            </a:extLst>
          </p:cNvPr>
          <p:cNvSpPr txBox="1">
            <a:spLocks/>
          </p:cNvSpPr>
          <p:nvPr/>
        </p:nvSpPr>
        <p:spPr>
          <a:xfrm>
            <a:off x="244549" y="10881"/>
            <a:ext cx="11770242" cy="12075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2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a-DK" dirty="0">
                <a:latin typeface="+mn-lt"/>
              </a:rPr>
              <a:t> 1. </a:t>
            </a:r>
            <a:r>
              <a:rPr lang="en-US" dirty="0">
                <a:latin typeface="+mn-lt"/>
              </a:rPr>
              <a:t>Describe the ways in which trees and shrubs differ</a:t>
            </a:r>
            <a:endParaRPr lang="da-DK" dirty="0">
              <a:latin typeface="+mn-lt"/>
            </a:endParaRPr>
          </a:p>
        </p:txBody>
      </p:sp>
      <p:pic>
        <p:nvPicPr>
          <p:cNvPr id="15" name="Billede 14">
            <a:extLst>
              <a:ext uri="{FF2B5EF4-FFF2-40B4-BE49-F238E27FC236}">
                <a16:creationId xmlns:a16="http://schemas.microsoft.com/office/drawing/2014/main" id="{ED3CFB47-650B-46D3-9629-E85B853D7A2C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95" b="97059" l="3979" r="94983">
                        <a14:foregroundMark x1="29758" y1="3595" x2="29758" y2="3595"/>
                        <a14:foregroundMark x1="91869" y1="51307" x2="91869" y2="51307"/>
                        <a14:foregroundMark x1="92734" y1="39706" x2="92734" y2="39706"/>
                        <a14:foregroundMark x1="94983" y1="52288" x2="94983" y2="52288"/>
                        <a14:foregroundMark x1="4325" y1="27124" x2="4325" y2="27124"/>
                        <a14:foregroundMark x1="49481" y1="94118" x2="49481" y2="94118"/>
                        <a14:foregroundMark x1="43426" y1="97059" x2="43426" y2="970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04" y="1126988"/>
            <a:ext cx="2571792" cy="272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95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9A18B01D-5FCA-4A81-A72B-D310802FA8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7035" y="5539994"/>
            <a:ext cx="5395138" cy="696237"/>
          </a:xfrm>
        </p:spPr>
        <p:txBody>
          <a:bodyPr>
            <a:normAutofit/>
          </a:bodyPr>
          <a:lstStyle/>
          <a:p>
            <a:pPr algn="ctr"/>
            <a:r>
              <a:rPr lang="da-DK" sz="4000" b="1" dirty="0"/>
              <a:t>Hazel</a:t>
            </a:r>
            <a:endParaRPr lang="da-DK" dirty="0"/>
          </a:p>
        </p:txBody>
      </p:sp>
      <p:pic>
        <p:nvPicPr>
          <p:cNvPr id="8" name="Billede 7" descr="Et billede, der indeholder udendørs, græs, plante, træ&#10;&#10;Automatisk genereret beskrivelse">
            <a:extLst>
              <a:ext uri="{FF2B5EF4-FFF2-40B4-BE49-F238E27FC236}">
                <a16:creationId xmlns:a16="http://schemas.microsoft.com/office/drawing/2014/main" id="{797F649A-67E5-4FCD-A6C7-2193CF0575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7" b="10419"/>
          <a:stretch/>
        </p:blipFill>
        <p:spPr>
          <a:xfrm>
            <a:off x="130721" y="1424763"/>
            <a:ext cx="5701452" cy="4115231"/>
          </a:xfrm>
          <a:prstGeom prst="rect">
            <a:avLst/>
          </a:prstGeom>
        </p:spPr>
      </p:pic>
      <p:pic>
        <p:nvPicPr>
          <p:cNvPr id="10" name="Billede 9" descr="Et billede, der indeholder græs, plante, udendørs, felt&#10;&#10;Automatisk genereret beskrivelse">
            <a:extLst>
              <a:ext uri="{FF2B5EF4-FFF2-40B4-BE49-F238E27FC236}">
                <a16:creationId xmlns:a16="http://schemas.microsoft.com/office/drawing/2014/main" id="{AA5BA0B0-E0B4-4BF5-B098-DAB6B88CB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423" y="1424763"/>
            <a:ext cx="6177599" cy="4115231"/>
          </a:xfrm>
          <a:prstGeom prst="rect">
            <a:avLst/>
          </a:prstGeom>
        </p:spPr>
      </p:pic>
      <p:sp>
        <p:nvSpPr>
          <p:cNvPr id="11" name="Undertitel 2">
            <a:extLst>
              <a:ext uri="{FF2B5EF4-FFF2-40B4-BE49-F238E27FC236}">
                <a16:creationId xmlns:a16="http://schemas.microsoft.com/office/drawing/2014/main" id="{7BAECFF3-C4B2-4923-8C5A-16F0AFE81359}"/>
              </a:ext>
            </a:extLst>
          </p:cNvPr>
          <p:cNvSpPr txBox="1">
            <a:spLocks/>
          </p:cNvSpPr>
          <p:nvPr/>
        </p:nvSpPr>
        <p:spPr>
          <a:xfrm>
            <a:off x="5892424" y="5539993"/>
            <a:ext cx="5845703" cy="696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a-DK" sz="4000" b="1" dirty="0" err="1"/>
              <a:t>rhododendron</a:t>
            </a:r>
            <a:r>
              <a:rPr lang="da-DK" dirty="0"/>
              <a:t> 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D1C6D5F1-000D-40F4-B017-F6EBFAEEA5F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27012" y="127263"/>
            <a:ext cx="11737975" cy="9890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2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a-DK" dirty="0">
                <a:latin typeface="+mn-lt"/>
              </a:rPr>
              <a:t> 1. </a:t>
            </a:r>
            <a:r>
              <a:rPr lang="en-US" dirty="0">
                <a:latin typeface="+mn-lt"/>
              </a:rPr>
              <a:t>Describe the ways in which trees and shrubs differ</a:t>
            </a:r>
            <a:endParaRPr lang="da-DK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6308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43AB41-08B7-442B-8863-FAF7D3D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0" dirty="0"/>
              <a:t>2. Collect and Identify leaves from 15 species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A03D0AC-6DB3-498D-9B2E-1EE421D2F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2973" y="2009553"/>
            <a:ext cx="6217920" cy="4327373"/>
          </a:xfrm>
        </p:spPr>
        <p:txBody>
          <a:bodyPr>
            <a:normAutofit/>
          </a:bodyPr>
          <a:lstStyle/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da-DK" sz="3200" dirty="0" err="1">
                <a:solidFill>
                  <a:schemeClr val="tx1"/>
                </a:solidFill>
              </a:rPr>
              <a:t>Use</a:t>
            </a:r>
            <a:r>
              <a:rPr lang="da-DK" sz="3200" dirty="0">
                <a:solidFill>
                  <a:schemeClr val="tx1"/>
                </a:solidFill>
              </a:rPr>
              <a:t> a guidebook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da-DK" sz="3200" dirty="0">
                <a:solidFill>
                  <a:schemeClr val="tx1"/>
                </a:solidFill>
              </a:rPr>
              <a:t>Look at </a:t>
            </a:r>
            <a:r>
              <a:rPr lang="en-US" sz="3200" dirty="0">
                <a:solidFill>
                  <a:schemeClr val="tx1"/>
                </a:solidFill>
              </a:rPr>
              <a:t>bark, environment, buds, 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3200" dirty="0">
                <a:solidFill>
                  <a:schemeClr val="tx1"/>
                </a:solidFill>
              </a:rPr>
              <a:t>shape of the tree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App: “</a:t>
            </a:r>
            <a:r>
              <a:rPr lang="en-US" sz="3200" dirty="0" err="1">
                <a:solidFill>
                  <a:schemeClr val="tx1"/>
                </a:solidFill>
              </a:rPr>
              <a:t>iNaturalist</a:t>
            </a:r>
            <a:r>
              <a:rPr lang="en-US" sz="3200" dirty="0">
                <a:solidFill>
                  <a:schemeClr val="tx1"/>
                </a:solidFill>
              </a:rPr>
              <a:t>” </a:t>
            </a:r>
            <a:endParaRPr lang="da-DK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a-DK" sz="2800" dirty="0"/>
          </a:p>
          <a:p>
            <a:endParaRPr lang="da-DK" sz="2800" dirty="0"/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4541C567-1EC5-4480-B39B-9B71BA7C55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20960" r="9473" b="19827"/>
          <a:stretch/>
        </p:blipFill>
        <p:spPr>
          <a:xfrm>
            <a:off x="7649656" y="1893658"/>
            <a:ext cx="4042613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916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43AB41-08B7-442B-8863-FAF7D3D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0" dirty="0"/>
              <a:t>2. Collect and Identify leaves from 15 species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A03D0AC-6DB3-498D-9B2E-1EE421D2F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2973" y="2041451"/>
            <a:ext cx="10058400" cy="4295475"/>
          </a:xfrm>
        </p:spPr>
        <p:txBody>
          <a:bodyPr>
            <a:normAutofit/>
          </a:bodyPr>
          <a:lstStyle/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Spread neatly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Press dry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Mount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Label in a suitable notebook or on 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3200" dirty="0">
                <a:solidFill>
                  <a:schemeClr val="tx1"/>
                </a:solidFill>
              </a:rPr>
              <a:t>uniform-size sheets of paper</a:t>
            </a:r>
          </a:p>
          <a:p>
            <a:endParaRPr lang="da-DK" sz="2800" dirty="0"/>
          </a:p>
          <a:p>
            <a:pPr marL="0" indent="0">
              <a:buNone/>
            </a:pPr>
            <a:endParaRPr lang="da-DK" sz="2800" dirty="0"/>
          </a:p>
          <a:p>
            <a:endParaRPr lang="da-DK" sz="2800" dirty="0"/>
          </a:p>
        </p:txBody>
      </p:sp>
    </p:spTree>
    <p:extLst>
      <p:ext uri="{BB962C8B-B14F-4D97-AF65-F5344CB8AC3E}">
        <p14:creationId xmlns:p14="http://schemas.microsoft.com/office/powerpoint/2010/main" val="317899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43AB41-08B7-442B-8863-FAF7D3D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2. Collect and Identify leaves from 15 species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A03D0AC-6DB3-498D-9B2E-1EE421D2F8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a-DK" dirty="0"/>
          </a:p>
          <a:p>
            <a:pPr marL="0" indent="0">
              <a:buNone/>
            </a:pPr>
            <a:endParaRPr lang="da-DK" dirty="0"/>
          </a:p>
          <a:p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AD67EDF9-9BA4-42F2-B68D-7FA9B85ACC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937" t="46591" r="4861" b="9663"/>
          <a:stretch/>
        </p:blipFill>
        <p:spPr>
          <a:xfrm>
            <a:off x="288299" y="1540257"/>
            <a:ext cx="6271469" cy="4647892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4C011C47-39D2-4C57-986A-0B9DEFA6C165}"/>
              </a:ext>
            </a:extLst>
          </p:cNvPr>
          <p:cNvSpPr txBox="1"/>
          <p:nvPr/>
        </p:nvSpPr>
        <p:spPr>
          <a:xfrm>
            <a:off x="6879264" y="1717095"/>
            <a:ext cx="47740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dirty="0"/>
              <a:t>Press the leaves in a book, and keep them pressed for some days, depending on the leaves.  </a:t>
            </a:r>
          </a:p>
          <a:p>
            <a:br>
              <a:rPr lang="da-DK" sz="3200" dirty="0"/>
            </a:br>
            <a:r>
              <a:rPr lang="da-DK" sz="3200" dirty="0"/>
              <a:t>Create your book as you want to have it. </a:t>
            </a:r>
          </a:p>
          <a:p>
            <a:endParaRPr lang="da-DK" sz="3200" dirty="0"/>
          </a:p>
        </p:txBody>
      </p:sp>
    </p:spTree>
    <p:extLst>
      <p:ext uri="{BB962C8B-B14F-4D97-AF65-F5344CB8AC3E}">
        <p14:creationId xmlns:p14="http://schemas.microsoft.com/office/powerpoint/2010/main" val="1208723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43AB41-08B7-442B-8863-FAF7D3D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2. Collect and Identify leaves from 15 species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A03D0AC-6DB3-498D-9B2E-1EE421D2F8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da-DK" dirty="0"/>
          </a:p>
          <a:p>
            <a:pPr marL="0" indent="0">
              <a:buNone/>
            </a:pPr>
            <a:endParaRPr lang="da-DK" dirty="0"/>
          </a:p>
          <a:p>
            <a:endParaRPr lang="da-DK" dirty="0"/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4C011C47-39D2-4C57-986A-0B9DEFA6C165}"/>
              </a:ext>
            </a:extLst>
          </p:cNvPr>
          <p:cNvSpPr txBox="1"/>
          <p:nvPr/>
        </p:nvSpPr>
        <p:spPr>
          <a:xfrm>
            <a:off x="5688418" y="3056797"/>
            <a:ext cx="58479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3200" dirty="0"/>
              <a:t>Try also to laminating leaves </a:t>
            </a:r>
          </a:p>
          <a:p>
            <a:endParaRPr lang="da-DK" sz="2800" dirty="0"/>
          </a:p>
        </p:txBody>
      </p:sp>
      <p:pic>
        <p:nvPicPr>
          <p:cNvPr id="6" name="Pladsholder til indhold 4" descr="Et billede, der indeholder indendørs, bord, stol, værelse&#10;&#10;Automatisk genereret beskrivelse">
            <a:extLst>
              <a:ext uri="{FF2B5EF4-FFF2-40B4-BE49-F238E27FC236}">
                <a16:creationId xmlns:a16="http://schemas.microsoft.com/office/drawing/2014/main" id="{A21FC066-32A3-4FDD-BC5B-C61FF5B07F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2188" r="-395" b="28578"/>
          <a:stretch/>
        </p:blipFill>
        <p:spPr>
          <a:xfrm>
            <a:off x="325355" y="4763063"/>
            <a:ext cx="5097250" cy="1445277"/>
          </a:xfrm>
          <a:prstGeom prst="rect">
            <a:avLst/>
          </a:prstGeom>
        </p:spPr>
      </p:pic>
      <p:pic>
        <p:nvPicPr>
          <p:cNvPr id="7" name="Pladsholder til indhold 4" descr="Et billede, der indeholder indendørs, bord, stol, værelse&#10;&#10;Automatisk genereret beskrivelse">
            <a:extLst>
              <a:ext uri="{FF2B5EF4-FFF2-40B4-BE49-F238E27FC236}">
                <a16:creationId xmlns:a16="http://schemas.microsoft.com/office/drawing/2014/main" id="{9D3C60CE-77E1-4270-BBAB-1F7E53E1FC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5" b="56877"/>
          <a:stretch/>
        </p:blipFill>
        <p:spPr>
          <a:xfrm>
            <a:off x="325355" y="1527754"/>
            <a:ext cx="5097250" cy="32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75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 descr="Et billede, der indeholder tekst, sort&#10;&#10;Automatisk genereret beskrivelse">
            <a:extLst>
              <a:ext uri="{FF2B5EF4-FFF2-40B4-BE49-F238E27FC236}">
                <a16:creationId xmlns:a16="http://schemas.microsoft.com/office/drawing/2014/main" id="{51B7343F-5B6A-42D8-9FF7-6DD0A94994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0" b="6659"/>
          <a:stretch/>
        </p:blipFill>
        <p:spPr>
          <a:xfrm>
            <a:off x="6602819" y="1541720"/>
            <a:ext cx="5380073" cy="469958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543AB41-08B7-442B-8863-FAF7D3DA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2. Collect and Identify leaves from 15 species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A03D0AC-6DB3-498D-9B2E-1EE421D2F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422" y="1888266"/>
            <a:ext cx="10058400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a-DK" sz="4000" dirty="0"/>
              <a:t>KAHOOT </a:t>
            </a:r>
            <a:r>
              <a:rPr lang="da-DK" sz="4000" dirty="0" err="1"/>
              <a:t>Challange</a:t>
            </a:r>
            <a:r>
              <a:rPr lang="da-DK" sz="4000" dirty="0"/>
              <a:t> : </a:t>
            </a:r>
            <a:br>
              <a:rPr lang="da-DK" sz="4000" dirty="0"/>
            </a:br>
            <a:r>
              <a:rPr lang="da-DK" sz="4400" b="1" dirty="0">
                <a:hlinkClick r:id="rId3"/>
              </a:rPr>
              <a:t>tinyurl.com/treehonour</a:t>
            </a:r>
            <a:endParaRPr lang="da-DK" sz="4400" b="1" dirty="0"/>
          </a:p>
          <a:p>
            <a:pPr marL="0" indent="0">
              <a:buNone/>
            </a:pPr>
            <a:br>
              <a:rPr lang="da-DK" sz="4000" b="1" dirty="0"/>
            </a:br>
            <a:r>
              <a:rPr lang="da-DK" sz="4000" b="1" dirty="0"/>
              <a:t>Challenge PIN: 09459085</a:t>
            </a:r>
          </a:p>
          <a:p>
            <a:pPr marL="0" indent="0">
              <a:buNone/>
            </a:pPr>
            <a:r>
              <a:rPr lang="da-DK" sz="4000" b="1" dirty="0"/>
              <a:t>Open </a:t>
            </a:r>
            <a:r>
              <a:rPr lang="da-DK" sz="4000" b="1" dirty="0" err="1"/>
              <a:t>until</a:t>
            </a:r>
            <a:r>
              <a:rPr lang="da-DK" sz="4000" b="1" dirty="0"/>
              <a:t> May 10.</a:t>
            </a:r>
          </a:p>
          <a:p>
            <a:endParaRPr lang="da-DK" sz="4000" b="1" dirty="0"/>
          </a:p>
          <a:p>
            <a:endParaRPr lang="da-DK" sz="4000" dirty="0"/>
          </a:p>
          <a:p>
            <a:endParaRPr lang="da-DK" sz="4000" dirty="0"/>
          </a:p>
          <a:p>
            <a:endParaRPr lang="da-DK" sz="4000" dirty="0"/>
          </a:p>
          <a:p>
            <a:r>
              <a:rPr lang="da-DK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6132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13" y="180832"/>
            <a:ext cx="11759609" cy="1201401"/>
          </a:xfrm>
        </p:spPr>
        <p:txBody>
          <a:bodyPr>
            <a:normAutofit/>
          </a:bodyPr>
          <a:lstStyle/>
          <a:p>
            <a:r>
              <a:rPr lang="da-DK" dirty="0"/>
              <a:t>3. </a:t>
            </a:r>
            <a:r>
              <a:rPr lang="en-US" dirty="0"/>
              <a:t>Name two examples each of trees </a:t>
            </a:r>
            <a:br>
              <a:rPr lang="en-US" dirty="0"/>
            </a:br>
            <a:r>
              <a:rPr lang="en-US" dirty="0"/>
              <a:t>that have been named for:</a:t>
            </a:r>
            <a:r>
              <a:rPr lang="da-DK" dirty="0"/>
              <a:t> 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849B920B-8FCA-4DFE-8FA9-2EC913C14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140" y="1701210"/>
            <a:ext cx="11653282" cy="44655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  a. What they are used for</a:t>
            </a:r>
            <a:br>
              <a:rPr lang="en-US" sz="3200" dirty="0"/>
            </a:br>
            <a:r>
              <a:rPr lang="en-US" sz="3200" dirty="0"/>
              <a:t>  b. The surroundings or environment in which they grow</a:t>
            </a:r>
            <a:br>
              <a:rPr lang="en-US" sz="3200" dirty="0"/>
            </a:br>
            <a:r>
              <a:rPr lang="en-US" sz="3200" dirty="0"/>
              <a:t>  c. Some distinctive feature</a:t>
            </a:r>
            <a:br>
              <a:rPr lang="en-US" sz="3200" dirty="0"/>
            </a:br>
            <a:r>
              <a:rPr lang="en-US" sz="3200" dirty="0"/>
              <a:t>  d. The geographic region in which they live</a:t>
            </a:r>
            <a:br>
              <a:rPr lang="en-US" sz="3200" dirty="0"/>
            </a:br>
            <a:r>
              <a:rPr lang="en-US" sz="3200" dirty="0"/>
              <a:t>  e. Persons who first found and described them</a:t>
            </a:r>
            <a:endParaRPr lang="da-DK" sz="3200" dirty="0"/>
          </a:p>
          <a:p>
            <a:pPr>
              <a:lnSpc>
                <a:spcPct val="150000"/>
              </a:lnSpc>
            </a:pPr>
            <a:endParaRPr lang="da-DK" sz="2400" dirty="0"/>
          </a:p>
        </p:txBody>
      </p:sp>
    </p:spTree>
    <p:extLst>
      <p:ext uri="{BB962C8B-B14F-4D97-AF65-F5344CB8AC3E}">
        <p14:creationId xmlns:p14="http://schemas.microsoft.com/office/powerpoint/2010/main" val="3411506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dsholder til indhold 4" descr="Et billede, der indeholder græs, udendørs, træ, plante&#10;&#10;Automatisk genereret beskrivelse">
            <a:extLst>
              <a:ext uri="{FF2B5EF4-FFF2-40B4-BE49-F238E27FC236}">
                <a16:creationId xmlns:a16="http://schemas.microsoft.com/office/drawing/2014/main" id="{C2FC8A8C-53D6-4A29-BBCD-5CE009094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44"/>
          <a:stretch/>
        </p:blipFill>
        <p:spPr>
          <a:xfrm>
            <a:off x="158026" y="1679948"/>
            <a:ext cx="5959240" cy="4359273"/>
          </a:xfrm>
        </p:spPr>
      </p:pic>
      <p:pic>
        <p:nvPicPr>
          <p:cNvPr id="7" name="Billede 6" descr="Et billede, der indeholder udendørs, græs, plante, grøn&#10;&#10;Automatisk genereret beskrivelse">
            <a:extLst>
              <a:ext uri="{FF2B5EF4-FFF2-40B4-BE49-F238E27FC236}">
                <a16:creationId xmlns:a16="http://schemas.microsoft.com/office/drawing/2014/main" id="{9F46A55A-C3AD-4B4F-85FC-3759CE524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919" y="1679949"/>
            <a:ext cx="5820054" cy="4365041"/>
          </a:xfrm>
          <a:prstGeom prst="rect">
            <a:avLst/>
          </a:prstGeom>
        </p:spPr>
      </p:pic>
      <p:sp>
        <p:nvSpPr>
          <p:cNvPr id="11" name="Titel 1">
            <a:extLst>
              <a:ext uri="{FF2B5EF4-FFF2-40B4-BE49-F238E27FC236}">
                <a16:creationId xmlns:a16="http://schemas.microsoft.com/office/drawing/2014/main" id="{3F2F329A-7A6A-443D-AFB1-3F077B8EE54E}"/>
              </a:ext>
            </a:extLst>
          </p:cNvPr>
          <p:cNvSpPr txBox="1">
            <a:spLocks/>
          </p:cNvSpPr>
          <p:nvPr/>
        </p:nvSpPr>
        <p:spPr>
          <a:xfrm>
            <a:off x="265813" y="180832"/>
            <a:ext cx="11759609" cy="12014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200" b="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a-DK" dirty="0"/>
              <a:t>3. </a:t>
            </a:r>
            <a:r>
              <a:rPr lang="en-US" dirty="0"/>
              <a:t>Name two examples each of trees </a:t>
            </a:r>
            <a:br>
              <a:rPr lang="en-US" dirty="0"/>
            </a:br>
            <a:r>
              <a:rPr lang="en-US" dirty="0"/>
              <a:t>that have been named for:</a:t>
            </a:r>
            <a:r>
              <a:rPr lang="da-DK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9967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849B920B-8FCA-4DFE-8FA9-2EC913C14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87" y="1669312"/>
            <a:ext cx="11834036" cy="449749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dirty="0"/>
              <a:t>  a. What they are used for  </a:t>
            </a:r>
            <a:r>
              <a:rPr lang="en-US" b="1" dirty="0">
                <a:solidFill>
                  <a:srgbClr val="C00000"/>
                </a:solidFill>
              </a:rPr>
              <a:t>Cork Oak,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Sweet Gum </a:t>
            </a:r>
            <a:br>
              <a:rPr lang="en-US" sz="2800" dirty="0"/>
            </a:br>
            <a:r>
              <a:rPr lang="en-US" sz="2800" dirty="0"/>
              <a:t>  b. The surroundings or environment in which they grow  </a:t>
            </a:r>
            <a:r>
              <a:rPr lang="en-US" b="1" dirty="0">
                <a:solidFill>
                  <a:srgbClr val="C00000"/>
                </a:solidFill>
              </a:rPr>
              <a:t>Mountain Ash, Field elm   </a:t>
            </a:r>
            <a:br>
              <a:rPr lang="en-US" sz="2800" dirty="0"/>
            </a:br>
            <a:r>
              <a:rPr lang="en-US" sz="2800" dirty="0"/>
              <a:t>  c. Some distinctive feature </a:t>
            </a:r>
            <a:r>
              <a:rPr lang="en-US" b="1" dirty="0">
                <a:solidFill>
                  <a:srgbClr val="C00000"/>
                </a:solidFill>
              </a:rPr>
              <a:t>Sugar Maple, Hornbeam</a:t>
            </a:r>
            <a:br>
              <a:rPr lang="en-US" sz="2800" dirty="0"/>
            </a:br>
            <a:r>
              <a:rPr lang="en-US" sz="2800" dirty="0"/>
              <a:t>  d. The geographic region in which they live:   </a:t>
            </a:r>
            <a:r>
              <a:rPr lang="da-DK" b="1" dirty="0">
                <a:solidFill>
                  <a:srgbClr val="C00000"/>
                </a:solidFill>
              </a:rPr>
              <a:t>Plymouth </a:t>
            </a:r>
            <a:r>
              <a:rPr lang="da-DK" b="1" dirty="0" err="1">
                <a:solidFill>
                  <a:srgbClr val="C00000"/>
                </a:solidFill>
              </a:rPr>
              <a:t>pear</a:t>
            </a:r>
            <a:r>
              <a:rPr lang="da-DK" b="1" dirty="0">
                <a:solidFill>
                  <a:srgbClr val="C00000"/>
                </a:solidFill>
              </a:rPr>
              <a:t> </a:t>
            </a:r>
            <a:r>
              <a:rPr lang="da-DK" b="1" dirty="0" err="1">
                <a:solidFill>
                  <a:srgbClr val="C00000"/>
                </a:solidFill>
              </a:rPr>
              <a:t>tree</a:t>
            </a:r>
            <a:r>
              <a:rPr lang="da-DK" b="1" dirty="0">
                <a:solidFill>
                  <a:srgbClr val="C00000"/>
                </a:solidFill>
              </a:rPr>
              <a:t>, </a:t>
            </a:r>
            <a:r>
              <a:rPr lang="da-DK" b="1" dirty="0" err="1">
                <a:solidFill>
                  <a:srgbClr val="C00000"/>
                </a:solidFill>
              </a:rPr>
              <a:t>Scotch</a:t>
            </a:r>
            <a:r>
              <a:rPr lang="da-DK" b="1" dirty="0">
                <a:solidFill>
                  <a:srgbClr val="C00000"/>
                </a:solidFill>
              </a:rPr>
              <a:t> Pine</a:t>
            </a:r>
            <a:br>
              <a:rPr lang="da-DK" b="1" dirty="0"/>
            </a:br>
            <a:r>
              <a:rPr lang="en-US" sz="2800" dirty="0"/>
              <a:t>  e. Persons who first found and described them </a:t>
            </a:r>
            <a:r>
              <a:rPr lang="en-US" b="1" dirty="0">
                <a:solidFill>
                  <a:srgbClr val="C00000"/>
                </a:solidFill>
              </a:rPr>
              <a:t>Douglas Fir, Fraser Fir </a:t>
            </a:r>
            <a:endParaRPr lang="da-DK" b="1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da-DK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F21246F-2893-4FBC-B93F-676C191C7F62}"/>
              </a:ext>
            </a:extLst>
          </p:cNvPr>
          <p:cNvSpPr txBox="1">
            <a:spLocks/>
          </p:cNvSpPr>
          <p:nvPr/>
        </p:nvSpPr>
        <p:spPr>
          <a:xfrm>
            <a:off x="265813" y="180832"/>
            <a:ext cx="11759609" cy="12014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200" b="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a-DK" dirty="0"/>
              <a:t>3. </a:t>
            </a:r>
            <a:r>
              <a:rPr lang="en-US" dirty="0"/>
              <a:t>Name two examples each of trees </a:t>
            </a:r>
            <a:br>
              <a:rPr lang="en-US" dirty="0"/>
            </a:br>
            <a:r>
              <a:rPr lang="en-US" dirty="0"/>
              <a:t>that have been named for:</a:t>
            </a:r>
            <a:r>
              <a:rPr lang="da-DK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8680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3" y="148375"/>
            <a:ext cx="11759609" cy="1201954"/>
          </a:xfrm>
        </p:spPr>
        <p:txBody>
          <a:bodyPr>
            <a:normAutofit/>
          </a:bodyPr>
          <a:lstStyle/>
          <a:p>
            <a:r>
              <a:rPr lang="da-DK" dirty="0"/>
              <a:t>4. Give the common </a:t>
            </a:r>
            <a:r>
              <a:rPr lang="da-DK" dirty="0" err="1"/>
              <a:t>name</a:t>
            </a:r>
            <a:r>
              <a:rPr lang="da-DK" dirty="0"/>
              <a:t>, and </a:t>
            </a:r>
            <a:r>
              <a:rPr lang="da-DK" dirty="0" err="1"/>
              <a:t>tell</a:t>
            </a:r>
            <a:r>
              <a:rPr lang="da-DK" dirty="0"/>
              <a:t> the difference </a:t>
            </a:r>
            <a:r>
              <a:rPr lang="da-DK" dirty="0" err="1"/>
              <a:t>between</a:t>
            </a:r>
            <a:r>
              <a:rPr lang="da-DK" dirty="0"/>
              <a:t> the </a:t>
            </a:r>
            <a:r>
              <a:rPr lang="da-DK" dirty="0" err="1"/>
              <a:t>two</a:t>
            </a:r>
            <a:r>
              <a:rPr lang="da-DK" dirty="0"/>
              <a:t> </a:t>
            </a:r>
            <a:r>
              <a:rPr lang="da-DK" dirty="0" err="1"/>
              <a:t>great</a:t>
            </a:r>
            <a:r>
              <a:rPr lang="da-DK" dirty="0"/>
              <a:t> </a:t>
            </a:r>
            <a:r>
              <a:rPr lang="da-DK" dirty="0" err="1"/>
              <a:t>classes</a:t>
            </a:r>
            <a:r>
              <a:rPr lang="da-DK" dirty="0"/>
              <a:t> of </a:t>
            </a:r>
            <a:r>
              <a:rPr lang="da-DK" dirty="0" err="1"/>
              <a:t>trees</a:t>
            </a:r>
            <a:r>
              <a:rPr lang="da-DK" dirty="0"/>
              <a:t> </a:t>
            </a:r>
          </a:p>
        </p:txBody>
      </p:sp>
      <p:pic>
        <p:nvPicPr>
          <p:cNvPr id="6" name="Pladsholder til indhold 5">
            <a:extLst>
              <a:ext uri="{FF2B5EF4-FFF2-40B4-BE49-F238E27FC236}">
                <a16:creationId xmlns:a16="http://schemas.microsoft.com/office/drawing/2014/main" id="{7B4205C7-A158-49B5-A6B3-3C60F174C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2743" t="17477" r="5694" b="44110"/>
          <a:stretch/>
        </p:blipFill>
        <p:spPr>
          <a:xfrm>
            <a:off x="322366" y="1509823"/>
            <a:ext cx="5345801" cy="3659730"/>
          </a:xfrm>
          <a:prstGeom prst="rect">
            <a:avLst/>
          </a:prstGeom>
        </p:spPr>
      </p:pic>
      <p:pic>
        <p:nvPicPr>
          <p:cNvPr id="8" name="Billede 7">
            <a:extLst>
              <a:ext uri="{FF2B5EF4-FFF2-40B4-BE49-F238E27FC236}">
                <a16:creationId xmlns:a16="http://schemas.microsoft.com/office/drawing/2014/main" id="{4FDB2EE6-698A-400A-9199-0224CA04FD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268" t="22891" r="4941" b="25333"/>
          <a:stretch/>
        </p:blipFill>
        <p:spPr>
          <a:xfrm>
            <a:off x="6624083" y="1508879"/>
            <a:ext cx="4444409" cy="3947365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4681B0E1-614C-4DA6-ADD8-FE9AA5988D17}"/>
              </a:ext>
            </a:extLst>
          </p:cNvPr>
          <p:cNvSpPr txBox="1"/>
          <p:nvPr/>
        </p:nvSpPr>
        <p:spPr>
          <a:xfrm>
            <a:off x="322366" y="5465135"/>
            <a:ext cx="5132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Gymnosperms</a:t>
            </a:r>
            <a:endParaRPr lang="da-DK" sz="2800" dirty="0"/>
          </a:p>
        </p:txBody>
      </p:sp>
      <p:sp>
        <p:nvSpPr>
          <p:cNvPr id="10" name="Tekstfelt 9">
            <a:extLst>
              <a:ext uri="{FF2B5EF4-FFF2-40B4-BE49-F238E27FC236}">
                <a16:creationId xmlns:a16="http://schemas.microsoft.com/office/drawing/2014/main" id="{3CA4E0B8-2ABF-446F-A21A-6CE829CAEF66}"/>
              </a:ext>
            </a:extLst>
          </p:cNvPr>
          <p:cNvSpPr txBox="1"/>
          <p:nvPr/>
        </p:nvSpPr>
        <p:spPr>
          <a:xfrm>
            <a:off x="7534069" y="5507666"/>
            <a:ext cx="26244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Angiosperms</a:t>
            </a:r>
            <a:endParaRPr lang="da-DK" sz="3600" dirty="0"/>
          </a:p>
        </p:txBody>
      </p:sp>
    </p:spTree>
    <p:extLst>
      <p:ext uri="{BB962C8B-B14F-4D97-AF65-F5344CB8AC3E}">
        <p14:creationId xmlns:p14="http://schemas.microsoft.com/office/powerpoint/2010/main" val="1053301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4. Give the common name, and tell the difference between the two great classes of trees </a:t>
            </a:r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4FDB2EE6-698A-400A-9199-0224CA04F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971" t="18760" r="4942" b="25333"/>
          <a:stretch/>
        </p:blipFill>
        <p:spPr>
          <a:xfrm>
            <a:off x="6868633" y="1542146"/>
            <a:ext cx="4497572" cy="4700942"/>
          </a:xfrm>
          <a:prstGeom prst="rect">
            <a:avLst/>
          </a:prstGeom>
        </p:spPr>
      </p:pic>
      <p:sp>
        <p:nvSpPr>
          <p:cNvPr id="7" name="Tekstfelt 6">
            <a:extLst>
              <a:ext uri="{FF2B5EF4-FFF2-40B4-BE49-F238E27FC236}">
                <a16:creationId xmlns:a16="http://schemas.microsoft.com/office/drawing/2014/main" id="{35AEAC77-9A9E-420C-80BF-84E72D069071}"/>
              </a:ext>
            </a:extLst>
          </p:cNvPr>
          <p:cNvSpPr txBox="1"/>
          <p:nvPr/>
        </p:nvSpPr>
        <p:spPr>
          <a:xfrm>
            <a:off x="637953" y="2190981"/>
            <a:ext cx="6719777" cy="5039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Angiosperms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(Hardwood)</a:t>
            </a:r>
            <a:br>
              <a:rPr lang="en-US" sz="3200" dirty="0"/>
            </a:br>
            <a:r>
              <a:rPr lang="en-US" sz="3200" dirty="0"/>
              <a:t>Leaves </a:t>
            </a:r>
            <a:br>
              <a:rPr lang="en-US" sz="3200" dirty="0"/>
            </a:br>
            <a:r>
              <a:rPr lang="en-US" sz="3200" dirty="0"/>
              <a:t>Flowers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Drops the leaves during winter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Roots are deep  </a:t>
            </a:r>
          </a:p>
          <a:p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r>
              <a:rPr lang="en-US" sz="2800" b="1" dirty="0"/>
              <a:t>										</a:t>
            </a:r>
            <a:r>
              <a:rPr lang="en-US" sz="2800" dirty="0"/>
              <a:t> </a:t>
            </a:r>
            <a:endParaRPr lang="da-DK" sz="2800" dirty="0"/>
          </a:p>
        </p:txBody>
      </p:sp>
    </p:spTree>
    <p:extLst>
      <p:ext uri="{BB962C8B-B14F-4D97-AF65-F5344CB8AC3E}">
        <p14:creationId xmlns:p14="http://schemas.microsoft.com/office/powerpoint/2010/main" val="2084671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4. Give the common name, and tell the difference between the two great classes of trees </a:t>
            </a:r>
          </a:p>
        </p:txBody>
      </p:sp>
      <p:pic>
        <p:nvPicPr>
          <p:cNvPr id="6" name="Pladsholder til indhold 5">
            <a:extLst>
              <a:ext uri="{FF2B5EF4-FFF2-40B4-BE49-F238E27FC236}">
                <a16:creationId xmlns:a16="http://schemas.microsoft.com/office/drawing/2014/main" id="{7B4205C7-A158-49B5-A6B3-3C60F174C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2743" t="17477" r="5694" b="44110"/>
          <a:stretch/>
        </p:blipFill>
        <p:spPr>
          <a:xfrm>
            <a:off x="5188689" y="1564272"/>
            <a:ext cx="6794204" cy="4651307"/>
          </a:xfrm>
          <a:prstGeom prst="rect">
            <a:avLst/>
          </a:prstGeom>
        </p:spPr>
      </p:pic>
      <p:sp>
        <p:nvSpPr>
          <p:cNvPr id="9" name="Tekstfelt 8">
            <a:extLst>
              <a:ext uri="{FF2B5EF4-FFF2-40B4-BE49-F238E27FC236}">
                <a16:creationId xmlns:a16="http://schemas.microsoft.com/office/drawing/2014/main" id="{4681B0E1-614C-4DA6-ADD8-FE9AA5988D17}"/>
              </a:ext>
            </a:extLst>
          </p:cNvPr>
          <p:cNvSpPr txBox="1"/>
          <p:nvPr/>
        </p:nvSpPr>
        <p:spPr>
          <a:xfrm>
            <a:off x="555018" y="1716937"/>
            <a:ext cx="5548069" cy="465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Gymnosperms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(Softwood)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Evergreens 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Needles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No flowers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Naked seeds ( in a cone)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3200" dirty="0"/>
              <a:t>Grows in poor soil  </a:t>
            </a:r>
            <a:r>
              <a:rPr lang="en-US" sz="2800" b="1" dirty="0"/>
              <a:t>						</a:t>
            </a:r>
            <a:endParaRPr lang="da-DK" sz="2800" dirty="0"/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BA68D225-F8FD-44BC-BD4C-7883935831FF}"/>
              </a:ext>
            </a:extLst>
          </p:cNvPr>
          <p:cNvSpPr/>
          <p:nvPr/>
        </p:nvSpPr>
        <p:spPr>
          <a:xfrm>
            <a:off x="4883889" y="1564272"/>
            <a:ext cx="828675" cy="8403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93645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3" y="135660"/>
            <a:ext cx="11759609" cy="1201954"/>
          </a:xfrm>
        </p:spPr>
        <p:txBody>
          <a:bodyPr>
            <a:normAutofit/>
          </a:bodyPr>
          <a:lstStyle/>
          <a:p>
            <a:r>
              <a:rPr lang="da-DK" dirty="0"/>
              <a:t>5. </a:t>
            </a:r>
            <a:r>
              <a:rPr lang="da-DK" dirty="0" err="1"/>
              <a:t>Describe</a:t>
            </a:r>
            <a:r>
              <a:rPr lang="da-DK" dirty="0"/>
              <a:t> the </a:t>
            </a:r>
            <a:r>
              <a:rPr lang="da-DK" dirty="0" err="1"/>
              <a:t>importance</a:t>
            </a:r>
            <a:r>
              <a:rPr lang="da-DK" dirty="0"/>
              <a:t> of </a:t>
            </a:r>
            <a:r>
              <a:rPr lang="da-DK" dirty="0" err="1"/>
              <a:t>forest</a:t>
            </a:r>
            <a:r>
              <a:rPr lang="da-DK" dirty="0"/>
              <a:t> </a:t>
            </a:r>
            <a:br>
              <a:rPr lang="da-DK" dirty="0"/>
            </a:br>
            <a:r>
              <a:rPr lang="da-DK" dirty="0" err="1"/>
              <a:t>conservation</a:t>
            </a:r>
            <a:r>
              <a:rPr lang="da-DK" dirty="0"/>
              <a:t> in </a:t>
            </a:r>
            <a:r>
              <a:rPr lang="da-DK" dirty="0" err="1"/>
              <a:t>your</a:t>
            </a:r>
            <a:r>
              <a:rPr lang="da-DK" dirty="0"/>
              <a:t> </a:t>
            </a:r>
            <a:r>
              <a:rPr lang="da-DK" dirty="0" err="1"/>
              <a:t>area</a:t>
            </a:r>
            <a:r>
              <a:rPr lang="da-DK" dirty="0"/>
              <a:t> </a:t>
            </a:r>
          </a:p>
        </p:txBody>
      </p:sp>
      <p:pic>
        <p:nvPicPr>
          <p:cNvPr id="5" name="Pladsholder til indhold 4" descr="Et billede, der indeholder udendørs, træ, stående, bjerg&#10;&#10;Automatisk genereret beskrivelse">
            <a:extLst>
              <a:ext uri="{FF2B5EF4-FFF2-40B4-BE49-F238E27FC236}">
                <a16:creationId xmlns:a16="http://schemas.microsoft.com/office/drawing/2014/main" id="{A5D78AAC-0020-486A-BE4D-68E1441AEB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4" r="14555"/>
          <a:stretch/>
        </p:blipFill>
        <p:spPr>
          <a:xfrm>
            <a:off x="109329" y="1559354"/>
            <a:ext cx="5850761" cy="4631897"/>
          </a:xfrm>
        </p:spPr>
      </p:pic>
      <p:pic>
        <p:nvPicPr>
          <p:cNvPr id="7" name="Billede 6" descr="Et billede, der indeholder udendørs, træ, plante, græs&#10;&#10;Automatisk genereret beskrivelse">
            <a:extLst>
              <a:ext uri="{FF2B5EF4-FFF2-40B4-BE49-F238E27FC236}">
                <a16:creationId xmlns:a16="http://schemas.microsoft.com/office/drawing/2014/main" id="{E26992D9-A3CB-43A2-BE6F-937E80420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27" b="4784"/>
          <a:stretch/>
        </p:blipFill>
        <p:spPr>
          <a:xfrm>
            <a:off x="6058308" y="1559354"/>
            <a:ext cx="6024363" cy="46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727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5. </a:t>
            </a:r>
            <a:r>
              <a:rPr lang="da-DK" dirty="0" err="1"/>
              <a:t>Describe</a:t>
            </a:r>
            <a:r>
              <a:rPr lang="da-DK" dirty="0"/>
              <a:t> the </a:t>
            </a:r>
            <a:r>
              <a:rPr lang="da-DK" dirty="0" err="1"/>
              <a:t>importance</a:t>
            </a:r>
            <a:r>
              <a:rPr lang="da-DK" dirty="0"/>
              <a:t> of </a:t>
            </a:r>
            <a:r>
              <a:rPr lang="da-DK" dirty="0" err="1"/>
              <a:t>forest</a:t>
            </a:r>
            <a:r>
              <a:rPr lang="da-DK" dirty="0"/>
              <a:t> </a:t>
            </a:r>
            <a:br>
              <a:rPr lang="da-DK" dirty="0"/>
            </a:br>
            <a:r>
              <a:rPr lang="da-DK" dirty="0" err="1"/>
              <a:t>conservation</a:t>
            </a:r>
            <a:r>
              <a:rPr lang="da-DK" dirty="0"/>
              <a:t> in </a:t>
            </a:r>
            <a:r>
              <a:rPr lang="da-DK" dirty="0" err="1"/>
              <a:t>your</a:t>
            </a:r>
            <a:r>
              <a:rPr lang="da-DK" dirty="0"/>
              <a:t> </a:t>
            </a:r>
            <a:r>
              <a:rPr lang="da-DK" dirty="0" err="1"/>
              <a:t>area</a:t>
            </a:r>
            <a:r>
              <a:rPr lang="da-DK" dirty="0"/>
              <a:t> 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5E78F089-B2E3-4D7D-81B1-9D08CF0F4216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096963" y="1804756"/>
            <a:ext cx="10058400" cy="410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 err="1">
                <a:solidFill>
                  <a:schemeClr val="tx1"/>
                </a:solidFill>
              </a:rPr>
              <a:t>Lumber</a:t>
            </a:r>
            <a:r>
              <a:rPr lang="da-DK" altLang="da-DK" sz="3200" dirty="0">
                <a:solidFill>
                  <a:schemeClr val="tx1"/>
                </a:solidFill>
              </a:rPr>
              <a:t> and </a:t>
            </a:r>
            <a:r>
              <a:rPr lang="da-DK" altLang="da-DK" sz="3200" dirty="0" err="1">
                <a:solidFill>
                  <a:schemeClr val="tx1"/>
                </a:solidFill>
              </a:rPr>
              <a:t>timber</a:t>
            </a:r>
            <a:endParaRPr lang="da-DK" altLang="da-DK" sz="3200" dirty="0">
              <a:solidFill>
                <a:schemeClr val="tx1"/>
              </a:solidFill>
            </a:endParaRP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Trees in rows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Indivdual tree species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endParaRPr lang="da-DK" altLang="da-DK" sz="3200" dirty="0">
              <a:solidFill>
                <a:schemeClr val="tx1"/>
              </a:solidFill>
            </a:endParaRP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 err="1">
                <a:solidFill>
                  <a:schemeClr val="tx1"/>
                </a:solidFill>
              </a:rPr>
              <a:t>Biodiversity</a:t>
            </a:r>
            <a:endParaRPr lang="da-DK" altLang="da-DK" sz="3200" dirty="0">
              <a:solidFill>
                <a:schemeClr val="tx1"/>
              </a:solidFill>
            </a:endParaRP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Losing species 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da-DK" altLang="da-DK" sz="1000" dirty="0">
              <a:solidFill>
                <a:schemeClr val="tx1"/>
              </a:solidFill>
              <a:latin typeface="Arial Unicode MS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da-DK" altLang="da-DK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399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5. </a:t>
            </a:r>
            <a:r>
              <a:rPr lang="da-DK" dirty="0" err="1"/>
              <a:t>Describe</a:t>
            </a:r>
            <a:r>
              <a:rPr lang="da-DK" dirty="0"/>
              <a:t> the </a:t>
            </a:r>
            <a:r>
              <a:rPr lang="da-DK" dirty="0" err="1"/>
              <a:t>importance</a:t>
            </a:r>
            <a:r>
              <a:rPr lang="da-DK" dirty="0"/>
              <a:t> of </a:t>
            </a:r>
            <a:r>
              <a:rPr lang="da-DK" dirty="0" err="1"/>
              <a:t>forest</a:t>
            </a:r>
            <a:r>
              <a:rPr lang="da-DK" dirty="0"/>
              <a:t> </a:t>
            </a:r>
            <a:r>
              <a:rPr lang="da-DK" dirty="0" err="1"/>
              <a:t>conservation</a:t>
            </a:r>
            <a:r>
              <a:rPr lang="da-DK" dirty="0"/>
              <a:t> in </a:t>
            </a:r>
            <a:r>
              <a:rPr lang="da-DK" dirty="0" err="1"/>
              <a:t>your</a:t>
            </a:r>
            <a:r>
              <a:rPr lang="da-DK" dirty="0"/>
              <a:t> </a:t>
            </a:r>
            <a:r>
              <a:rPr lang="da-DK" dirty="0" err="1"/>
              <a:t>area</a:t>
            </a:r>
            <a:r>
              <a:rPr lang="da-DK" dirty="0"/>
              <a:t> 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5E78F089-B2E3-4D7D-81B1-9D08CF0F4216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1066800" y="1815380"/>
            <a:ext cx="10058400" cy="439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 err="1">
                <a:solidFill>
                  <a:schemeClr val="tx1"/>
                </a:solidFill>
              </a:rPr>
              <a:t>Biodiversity</a:t>
            </a:r>
            <a:endParaRPr lang="da-DK" altLang="da-DK" sz="3200" dirty="0">
              <a:solidFill>
                <a:schemeClr val="tx1"/>
              </a:solidFill>
            </a:endParaRP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Losing species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Fungi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da-DK" altLang="da-DK" sz="3200" dirty="0">
                <a:solidFill>
                  <a:schemeClr val="tx1"/>
                </a:solidFill>
              </a:rPr>
              <a:t>Dead </a:t>
            </a:r>
            <a:r>
              <a:rPr lang="da-DK" altLang="da-DK" sz="3200" dirty="0" err="1">
                <a:solidFill>
                  <a:schemeClr val="tx1"/>
                </a:solidFill>
              </a:rPr>
              <a:t>trees</a:t>
            </a:r>
            <a:r>
              <a:rPr lang="da-DK" altLang="da-DK" sz="3200" dirty="0">
                <a:solidFill>
                  <a:schemeClr val="tx1"/>
                </a:solidFill>
              </a:rPr>
              <a:t> </a:t>
            </a:r>
            <a:r>
              <a:rPr lang="da-DK" altLang="da-DK" sz="3200" dirty="0" err="1">
                <a:solidFill>
                  <a:schemeClr val="tx1"/>
                </a:solidFill>
              </a:rPr>
              <a:t>are</a:t>
            </a:r>
            <a:r>
              <a:rPr lang="da-DK" altLang="da-DK" sz="3200" dirty="0">
                <a:solidFill>
                  <a:schemeClr val="tx1"/>
                </a:solidFill>
              </a:rPr>
              <a:t> </a:t>
            </a:r>
            <a:r>
              <a:rPr lang="da-DK" altLang="da-DK" sz="3200" dirty="0" err="1">
                <a:solidFill>
                  <a:schemeClr val="tx1"/>
                </a:solidFill>
              </a:rPr>
              <a:t>important</a:t>
            </a:r>
            <a:r>
              <a:rPr lang="da-DK" altLang="da-DK" sz="3200" dirty="0">
                <a:solidFill>
                  <a:schemeClr val="tx1"/>
                </a:solidFill>
              </a:rPr>
              <a:t> for </a:t>
            </a:r>
            <a:r>
              <a:rPr lang="da-DK" altLang="da-DK" sz="3200" dirty="0" err="1">
                <a:solidFill>
                  <a:schemeClr val="tx1"/>
                </a:solidFill>
              </a:rPr>
              <a:t>life</a:t>
            </a:r>
            <a:r>
              <a:rPr lang="da-DK" altLang="da-DK" sz="3200" dirty="0">
                <a:solidFill>
                  <a:schemeClr val="tx1"/>
                </a:solidFill>
              </a:rPr>
              <a:t> 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Forests are a renewable resource. </a:t>
            </a:r>
          </a:p>
          <a:p>
            <a:pPr marL="285750" indent="-285750" defTabSz="457200" fontAlgn="base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Important habitat for several species  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3200" dirty="0">
                <a:solidFill>
                  <a:schemeClr val="tx1"/>
                </a:solidFill>
              </a:rPr>
              <a:t>(plants die, animals leave or dies)</a:t>
            </a:r>
            <a:r>
              <a:rPr lang="da-DK" altLang="da-DK" sz="3200" dirty="0">
                <a:solidFill>
                  <a:schemeClr val="tx1"/>
                </a:solidFill>
                <a:latin typeface="Arial Unicode MS"/>
              </a:rPr>
              <a:t> </a:t>
            </a:r>
            <a:endParaRPr lang="da-DK" altLang="da-DK" sz="1000" dirty="0">
              <a:solidFill>
                <a:schemeClr val="tx1"/>
              </a:solidFill>
              <a:latin typeface="Arial Unicode MS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da-DK" altLang="da-DK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972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6. Name several examples of the kinds of woods used in each of the following:  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EA8C0B17-38C5-4AF6-B268-974150249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0129" y="1664758"/>
            <a:ext cx="10761345" cy="514561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800" dirty="0"/>
              <a:t>  a. Flooring for houses 			</a:t>
            </a:r>
            <a:br>
              <a:rPr lang="en-US" sz="2800" dirty="0"/>
            </a:br>
            <a:r>
              <a:rPr lang="en-US" sz="2800" dirty="0"/>
              <a:t>  b. Common plywood			</a:t>
            </a:r>
            <a:br>
              <a:rPr lang="en-US" sz="2800" dirty="0"/>
            </a:br>
            <a:r>
              <a:rPr lang="en-US" sz="2800" dirty="0"/>
              <a:t>  c. Furniture		 	</a:t>
            </a:r>
            <a:br>
              <a:rPr lang="en-US" sz="2800" dirty="0"/>
            </a:br>
            <a:r>
              <a:rPr lang="en-US" sz="2800" dirty="0"/>
              <a:t>  d. Axe handles			</a:t>
            </a:r>
            <a:br>
              <a:rPr lang="en-US" sz="2800" dirty="0"/>
            </a:br>
            <a:r>
              <a:rPr lang="en-US" sz="2800" dirty="0"/>
              <a:t>  e. Fence posts		</a:t>
            </a:r>
            <a:br>
              <a:rPr lang="en-US" sz="2800" dirty="0"/>
            </a:br>
            <a:r>
              <a:rPr lang="en-US" sz="2800" dirty="0"/>
              <a:t>  f. Railroad ties		</a:t>
            </a:r>
            <a:br>
              <a:rPr lang="en-US" sz="2800" dirty="0"/>
            </a:br>
            <a:r>
              <a:rPr lang="en-US" sz="2800" dirty="0"/>
              <a:t>  g. Support beams for construction work </a:t>
            </a:r>
            <a:br>
              <a:rPr lang="en-US" sz="2800" dirty="0"/>
            </a:br>
            <a:r>
              <a:rPr lang="en-US" sz="2800" dirty="0"/>
              <a:t>  h. Bows and arrows		 	</a:t>
            </a:r>
            <a:br>
              <a:rPr lang="en-US" sz="2800" dirty="0"/>
            </a:br>
            <a:r>
              <a:rPr lang="en-US" sz="2800" dirty="0"/>
              <a:t>  i. Ideal for use as kindling	 	</a:t>
            </a:r>
            <a:br>
              <a:rPr lang="en-US" sz="2800" dirty="0"/>
            </a:br>
            <a:r>
              <a:rPr lang="en-US" sz="2800" dirty="0"/>
              <a:t>  j. Burns slowly and leaves a bed of hot coals</a:t>
            </a:r>
            <a:endParaRPr lang="da-DK" sz="2800" dirty="0"/>
          </a:p>
        </p:txBody>
      </p:sp>
    </p:spTree>
    <p:extLst>
      <p:ext uri="{BB962C8B-B14F-4D97-AF65-F5344CB8AC3E}">
        <p14:creationId xmlns:p14="http://schemas.microsoft.com/office/powerpoint/2010/main" val="1366029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/>
              <a:t>6. Name several examples of the kinds of woods used in each of the following:  </a:t>
            </a:r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EA8C0B17-38C5-4AF6-B268-974150249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9180" y="1647826"/>
            <a:ext cx="10058400" cy="45148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sz="2800" dirty="0"/>
              <a:t>  </a:t>
            </a:r>
            <a:r>
              <a:rPr lang="en-US" sz="3000" dirty="0"/>
              <a:t>a. Flooring for houses 	 </a:t>
            </a:r>
            <a:r>
              <a:rPr lang="en-US" sz="2200" dirty="0">
                <a:solidFill>
                  <a:srgbClr val="C00000"/>
                </a:solidFill>
              </a:rPr>
              <a:t>Oak, Beech, Ash, Pine, </a:t>
            </a:r>
            <a:r>
              <a:rPr lang="en-US" sz="3000" dirty="0"/>
              <a:t>		</a:t>
            </a:r>
            <a:br>
              <a:rPr lang="en-US" sz="3000" dirty="0"/>
            </a:br>
            <a:r>
              <a:rPr lang="en-US" sz="3000" dirty="0"/>
              <a:t>  b. Common plywood	 </a:t>
            </a:r>
            <a:r>
              <a:rPr lang="en-US" sz="2200" dirty="0">
                <a:solidFill>
                  <a:srgbClr val="C00000"/>
                </a:solidFill>
              </a:rPr>
              <a:t>Pine, fir, spruce</a:t>
            </a:r>
            <a:r>
              <a:rPr lang="en-US" sz="3000" dirty="0"/>
              <a:t>	</a:t>
            </a:r>
            <a:br>
              <a:rPr lang="en-US" sz="3000" dirty="0"/>
            </a:br>
            <a:r>
              <a:rPr lang="en-US" sz="3000" dirty="0"/>
              <a:t>  c. Furniture		</a:t>
            </a:r>
            <a:r>
              <a:rPr lang="en-US" sz="2200" dirty="0">
                <a:solidFill>
                  <a:srgbClr val="C00000"/>
                </a:solidFill>
              </a:rPr>
              <a:t>Oak, Beech, Birch Pine, Mahogany, Teak </a:t>
            </a:r>
            <a:br>
              <a:rPr lang="en-US" sz="3000" dirty="0"/>
            </a:br>
            <a:r>
              <a:rPr lang="en-US" sz="3000" dirty="0"/>
              <a:t>  d. Axe handles		</a:t>
            </a:r>
            <a:r>
              <a:rPr lang="en-US" sz="2200" dirty="0">
                <a:solidFill>
                  <a:srgbClr val="C00000"/>
                </a:solidFill>
              </a:rPr>
              <a:t>Hickory, Ash, </a:t>
            </a:r>
            <a:r>
              <a:rPr lang="en-US" sz="3000" dirty="0"/>
              <a:t>			</a:t>
            </a:r>
            <a:br>
              <a:rPr lang="en-US" sz="3000" dirty="0"/>
            </a:br>
            <a:r>
              <a:rPr lang="en-US" sz="3000" dirty="0"/>
              <a:t>  e. Fence posts		</a:t>
            </a:r>
            <a:r>
              <a:rPr lang="en-US" sz="2200" dirty="0">
                <a:solidFill>
                  <a:srgbClr val="C00000"/>
                </a:solidFill>
              </a:rPr>
              <a:t>Oak, treated pine, </a:t>
            </a:r>
            <a:r>
              <a:rPr lang="en-US" sz="2200" dirty="0" err="1">
                <a:solidFill>
                  <a:srgbClr val="C00000"/>
                </a:solidFill>
              </a:rPr>
              <a:t>Robinia</a:t>
            </a:r>
            <a:r>
              <a:rPr lang="en-US" sz="2200" dirty="0">
                <a:solidFill>
                  <a:srgbClr val="C00000"/>
                </a:solidFill>
              </a:rPr>
              <a:t>, Cedar </a:t>
            </a:r>
            <a:br>
              <a:rPr lang="en-US" sz="2200" dirty="0">
                <a:solidFill>
                  <a:srgbClr val="C00000"/>
                </a:solidFill>
              </a:rPr>
            </a:br>
            <a:r>
              <a:rPr lang="en-US" sz="3000" dirty="0"/>
              <a:t>  f. Railroad ties		</a:t>
            </a:r>
            <a:r>
              <a:rPr lang="en-US" sz="2200" dirty="0">
                <a:solidFill>
                  <a:srgbClr val="C00000"/>
                </a:solidFill>
              </a:rPr>
              <a:t>Beech, Oak, treated wood </a:t>
            </a:r>
            <a:br>
              <a:rPr lang="en-US" sz="3000" dirty="0"/>
            </a:br>
            <a:r>
              <a:rPr lang="en-US" sz="3000" dirty="0"/>
              <a:t>  g. Support beams for construction work 	</a:t>
            </a:r>
            <a:r>
              <a:rPr lang="en-US" sz="2200" dirty="0">
                <a:solidFill>
                  <a:srgbClr val="C00000"/>
                </a:solidFill>
              </a:rPr>
              <a:t>Pine, Oak</a:t>
            </a:r>
            <a:br>
              <a:rPr lang="en-US" sz="3000" dirty="0"/>
            </a:br>
            <a:r>
              <a:rPr lang="en-US" sz="3000" dirty="0"/>
              <a:t>  h. Bows and arrows	</a:t>
            </a:r>
            <a:r>
              <a:rPr lang="en-US" sz="2200" dirty="0">
                <a:solidFill>
                  <a:srgbClr val="C00000"/>
                </a:solidFill>
              </a:rPr>
              <a:t>Ash, Hickory, Yew,  Osage Orange </a:t>
            </a:r>
            <a:r>
              <a:rPr lang="en-US" sz="3000" dirty="0"/>
              <a:t>	 	</a:t>
            </a:r>
            <a:br>
              <a:rPr lang="en-US" sz="3000" dirty="0"/>
            </a:br>
            <a:r>
              <a:rPr lang="en-US" sz="3000" dirty="0"/>
              <a:t>  i. Ideal for use as kindling  </a:t>
            </a:r>
            <a:r>
              <a:rPr lang="en-US" sz="2200" dirty="0">
                <a:solidFill>
                  <a:srgbClr val="C00000"/>
                </a:solidFill>
              </a:rPr>
              <a:t>Softwood, pine, Fir, Spruce Birch </a:t>
            </a:r>
            <a:r>
              <a:rPr lang="en-US" sz="2200" dirty="0"/>
              <a:t>	</a:t>
            </a:r>
            <a:r>
              <a:rPr lang="en-US" sz="3000" dirty="0"/>
              <a:t> 	</a:t>
            </a:r>
            <a:br>
              <a:rPr lang="en-US" sz="3000" dirty="0"/>
            </a:br>
            <a:r>
              <a:rPr lang="en-US" sz="3000" dirty="0"/>
              <a:t>  j. Burns slowly and leaves a bed of hot coals  </a:t>
            </a:r>
            <a:r>
              <a:rPr lang="en-US" sz="2200" dirty="0">
                <a:solidFill>
                  <a:srgbClr val="C00000"/>
                </a:solidFill>
              </a:rPr>
              <a:t>Hardwood Ash, Oak, Beech </a:t>
            </a:r>
            <a:endParaRPr lang="da-DK" sz="2800" dirty="0"/>
          </a:p>
        </p:txBody>
      </p:sp>
    </p:spTree>
    <p:extLst>
      <p:ext uri="{BB962C8B-B14F-4D97-AF65-F5344CB8AC3E}">
        <p14:creationId xmlns:p14="http://schemas.microsoft.com/office/powerpoint/2010/main" val="29557683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7. Name two examples each of trees which:  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DE0D7E2E-3E5E-4109-A027-4DC7CF0D81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2007"/>
            <a:ext cx="105156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dirty="0"/>
              <a:t>a. Grow best in wetlands</a:t>
            </a:r>
            <a:endParaRPr lang="da-DK" sz="3200" dirty="0"/>
          </a:p>
          <a:p>
            <a:pPr>
              <a:lnSpc>
                <a:spcPct val="150000"/>
              </a:lnSpc>
            </a:pPr>
            <a:r>
              <a:rPr lang="en-US" sz="3200" dirty="0"/>
              <a:t>b. Grow best at high levels in mountains</a:t>
            </a:r>
            <a:endParaRPr lang="da-DK" sz="3200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027585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49359B-43D8-48EA-997E-ABB29DF9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7. Name two examples eac of trees which:  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DE0D7E2E-3E5E-4109-A027-4DC7CF0D81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2007"/>
            <a:ext cx="105156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dirty="0"/>
              <a:t>a. Grow best in wetlands</a:t>
            </a:r>
            <a:br>
              <a:rPr lang="en-US" sz="2800" dirty="0"/>
            </a:br>
            <a:r>
              <a:rPr lang="en-US" sz="2800" dirty="0"/>
              <a:t>	</a:t>
            </a:r>
            <a:r>
              <a:rPr lang="en-US" dirty="0">
                <a:solidFill>
                  <a:srgbClr val="C00000"/>
                </a:solidFill>
              </a:rPr>
              <a:t>Sycamore, Willow, Birch, Swamp White Oak, Swamp Chestnut Oak, </a:t>
            </a:r>
            <a:endParaRPr lang="da-DK" sz="2800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dirty="0"/>
              <a:t>b. Grow best at high levels in mountains</a:t>
            </a:r>
            <a:br>
              <a:rPr lang="en-US" sz="2800" dirty="0"/>
            </a:br>
            <a:r>
              <a:rPr lang="en-US" sz="2800" dirty="0"/>
              <a:t>	</a:t>
            </a:r>
            <a:r>
              <a:rPr lang="en-US" dirty="0">
                <a:solidFill>
                  <a:srgbClr val="C00000"/>
                </a:solidFill>
              </a:rPr>
              <a:t>Norway Spruce, Larch, Pine, Birch. </a:t>
            </a:r>
          </a:p>
        </p:txBody>
      </p:sp>
    </p:spTree>
    <p:extLst>
      <p:ext uri="{BB962C8B-B14F-4D97-AF65-F5344CB8AC3E}">
        <p14:creationId xmlns:p14="http://schemas.microsoft.com/office/powerpoint/2010/main" val="1056184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05B9F7-925D-4B3C-9A95-8330A4320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5" name="Pladsholder til indhold 4" descr="Et billede, der indeholder træ, plante, baggrund, hænger&#10;&#10;Automatisk genereret beskrivelse">
            <a:extLst>
              <a:ext uri="{FF2B5EF4-FFF2-40B4-BE49-F238E27FC236}">
                <a16:creationId xmlns:a16="http://schemas.microsoft.com/office/drawing/2014/main" id="{F5F11A16-4552-46A2-A1EC-004F2F161D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" t="14543" r="73" b="-14685"/>
          <a:stretch/>
        </p:blipFill>
        <p:spPr>
          <a:xfrm>
            <a:off x="179212" y="106326"/>
            <a:ext cx="11833576" cy="7105674"/>
          </a:xfrm>
        </p:spPr>
      </p:pic>
    </p:spTree>
    <p:extLst>
      <p:ext uri="{BB962C8B-B14F-4D97-AF65-F5344CB8AC3E}">
        <p14:creationId xmlns:p14="http://schemas.microsoft.com/office/powerpoint/2010/main" val="406098881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">
  <a:themeElements>
    <a:clrScheme name="Retrospektiv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ktiv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10E9CECF5F714B9C06AE6D8FD35AA9" ma:contentTypeVersion="10" ma:contentTypeDescription="Create a new document." ma:contentTypeScope="" ma:versionID="1257acb4865d2e9088fe8cf4c074a599">
  <xsd:schema xmlns:xsd="http://www.w3.org/2001/XMLSchema" xmlns:xs="http://www.w3.org/2001/XMLSchema" xmlns:p="http://schemas.microsoft.com/office/2006/metadata/properties" xmlns:ns3="c5e9a889-b8ec-460d-b744-503983fad02c" targetNamespace="http://schemas.microsoft.com/office/2006/metadata/properties" ma:root="true" ma:fieldsID="8f94708ff62681365abd89873310132c" ns3:_="">
    <xsd:import namespace="c5e9a889-b8ec-460d-b744-503983fad02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9a889-b8ec-460d-b744-503983fad0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FD1601-9952-4114-82EF-9BFD793943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9a889-b8ec-460d-b744-503983fad0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CDBFE3-520B-4892-8A23-A8AECF5331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84661D-DF10-460F-A3A5-63FB803C9D53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4558</TotalTime>
  <Words>958</Words>
  <Application>Microsoft Office PowerPoint</Application>
  <PresentationFormat>Widescreen</PresentationFormat>
  <Paragraphs>91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Arial Unicode MS</vt:lpstr>
      <vt:lpstr>Calibri</vt:lpstr>
      <vt:lpstr>Calibri Light</vt:lpstr>
      <vt:lpstr>Retrospektiv</vt:lpstr>
      <vt:lpstr>TREE HONOUR</vt:lpstr>
      <vt:lpstr>PowerPoint Presentation</vt:lpstr>
      <vt:lpstr>PowerPoint Presentation</vt:lpstr>
      <vt:lpstr> 1. Describe the ways in which trees and shrubs differ</vt:lpstr>
      <vt:lpstr>2. Collect and Identify leaves from 15 species </vt:lpstr>
      <vt:lpstr>2. Collect and Identify leaves from 15 species </vt:lpstr>
      <vt:lpstr>2. Collect and Identify leaves from 15 species </vt:lpstr>
      <vt:lpstr>2. Collect and Identify leaves from 15 species </vt:lpstr>
      <vt:lpstr>2. Collect and Identify leaves from 15 species </vt:lpstr>
      <vt:lpstr>3. Name two examples each of trees  that have been named for: </vt:lpstr>
      <vt:lpstr>PowerPoint Presentation</vt:lpstr>
      <vt:lpstr>PowerPoint Presentation</vt:lpstr>
      <vt:lpstr>4. Give the common name, and tell the difference between the two great classes of trees </vt:lpstr>
      <vt:lpstr>4. Give the common name, and tell the difference between the two great classes of trees </vt:lpstr>
      <vt:lpstr>4. Give the common name, and tell the difference between the two great classes of trees </vt:lpstr>
      <vt:lpstr>5. Describe the importance of forest  conservation in your area </vt:lpstr>
      <vt:lpstr>5. Describe the importance of forest  conservation in your area </vt:lpstr>
      <vt:lpstr>5. Describe the importance of forest conservation in your area </vt:lpstr>
      <vt:lpstr>6. Name several examples of the kinds of woods used in each of the following:  </vt:lpstr>
      <vt:lpstr>6. Name several examples of the kinds of woods used in each of the following:  </vt:lpstr>
      <vt:lpstr>7. Name two examples each of trees which:  </vt:lpstr>
      <vt:lpstr>7. Name two examples eac of trees which: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Trees  and Shrubs</dc:title>
  <dc:creator>Peter Bo Bohsen</dc:creator>
  <cp:lastModifiedBy>Natalie Davison</cp:lastModifiedBy>
  <cp:revision>45</cp:revision>
  <dcterms:created xsi:type="dcterms:W3CDTF">2020-04-16T07:21:34Z</dcterms:created>
  <dcterms:modified xsi:type="dcterms:W3CDTF">2020-04-19T16:04:02Z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0x010100FD10E9CECF5F714B9C06AE6D8FD35AA9</vt:lpwstr>
  </property>
</Properties>
</file>