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sldIdLst>
    <p:sldId id="257" r:id="rId2"/>
    <p:sldId id="318" r:id="rId3"/>
    <p:sldId id="267" r:id="rId4"/>
    <p:sldId id="258" r:id="rId5"/>
    <p:sldId id="300" r:id="rId6"/>
    <p:sldId id="259" r:id="rId7"/>
    <p:sldId id="299" r:id="rId8"/>
    <p:sldId id="260" r:id="rId9"/>
    <p:sldId id="298" r:id="rId10"/>
    <p:sldId id="261" r:id="rId11"/>
    <p:sldId id="319" r:id="rId12"/>
    <p:sldId id="320" r:id="rId13"/>
    <p:sldId id="262" r:id="rId14"/>
    <p:sldId id="263" r:id="rId15"/>
    <p:sldId id="297" r:id="rId16"/>
    <p:sldId id="264" r:id="rId17"/>
    <p:sldId id="296" r:id="rId18"/>
    <p:sldId id="265" r:id="rId19"/>
    <p:sldId id="266" r:id="rId20"/>
    <p:sldId id="315" r:id="rId21"/>
    <p:sldId id="295" r:id="rId22"/>
    <p:sldId id="302" r:id="rId23"/>
    <p:sldId id="306" r:id="rId24"/>
    <p:sldId id="268" r:id="rId25"/>
    <p:sldId id="305" r:id="rId26"/>
    <p:sldId id="269" r:id="rId27"/>
    <p:sldId id="316" r:id="rId28"/>
    <p:sldId id="307" r:id="rId29"/>
    <p:sldId id="270" r:id="rId30"/>
    <p:sldId id="308" r:id="rId31"/>
    <p:sldId id="309" r:id="rId32"/>
    <p:sldId id="271" r:id="rId33"/>
    <p:sldId id="310" r:id="rId34"/>
    <p:sldId id="311" r:id="rId35"/>
    <p:sldId id="272" r:id="rId36"/>
    <p:sldId id="312" r:id="rId37"/>
    <p:sldId id="313" r:id="rId38"/>
    <p:sldId id="280" r:id="rId39"/>
    <p:sldId id="281" r:id="rId40"/>
    <p:sldId id="282" r:id="rId41"/>
    <p:sldId id="283" r:id="rId42"/>
    <p:sldId id="284" r:id="rId43"/>
    <p:sldId id="285" r:id="rId44"/>
    <p:sldId id="286" r:id="rId45"/>
    <p:sldId id="287" r:id="rId46"/>
    <p:sldId id="288" r:id="rId47"/>
    <p:sldId id="289" r:id="rId48"/>
    <p:sldId id="290" r:id="rId49"/>
    <p:sldId id="294" r:id="rId50"/>
    <p:sldId id="314" r:id="rId51"/>
    <p:sldId id="291" r:id="rId52"/>
    <p:sldId id="292" r:id="rId53"/>
    <p:sldId id="293" r:id="rId54"/>
    <p:sldId id="321" r:id="rId55"/>
    <p:sldId id="322" r:id="rId56"/>
    <p:sldId id="323" r:id="rId57"/>
    <p:sldId id="324" r:id="rId58"/>
    <p:sldId id="325" r:id="rId59"/>
    <p:sldId id="326" r:id="rId60"/>
    <p:sldId id="327" r:id="rId61"/>
    <p:sldId id="317"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89" d="100"/>
          <a:sy n="89" d="100"/>
        </p:scale>
        <p:origin x="54" y="4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B910DF-B555-4D30-B35E-2297D59E32D0}"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41051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2DFD30-2122-4F4A-97B4-D0A849E36C5F}"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7343680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2DFD30-2122-4F4A-97B4-D0A849E36C5F}"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1028771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2DFD30-2122-4F4A-97B4-D0A849E36C5F}"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393133420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2DFD30-2122-4F4A-97B4-D0A849E36C5F}"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4836502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2DFD30-2122-4F4A-97B4-D0A849E36C5F}"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60961120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1D79F-E600-4AC1-A639-0B9FB8286C38}"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3817455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F5D60-A842-4D08-9D7D-A7A57AB501A2}"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33661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F2F1F9-9322-493A-A9EE-BB75692CE5F5}"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313936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58DE51-4D5E-4D23-8181-86A5B05D5351}" type="datetime1">
              <a:rPr lang="en-US" smtClean="0"/>
              <a:t>4/9/2021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292086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399FCA-87F3-427A-B1A2-15346103C68A}" type="datetime1">
              <a:rPr lang="en-US" smtClean="0"/>
              <a:t>4/9/2021</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4144239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3DF709-7E2D-49E6-A629-D8E3363D194F}" type="datetime1">
              <a:rPr lang="en-US" smtClean="0"/>
              <a:t>4/9/2021</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3412400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D0A921-9375-4BAA-A7C2-7975528669FA}" type="datetime1">
              <a:rPr lang="en-US" smtClean="0"/>
              <a:t>4/9/2021</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370061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25425-F285-48AE-A409-A618E3EEA628}" type="datetime1">
              <a:rPr lang="en-US" smtClean="0"/>
              <a:t>4/9/2021</a:t>
            </a:fld>
            <a:endParaRPr lang="en-US" dirty="0"/>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3599818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56A94D-7D6A-4378-93F6-A3A33186E34B}" type="datetime1">
              <a:rPr lang="en-US" smtClean="0"/>
              <a:t>4/9/2021</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40813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5FC0F9-687B-4417-9D77-CE2D7AD8C321}" type="datetime1">
              <a:rPr lang="en-US" smtClean="0"/>
              <a:t>4/9/2021</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736507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2DFD30-2122-4F4A-97B4-D0A849E36C5F}" type="datetime1">
              <a:rPr lang="en-US" smtClean="0"/>
              <a:t>4/9/2021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70894885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youtu.be/OVwWtedQSHoand" TargetMode="External"/><Relationship Id="rId2" Type="http://schemas.openxmlformats.org/officeDocument/2006/relationships/hyperlink" Target="http://www.youtube.com/watch?v=TpctwPJY7Jk"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instructables.com/id/Teach-Engineering-Truss-Bridge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21C2-03C7-4B6B-B284-45502628F49A}"/>
              </a:ext>
            </a:extLst>
          </p:cNvPr>
          <p:cNvSpPr>
            <a:spLocks noGrp="1"/>
          </p:cNvSpPr>
          <p:nvPr>
            <p:ph type="title"/>
          </p:nvPr>
        </p:nvSpPr>
        <p:spPr>
          <a:xfrm>
            <a:off x="485634" y="728905"/>
            <a:ext cx="5381766" cy="3184274"/>
          </a:xfrm>
        </p:spPr>
        <p:txBody>
          <a:bodyPr vert="horz" lIns="91440" tIns="45720" rIns="91440" bIns="45720" rtlCol="0" anchor="b">
            <a:normAutofit fontScale="90000"/>
          </a:bodyPr>
          <a:lstStyle/>
          <a:p>
            <a:r>
              <a:rPr lang="en-US" sz="4600" kern="1200" dirty="0">
                <a:solidFill>
                  <a:schemeClr val="tx1"/>
                </a:solidFill>
                <a:latin typeface="+mj-lt"/>
                <a:ea typeface="+mj-ea"/>
                <a:cs typeface="+mj-cs"/>
              </a:rPr>
              <a:t>Bridges </a:t>
            </a:r>
            <a:r>
              <a:rPr lang="en-US" sz="4600" kern="1200" dirty="0" err="1">
                <a:solidFill>
                  <a:schemeClr val="tx1"/>
                </a:solidFill>
                <a:latin typeface="+mj-lt"/>
                <a:ea typeface="+mj-ea"/>
                <a:cs typeface="+mj-cs"/>
              </a:rPr>
              <a:t>Honour</a:t>
            </a:r>
            <a:br>
              <a:rPr lang="en-US" sz="4600" kern="1200" dirty="0">
                <a:solidFill>
                  <a:schemeClr val="tx1"/>
                </a:solidFill>
                <a:latin typeface="+mj-lt"/>
                <a:ea typeface="+mj-ea"/>
                <a:cs typeface="+mj-cs"/>
              </a:rPr>
            </a:br>
            <a:br>
              <a:rPr lang="en-US" sz="4600" kern="1200" dirty="0">
                <a:solidFill>
                  <a:schemeClr val="tx1"/>
                </a:solidFill>
                <a:latin typeface="+mj-lt"/>
                <a:ea typeface="+mj-ea"/>
                <a:cs typeface="+mj-cs"/>
              </a:rPr>
            </a:br>
            <a:r>
              <a:rPr lang="en-US" sz="4600" kern="1200" dirty="0">
                <a:solidFill>
                  <a:schemeClr val="tx1"/>
                </a:solidFill>
                <a:latin typeface="+mj-lt"/>
                <a:ea typeface="+mj-ea"/>
                <a:cs typeface="+mj-cs"/>
              </a:rPr>
              <a:t>Pam Millington </a:t>
            </a:r>
            <a:br>
              <a:rPr lang="en-US" sz="4600" kern="1200" dirty="0">
                <a:solidFill>
                  <a:schemeClr val="tx1"/>
                </a:solidFill>
                <a:latin typeface="+mj-lt"/>
                <a:ea typeface="+mj-ea"/>
                <a:cs typeface="+mj-cs"/>
              </a:rPr>
            </a:br>
            <a:r>
              <a:rPr lang="en-US" sz="4600" kern="1200" dirty="0">
                <a:solidFill>
                  <a:schemeClr val="tx1"/>
                </a:solidFill>
                <a:latin typeface="+mj-lt"/>
                <a:ea typeface="+mj-ea"/>
                <a:cs typeface="+mj-cs"/>
              </a:rPr>
              <a:t>ACFM Adventurer and Pathfinder Club</a:t>
            </a:r>
          </a:p>
        </p:txBody>
      </p:sp>
      <p:pic>
        <p:nvPicPr>
          <p:cNvPr id="2050" name="Picture 2">
            <a:extLst>
              <a:ext uri="{FF2B5EF4-FFF2-40B4-BE49-F238E27FC236}">
                <a16:creationId xmlns:a16="http://schemas.microsoft.com/office/drawing/2014/main" id="{C4BDC12C-44D1-4AC8-91D8-7E1D6B94F0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67400" y="1078992"/>
            <a:ext cx="3595512" cy="470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01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4A63-902B-4945-9144-361E055CCCE2}"/>
              </a:ext>
            </a:extLst>
          </p:cNvPr>
          <p:cNvSpPr>
            <a:spLocks noGrp="1"/>
          </p:cNvSpPr>
          <p:nvPr>
            <p:ph type="title"/>
          </p:nvPr>
        </p:nvSpPr>
        <p:spPr/>
        <p:txBody>
          <a:bodyPr/>
          <a:lstStyle/>
          <a:p>
            <a:pPr algn="ctr"/>
            <a:r>
              <a:rPr lang="en-GB" dirty="0"/>
              <a:t>Compression Force</a:t>
            </a:r>
          </a:p>
        </p:txBody>
      </p:sp>
      <p:sp>
        <p:nvSpPr>
          <p:cNvPr id="3" name="Content Placeholder 2">
            <a:extLst>
              <a:ext uri="{FF2B5EF4-FFF2-40B4-BE49-F238E27FC236}">
                <a16:creationId xmlns:a16="http://schemas.microsoft.com/office/drawing/2014/main" id="{5F76710D-1D32-425D-8F3A-A64E589C9C10}"/>
              </a:ext>
            </a:extLst>
          </p:cNvPr>
          <p:cNvSpPr>
            <a:spLocks noGrp="1"/>
          </p:cNvSpPr>
          <p:nvPr>
            <p:ph idx="1"/>
          </p:nvPr>
        </p:nvSpPr>
        <p:spPr>
          <a:xfrm>
            <a:off x="838200" y="1467134"/>
            <a:ext cx="10515600" cy="4756482"/>
          </a:xfrm>
        </p:spPr>
        <p:txBody>
          <a:bodyPr/>
          <a:lstStyle/>
          <a:p>
            <a:pPr algn="ctr"/>
            <a:endParaRPr lang="en-GB" dirty="0"/>
          </a:p>
          <a:p>
            <a:pPr algn="ctr"/>
            <a:r>
              <a:rPr lang="en-GB" dirty="0"/>
              <a:t>The downward pressure (usually vertical) that is applied to the supporting columns of a bridge design by the weight of the bridge materials, as well as the traffic load that is on the bridge.</a:t>
            </a:r>
          </a:p>
        </p:txBody>
      </p:sp>
      <p:pic>
        <p:nvPicPr>
          <p:cNvPr id="13314" name="Picture 2" descr="Image result for beam bridge">
            <a:extLst>
              <a:ext uri="{FF2B5EF4-FFF2-40B4-BE49-F238E27FC236}">
                <a16:creationId xmlns:a16="http://schemas.microsoft.com/office/drawing/2014/main" id="{940BD5D2-246B-499F-B175-B05457623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291" y="2770496"/>
            <a:ext cx="4950109" cy="363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09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CE474-3C55-4466-BF18-B0F45CC09635}"/>
              </a:ext>
            </a:extLst>
          </p:cNvPr>
          <p:cNvSpPr>
            <a:spLocks noGrp="1"/>
          </p:cNvSpPr>
          <p:nvPr>
            <p:ph type="title"/>
          </p:nvPr>
        </p:nvSpPr>
        <p:spPr/>
        <p:txBody>
          <a:bodyPr/>
          <a:lstStyle/>
          <a:p>
            <a:pPr algn="ctr"/>
            <a:r>
              <a:rPr lang="en-GB" dirty="0"/>
              <a:t>Compression/Tension</a:t>
            </a:r>
          </a:p>
        </p:txBody>
      </p:sp>
      <p:pic>
        <p:nvPicPr>
          <p:cNvPr id="3074" name="Picture 1" descr="A beam bridge, with forces of tension represented by red lines and forces of compression by green lines.">
            <a:extLst>
              <a:ext uri="{FF2B5EF4-FFF2-40B4-BE49-F238E27FC236}">
                <a16:creationId xmlns:a16="http://schemas.microsoft.com/office/drawing/2014/main" id="{D4D34239-F1CC-4C30-9E84-9CC00310D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77" y="1923146"/>
            <a:ext cx="8596668" cy="39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100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4DF0-DFFB-4FEB-9CD8-B87E19FEB6DF}"/>
              </a:ext>
            </a:extLst>
          </p:cNvPr>
          <p:cNvSpPr>
            <a:spLocks noGrp="1"/>
          </p:cNvSpPr>
          <p:nvPr>
            <p:ph type="title"/>
          </p:nvPr>
        </p:nvSpPr>
        <p:spPr/>
        <p:txBody>
          <a:bodyPr/>
          <a:lstStyle/>
          <a:p>
            <a:pPr algn="ctr"/>
            <a:r>
              <a:rPr lang="en-GB" dirty="0"/>
              <a:t>Compression/Tension</a:t>
            </a:r>
          </a:p>
        </p:txBody>
      </p:sp>
      <p:pic>
        <p:nvPicPr>
          <p:cNvPr id="4098" name="Picture 8">
            <a:extLst>
              <a:ext uri="{FF2B5EF4-FFF2-40B4-BE49-F238E27FC236}">
                <a16:creationId xmlns:a16="http://schemas.microsoft.com/office/drawing/2014/main" id="{F95F85C4-8B0D-4A8F-A0E7-9D8B58128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163" y="2244436"/>
            <a:ext cx="8487411" cy="286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0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FC14-3BE4-4859-B531-3419106B6C4B}"/>
              </a:ext>
            </a:extLst>
          </p:cNvPr>
          <p:cNvSpPr>
            <a:spLocks noGrp="1"/>
          </p:cNvSpPr>
          <p:nvPr>
            <p:ph type="title"/>
          </p:nvPr>
        </p:nvSpPr>
        <p:spPr/>
        <p:txBody>
          <a:bodyPr/>
          <a:lstStyle/>
          <a:p>
            <a:pPr algn="ctr"/>
            <a:r>
              <a:rPr lang="en-GB" dirty="0"/>
              <a:t>Tension Force</a:t>
            </a:r>
          </a:p>
        </p:txBody>
      </p:sp>
      <p:sp>
        <p:nvSpPr>
          <p:cNvPr id="3" name="Content Placeholder 2">
            <a:extLst>
              <a:ext uri="{FF2B5EF4-FFF2-40B4-BE49-F238E27FC236}">
                <a16:creationId xmlns:a16="http://schemas.microsoft.com/office/drawing/2014/main" id="{34E206AE-F3B7-4A9F-9D8A-8652BE6CAFBD}"/>
              </a:ext>
            </a:extLst>
          </p:cNvPr>
          <p:cNvSpPr>
            <a:spLocks noGrp="1"/>
          </p:cNvSpPr>
          <p:nvPr>
            <p:ph idx="1"/>
          </p:nvPr>
        </p:nvSpPr>
        <p:spPr/>
        <p:txBody>
          <a:bodyPr/>
          <a:lstStyle/>
          <a:p>
            <a:pPr algn="ctr"/>
            <a:endParaRPr lang="en-GB" dirty="0"/>
          </a:p>
          <a:p>
            <a:pPr algn="ctr"/>
            <a:r>
              <a:rPr lang="en-GB" dirty="0"/>
              <a:t>The tightening or pulling together (usually horizontal or at an angle, other than vertical) that helps to stabilise a bridge design, and transfers compression force back to the supports of a bridge design.</a:t>
            </a:r>
          </a:p>
          <a:p>
            <a:pPr algn="ctr"/>
            <a:endParaRPr lang="en-GB" dirty="0"/>
          </a:p>
          <a:p>
            <a:pPr algn="ctr"/>
            <a:endParaRPr lang="en-GB" dirty="0"/>
          </a:p>
        </p:txBody>
      </p:sp>
    </p:spTree>
    <p:extLst>
      <p:ext uri="{BB962C8B-B14F-4D97-AF65-F5344CB8AC3E}">
        <p14:creationId xmlns:p14="http://schemas.microsoft.com/office/powerpoint/2010/main" val="3483801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DB1C-1564-43D0-B78B-0A8B319D4D6F}"/>
              </a:ext>
            </a:extLst>
          </p:cNvPr>
          <p:cNvSpPr>
            <a:spLocks noGrp="1"/>
          </p:cNvSpPr>
          <p:nvPr>
            <p:ph type="title"/>
          </p:nvPr>
        </p:nvSpPr>
        <p:spPr/>
        <p:txBody>
          <a:bodyPr/>
          <a:lstStyle/>
          <a:p>
            <a:pPr algn="ctr"/>
            <a:r>
              <a:rPr lang="en-GB" dirty="0"/>
              <a:t>Bascule Bridge</a:t>
            </a:r>
          </a:p>
        </p:txBody>
      </p:sp>
      <p:sp>
        <p:nvSpPr>
          <p:cNvPr id="3" name="Content Placeholder 2">
            <a:extLst>
              <a:ext uri="{FF2B5EF4-FFF2-40B4-BE49-F238E27FC236}">
                <a16:creationId xmlns:a16="http://schemas.microsoft.com/office/drawing/2014/main" id="{A78149E2-9614-46DA-8813-11FE47F10D4F}"/>
              </a:ext>
            </a:extLst>
          </p:cNvPr>
          <p:cNvSpPr>
            <a:spLocks noGrp="1"/>
          </p:cNvSpPr>
          <p:nvPr>
            <p:ph idx="1"/>
          </p:nvPr>
        </p:nvSpPr>
        <p:spPr/>
        <p:txBody>
          <a:bodyPr>
            <a:normAutofit/>
          </a:bodyPr>
          <a:lstStyle/>
          <a:p>
            <a:pPr lvl="1" algn="ctr"/>
            <a:r>
              <a:rPr lang="en-GB" sz="1800" dirty="0"/>
              <a:t>A moveable bridge with a counterweight that continually balances the span throughout the entire upward swing in providing clearance for boat traffic. </a:t>
            </a:r>
          </a:p>
          <a:p>
            <a:pPr algn="ctr"/>
            <a:r>
              <a:rPr lang="en-GB" dirty="0"/>
              <a:t>They are the most common types of movable bridge in existence because they open quickly and require relatively little energy to operate. </a:t>
            </a:r>
          </a:p>
          <a:p>
            <a:pPr algn="ctr"/>
            <a:r>
              <a:rPr lang="en-GB" dirty="0"/>
              <a:t>Bascule is a French word. In English this is known as a draw bridge.    </a:t>
            </a:r>
          </a:p>
        </p:txBody>
      </p:sp>
    </p:spTree>
    <p:extLst>
      <p:ext uri="{BB962C8B-B14F-4D97-AF65-F5344CB8AC3E}">
        <p14:creationId xmlns:p14="http://schemas.microsoft.com/office/powerpoint/2010/main" val="344399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C7C1-1E08-40CC-A135-C27A4817DBDF}"/>
              </a:ext>
            </a:extLst>
          </p:cNvPr>
          <p:cNvSpPr>
            <a:spLocks noGrp="1"/>
          </p:cNvSpPr>
          <p:nvPr>
            <p:ph type="title"/>
          </p:nvPr>
        </p:nvSpPr>
        <p:spPr/>
        <p:txBody>
          <a:bodyPr/>
          <a:lstStyle/>
          <a:p>
            <a:pPr algn="ctr"/>
            <a:r>
              <a:rPr lang="en-GB" dirty="0"/>
              <a:t>Bascule Bridge</a:t>
            </a:r>
          </a:p>
        </p:txBody>
      </p:sp>
      <p:pic>
        <p:nvPicPr>
          <p:cNvPr id="6146" name="Picture 2">
            <a:extLst>
              <a:ext uri="{FF2B5EF4-FFF2-40B4-BE49-F238E27FC236}">
                <a16:creationId xmlns:a16="http://schemas.microsoft.com/office/drawing/2014/main" id="{2B2AA858-BBF7-44DE-922D-20324FDAD8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5975" y="1866899"/>
            <a:ext cx="733425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75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3D411-FD6D-4372-BCBC-1CF7114E90F4}"/>
              </a:ext>
            </a:extLst>
          </p:cNvPr>
          <p:cNvSpPr>
            <a:spLocks noGrp="1"/>
          </p:cNvSpPr>
          <p:nvPr>
            <p:ph type="title"/>
          </p:nvPr>
        </p:nvSpPr>
        <p:spPr/>
        <p:txBody>
          <a:bodyPr/>
          <a:lstStyle/>
          <a:p>
            <a:pPr algn="ctr"/>
            <a:r>
              <a:rPr lang="en-GB" dirty="0"/>
              <a:t>Covered Bridge</a:t>
            </a:r>
          </a:p>
        </p:txBody>
      </p:sp>
      <p:sp>
        <p:nvSpPr>
          <p:cNvPr id="3" name="Content Placeholder 2">
            <a:extLst>
              <a:ext uri="{FF2B5EF4-FFF2-40B4-BE49-F238E27FC236}">
                <a16:creationId xmlns:a16="http://schemas.microsoft.com/office/drawing/2014/main" id="{927C6B2B-59FE-4388-83B6-EA5A55A90573}"/>
              </a:ext>
            </a:extLst>
          </p:cNvPr>
          <p:cNvSpPr>
            <a:spLocks noGrp="1"/>
          </p:cNvSpPr>
          <p:nvPr>
            <p:ph idx="1"/>
          </p:nvPr>
        </p:nvSpPr>
        <p:spPr/>
        <p:txBody>
          <a:bodyPr/>
          <a:lstStyle/>
          <a:p>
            <a:pPr algn="ctr"/>
            <a:endParaRPr lang="en-GB" dirty="0"/>
          </a:p>
          <a:p>
            <a:pPr algn="ctr"/>
            <a:r>
              <a:rPr lang="en-GB" dirty="0"/>
              <a:t>A structure with enclosed sides and a roof that often has only a single lane and is typically made of wood. </a:t>
            </a:r>
          </a:p>
          <a:p>
            <a:pPr algn="ctr"/>
            <a:r>
              <a:rPr lang="en-GB" dirty="0"/>
              <a:t>Wooden bridges tended to deteriorate rapidly due to exposure to the elements, so they only had a useful lifespan of nine years. </a:t>
            </a:r>
          </a:p>
          <a:p>
            <a:pPr algn="ctr"/>
            <a:r>
              <a:rPr lang="en-GB" dirty="0"/>
              <a:t>Covering them protected the structural membranes of the bridge and extended their life to 80 years or more! </a:t>
            </a:r>
          </a:p>
        </p:txBody>
      </p:sp>
    </p:spTree>
    <p:extLst>
      <p:ext uri="{BB962C8B-B14F-4D97-AF65-F5344CB8AC3E}">
        <p14:creationId xmlns:p14="http://schemas.microsoft.com/office/powerpoint/2010/main" val="603604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ECFB-F298-4A46-8BF9-B365BFB84131}"/>
              </a:ext>
            </a:extLst>
          </p:cNvPr>
          <p:cNvSpPr>
            <a:spLocks noGrp="1"/>
          </p:cNvSpPr>
          <p:nvPr>
            <p:ph type="title"/>
          </p:nvPr>
        </p:nvSpPr>
        <p:spPr/>
        <p:txBody>
          <a:bodyPr/>
          <a:lstStyle/>
          <a:p>
            <a:pPr algn="ctr"/>
            <a:r>
              <a:rPr lang="en-GB" dirty="0"/>
              <a:t>Covered bridge</a:t>
            </a:r>
          </a:p>
        </p:txBody>
      </p:sp>
      <p:pic>
        <p:nvPicPr>
          <p:cNvPr id="5122" name="Picture 2" descr="Image result for Covered Bridge. Size: 231 x 160. Source: en.wikipedia.org">
            <a:extLst>
              <a:ext uri="{FF2B5EF4-FFF2-40B4-BE49-F238E27FC236}">
                <a16:creationId xmlns:a16="http://schemas.microsoft.com/office/drawing/2014/main" id="{32CEB2DA-52A7-42F6-AEC8-00CA4250F5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0441" y="1819469"/>
            <a:ext cx="5449077" cy="42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676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D847-4843-466E-9EFA-8587D156469F}"/>
              </a:ext>
            </a:extLst>
          </p:cNvPr>
          <p:cNvSpPr>
            <a:spLocks noGrp="1"/>
          </p:cNvSpPr>
          <p:nvPr>
            <p:ph type="title"/>
          </p:nvPr>
        </p:nvSpPr>
        <p:spPr/>
        <p:txBody>
          <a:bodyPr/>
          <a:lstStyle/>
          <a:p>
            <a:pPr algn="ctr"/>
            <a:r>
              <a:rPr lang="en-GB" dirty="0"/>
              <a:t>Bridge Honour</a:t>
            </a:r>
          </a:p>
        </p:txBody>
      </p:sp>
      <p:sp>
        <p:nvSpPr>
          <p:cNvPr id="3" name="Content Placeholder 2">
            <a:extLst>
              <a:ext uri="{FF2B5EF4-FFF2-40B4-BE49-F238E27FC236}">
                <a16:creationId xmlns:a16="http://schemas.microsoft.com/office/drawing/2014/main" id="{73A0F0FF-A337-4EAB-84C7-F8908E2CE95A}"/>
              </a:ext>
            </a:extLst>
          </p:cNvPr>
          <p:cNvSpPr>
            <a:spLocks noGrp="1"/>
          </p:cNvSpPr>
          <p:nvPr>
            <p:ph idx="1"/>
          </p:nvPr>
        </p:nvSpPr>
        <p:spPr/>
        <p:txBody>
          <a:bodyPr>
            <a:normAutofit/>
          </a:bodyPr>
          <a:lstStyle/>
          <a:p>
            <a:pPr algn="ctr"/>
            <a:endParaRPr lang="en-GB" sz="4400" dirty="0"/>
          </a:p>
          <a:p>
            <a:pPr algn="ctr"/>
            <a:r>
              <a:rPr lang="en-GB" sz="4400" dirty="0"/>
              <a:t>Describe these six main types of bridge designs and give two examples of each:</a:t>
            </a:r>
          </a:p>
        </p:txBody>
      </p:sp>
    </p:spTree>
    <p:extLst>
      <p:ext uri="{BB962C8B-B14F-4D97-AF65-F5344CB8AC3E}">
        <p14:creationId xmlns:p14="http://schemas.microsoft.com/office/powerpoint/2010/main" val="409206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67CC-451F-4DB9-89E2-9F40422D6B04}"/>
              </a:ext>
            </a:extLst>
          </p:cNvPr>
          <p:cNvSpPr>
            <a:spLocks noGrp="1"/>
          </p:cNvSpPr>
          <p:nvPr>
            <p:ph type="title"/>
          </p:nvPr>
        </p:nvSpPr>
        <p:spPr/>
        <p:txBody>
          <a:bodyPr/>
          <a:lstStyle/>
          <a:p>
            <a:pPr algn="ctr"/>
            <a:r>
              <a:rPr lang="en-GB" dirty="0"/>
              <a:t>Arch bridge - facts</a:t>
            </a:r>
          </a:p>
        </p:txBody>
      </p:sp>
      <p:sp>
        <p:nvSpPr>
          <p:cNvPr id="3" name="Content Placeholder 2">
            <a:extLst>
              <a:ext uri="{FF2B5EF4-FFF2-40B4-BE49-F238E27FC236}">
                <a16:creationId xmlns:a16="http://schemas.microsoft.com/office/drawing/2014/main" id="{2047E71F-0E24-4593-8262-DF3FD107718F}"/>
              </a:ext>
            </a:extLst>
          </p:cNvPr>
          <p:cNvSpPr>
            <a:spLocks noGrp="1"/>
          </p:cNvSpPr>
          <p:nvPr>
            <p:ph idx="1"/>
          </p:nvPr>
        </p:nvSpPr>
        <p:spPr/>
        <p:txBody>
          <a:bodyPr>
            <a:normAutofit/>
          </a:bodyPr>
          <a:lstStyle/>
          <a:p>
            <a:r>
              <a:rPr lang="en-GB" dirty="0"/>
              <a:t>The longest completed bridge is </a:t>
            </a:r>
            <a:r>
              <a:rPr lang="en-GB" dirty="0" err="1"/>
              <a:t>Chaotianmen</a:t>
            </a:r>
            <a:r>
              <a:rPr lang="en-GB" dirty="0"/>
              <a:t> Bridge China which spans 552m/811 ft and was completed in 2009   </a:t>
            </a:r>
          </a:p>
          <a:p>
            <a:endParaRPr lang="en-GB" dirty="0"/>
          </a:p>
          <a:p>
            <a:r>
              <a:rPr lang="en-GB" dirty="0"/>
              <a:t>They work by transferring the weight of the bridge and its loads partially into a horizontal thrust restrained by the abutments at either side </a:t>
            </a:r>
          </a:p>
          <a:p>
            <a:endParaRPr lang="en-GB" dirty="0"/>
          </a:p>
          <a:p>
            <a:r>
              <a:rPr lang="en-GB" dirty="0"/>
              <a:t>A viaduct (a long bridge) may be made from a series of arches </a:t>
            </a:r>
          </a:p>
          <a:p>
            <a:endParaRPr lang="en-GB" dirty="0"/>
          </a:p>
          <a:p>
            <a:r>
              <a:rPr lang="en-GB" dirty="0"/>
              <a:t>The greatest bridge builders were the ancient Romans. They built arch bridges and aqueducts that could stand in conditions that would damage or destroy earlier designs. </a:t>
            </a:r>
          </a:p>
          <a:p>
            <a:endParaRPr lang="en-GB" dirty="0"/>
          </a:p>
        </p:txBody>
      </p:sp>
    </p:spTree>
    <p:extLst>
      <p:ext uri="{BB962C8B-B14F-4D97-AF65-F5344CB8AC3E}">
        <p14:creationId xmlns:p14="http://schemas.microsoft.com/office/powerpoint/2010/main" val="2295612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7645A-EFE5-403C-ABA9-7D1E6197D947}"/>
              </a:ext>
            </a:extLst>
          </p:cNvPr>
          <p:cNvSpPr>
            <a:spLocks noGrp="1"/>
          </p:cNvSpPr>
          <p:nvPr>
            <p:ph type="title"/>
          </p:nvPr>
        </p:nvSpPr>
        <p:spPr/>
        <p:txBody>
          <a:bodyPr/>
          <a:lstStyle/>
          <a:p>
            <a:pPr algn="ctr"/>
            <a:r>
              <a:rPr lang="en-GB" dirty="0"/>
              <a:t>Requirements of the Bridge Honour</a:t>
            </a:r>
          </a:p>
        </p:txBody>
      </p:sp>
      <p:sp>
        <p:nvSpPr>
          <p:cNvPr id="3" name="Content Placeholder 2">
            <a:extLst>
              <a:ext uri="{FF2B5EF4-FFF2-40B4-BE49-F238E27FC236}">
                <a16:creationId xmlns:a16="http://schemas.microsoft.com/office/drawing/2014/main" id="{7EFA77D7-8027-45AB-A443-CD3EF8C3DCCD}"/>
              </a:ext>
            </a:extLst>
          </p:cNvPr>
          <p:cNvSpPr>
            <a:spLocks noGrp="1"/>
          </p:cNvSpPr>
          <p:nvPr>
            <p:ph idx="1"/>
          </p:nvPr>
        </p:nvSpPr>
        <p:spPr/>
        <p:txBody>
          <a:bodyPr>
            <a:normAutofit fontScale="85000" lnSpcReduction="20000"/>
          </a:bodyPr>
          <a:lstStyle/>
          <a:p>
            <a:r>
              <a:rPr lang="en-GB" dirty="0"/>
              <a:t>This evening we will:</a:t>
            </a:r>
          </a:p>
          <a:p>
            <a:r>
              <a:rPr lang="en-GB" dirty="0"/>
              <a:t>Define some terms associated with bridges which will help your understanding </a:t>
            </a:r>
          </a:p>
          <a:p>
            <a:r>
              <a:rPr lang="en-GB" dirty="0"/>
              <a:t>Describe six main types of bridge designs with examples of each</a:t>
            </a:r>
          </a:p>
          <a:p>
            <a:r>
              <a:rPr lang="en-GB" dirty="0"/>
              <a:t>Explore the distances each of these bridges can span</a:t>
            </a:r>
          </a:p>
          <a:p>
            <a:r>
              <a:rPr lang="en-GB" dirty="0"/>
              <a:t>Name the bridge that can span the longest distance</a:t>
            </a:r>
          </a:p>
          <a:p>
            <a:r>
              <a:rPr lang="en-GB" dirty="0"/>
              <a:t>Draw/illustrate the basic design of some bridge types</a:t>
            </a:r>
          </a:p>
          <a:p>
            <a:r>
              <a:rPr lang="en-GB" dirty="0"/>
              <a:t>Watch a video about bridges</a:t>
            </a:r>
          </a:p>
          <a:p>
            <a:r>
              <a:rPr lang="en-GB" dirty="0"/>
              <a:t>Make a list of at least eight notable bridges OR name two bridges that you have crossed and tell what design they are  </a:t>
            </a:r>
          </a:p>
          <a:p>
            <a:r>
              <a:rPr lang="en-GB" dirty="0"/>
              <a:t>Make a video/multimedia scrapbook presentation about bridges you have seen</a:t>
            </a:r>
          </a:p>
          <a:p>
            <a:r>
              <a:rPr lang="en-GB" dirty="0"/>
              <a:t>Build a bridge using materials such as craft sticks, toothpicks, yarn, thread and glue</a:t>
            </a:r>
          </a:p>
          <a:p>
            <a:r>
              <a:rPr lang="en-GB" dirty="0"/>
              <a:t>Recite John 3:16 then tell how this verse describes Jesus’ role as abridge between heaven and earth</a:t>
            </a:r>
          </a:p>
          <a:p>
            <a:endParaRPr lang="en-GB" dirty="0"/>
          </a:p>
        </p:txBody>
      </p:sp>
    </p:spTree>
    <p:extLst>
      <p:ext uri="{BB962C8B-B14F-4D97-AF65-F5344CB8AC3E}">
        <p14:creationId xmlns:p14="http://schemas.microsoft.com/office/powerpoint/2010/main" val="1338315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5C4B8E5-1D3C-441E-A668-39288A74E31B}"/>
              </a:ext>
            </a:extLst>
          </p:cNvPr>
          <p:cNvSpPr>
            <a:spLocks noGrp="1"/>
          </p:cNvSpPr>
          <p:nvPr>
            <p:ph type="title"/>
          </p:nvPr>
        </p:nvSpPr>
        <p:spPr>
          <a:xfrm>
            <a:off x="958409" y="275139"/>
            <a:ext cx="8288032" cy="1096316"/>
          </a:xfrm>
        </p:spPr>
        <p:txBody>
          <a:bodyPr vert="horz" lIns="91440" tIns="45720" rIns="91440" bIns="45720" rtlCol="0" anchor="b">
            <a:normAutofit/>
          </a:bodyPr>
          <a:lstStyle/>
          <a:p>
            <a:pPr algn="ctr"/>
            <a:r>
              <a:rPr lang="en-US" sz="4800" kern="1200" dirty="0" err="1">
                <a:solidFill>
                  <a:schemeClr val="accent1"/>
                </a:solidFill>
                <a:latin typeface="+mj-lt"/>
                <a:ea typeface="+mj-ea"/>
                <a:cs typeface="+mj-cs"/>
              </a:rPr>
              <a:t>Chaotianmen</a:t>
            </a:r>
            <a:r>
              <a:rPr lang="en-US" sz="4800" kern="1200" dirty="0">
                <a:solidFill>
                  <a:schemeClr val="accent1"/>
                </a:solidFill>
                <a:latin typeface="+mj-lt"/>
                <a:ea typeface="+mj-ea"/>
                <a:cs typeface="+mj-cs"/>
              </a:rPr>
              <a:t> Bridge China</a:t>
            </a:r>
          </a:p>
        </p:txBody>
      </p:sp>
      <p:pic>
        <p:nvPicPr>
          <p:cNvPr id="1026" name="Picture 3" descr="Chaotianmen Bridge in Chongqing, China. | Road bridge, Bridge, Around the  worlds">
            <a:extLst>
              <a:ext uri="{FF2B5EF4-FFF2-40B4-BE49-F238E27FC236}">
                <a16:creationId xmlns:a16="http://schemas.microsoft.com/office/drawing/2014/main" id="{ECA620E0-3A00-4EE5-A5AF-3A6DE13140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59731" y="1463001"/>
            <a:ext cx="6763637" cy="47852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095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A stone bridge over a river&#10;&#10;Description automatically generated with low confidence">
            <a:extLst>
              <a:ext uri="{FF2B5EF4-FFF2-40B4-BE49-F238E27FC236}">
                <a16:creationId xmlns:a16="http://schemas.microsoft.com/office/drawing/2014/main" id="{C0733CA3-3AE7-4252-A87A-44237171FE31}"/>
              </a:ext>
            </a:extLst>
          </p:cNvPr>
          <p:cNvPicPr>
            <a:picLocks noChangeAspect="1"/>
          </p:cNvPicPr>
          <p:nvPr/>
        </p:nvPicPr>
        <p:blipFill rotWithShape="1">
          <a:blip r:embed="rId2">
            <a:extLst>
              <a:ext uri="{28A0092B-C50C-407E-A947-70E740481C1C}">
                <a14:useLocalDpi xmlns:a14="http://schemas.microsoft.com/office/drawing/2010/main" val="0"/>
              </a:ext>
            </a:extLst>
          </a:blip>
          <a:srcRect l="18777" t="4980" b="127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F9D328DD-415D-408B-8661-613E4ECA4C98}"/>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Alcantara Bridge in Spain</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312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5AD5561-6096-4BE6-B76B-1B8BB66B5206}"/>
              </a:ext>
            </a:extLst>
          </p:cNvPr>
          <p:cNvSpPr>
            <a:spLocks noGrp="1"/>
          </p:cNvSpPr>
          <p:nvPr>
            <p:ph type="title"/>
          </p:nvPr>
        </p:nvSpPr>
        <p:spPr>
          <a:xfrm>
            <a:off x="1463640" y="346135"/>
            <a:ext cx="8288032" cy="1096648"/>
          </a:xfrm>
        </p:spPr>
        <p:txBody>
          <a:bodyPr vert="horz" lIns="91440" tIns="45720" rIns="91440" bIns="45720" rtlCol="0" anchor="b">
            <a:normAutofit/>
          </a:bodyPr>
          <a:lstStyle/>
          <a:p>
            <a:r>
              <a:rPr lang="en-US" sz="4800"/>
              <a:t>Jade Belt Bridge China</a:t>
            </a:r>
          </a:p>
        </p:txBody>
      </p:sp>
      <p:pic>
        <p:nvPicPr>
          <p:cNvPr id="5" name="Picture 4" descr="A bridge over a river&#10;&#10;Description automatically generated with medium confidence">
            <a:extLst>
              <a:ext uri="{FF2B5EF4-FFF2-40B4-BE49-F238E27FC236}">
                <a16:creationId xmlns:a16="http://schemas.microsoft.com/office/drawing/2014/main" id="{0A254910-4926-4409-8653-C26FF8E05B84}"/>
              </a:ext>
            </a:extLst>
          </p:cNvPr>
          <p:cNvPicPr>
            <a:picLocks noChangeAspect="1"/>
          </p:cNvPicPr>
          <p:nvPr/>
        </p:nvPicPr>
        <p:blipFill rotWithShape="1">
          <a:blip r:embed="rId2">
            <a:extLst>
              <a:ext uri="{28A0092B-C50C-407E-A947-70E740481C1C}">
                <a14:useLocalDpi xmlns:a14="http://schemas.microsoft.com/office/drawing/2010/main" val="0"/>
              </a:ext>
            </a:extLst>
          </a:blip>
          <a:srcRect t="16152" r="2" b="25276"/>
          <a:stretch/>
        </p:blipFill>
        <p:spPr>
          <a:xfrm>
            <a:off x="625540" y="1724215"/>
            <a:ext cx="8992593" cy="3950406"/>
          </a:xfrm>
          <a:custGeom>
            <a:avLst/>
            <a:gdLst/>
            <a:ahLst/>
            <a:cxnLst/>
            <a:rect l="l" t="t" r="r" b="b"/>
            <a:pathLst>
              <a:path w="8274669" h="3635025">
                <a:moveTo>
                  <a:pt x="540554" y="0"/>
                </a:moveTo>
                <a:lnTo>
                  <a:pt x="8274669" y="0"/>
                </a:lnTo>
                <a:lnTo>
                  <a:pt x="8274669" y="3635025"/>
                </a:lnTo>
                <a:lnTo>
                  <a:pt x="0" y="3635025"/>
                </a:lnTo>
                <a:close/>
              </a:path>
            </a:pathLst>
          </a:custGeom>
        </p:spPr>
      </p:pic>
    </p:spTree>
    <p:extLst>
      <p:ext uri="{BB962C8B-B14F-4D97-AF65-F5344CB8AC3E}">
        <p14:creationId xmlns:p14="http://schemas.microsoft.com/office/powerpoint/2010/main" val="3346943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2DE2-6BF6-4DA3-BDBC-D4148B40D85E}"/>
              </a:ext>
            </a:extLst>
          </p:cNvPr>
          <p:cNvSpPr>
            <a:spLocks noGrp="1"/>
          </p:cNvSpPr>
          <p:nvPr>
            <p:ph type="title"/>
          </p:nvPr>
        </p:nvSpPr>
        <p:spPr/>
        <p:txBody>
          <a:bodyPr/>
          <a:lstStyle/>
          <a:p>
            <a:pPr algn="ctr"/>
            <a:r>
              <a:rPr lang="en-GB" dirty="0"/>
              <a:t>Beam Bridge - facts</a:t>
            </a:r>
          </a:p>
        </p:txBody>
      </p:sp>
      <p:sp>
        <p:nvSpPr>
          <p:cNvPr id="3" name="Content Placeholder 2">
            <a:extLst>
              <a:ext uri="{FF2B5EF4-FFF2-40B4-BE49-F238E27FC236}">
                <a16:creationId xmlns:a16="http://schemas.microsoft.com/office/drawing/2014/main" id="{69EC7437-EB8C-4E20-B5C0-6B55D42B35A8}"/>
              </a:ext>
            </a:extLst>
          </p:cNvPr>
          <p:cNvSpPr>
            <a:spLocks noGrp="1"/>
          </p:cNvSpPr>
          <p:nvPr>
            <p:ph idx="1"/>
          </p:nvPr>
        </p:nvSpPr>
        <p:spPr/>
        <p:txBody>
          <a:bodyPr/>
          <a:lstStyle/>
          <a:p>
            <a:r>
              <a:rPr lang="en-GB" dirty="0"/>
              <a:t>The main span of the Rio-Niteroi Bridge in Brazil is 300m/980ft.</a:t>
            </a:r>
          </a:p>
          <a:p>
            <a:r>
              <a:rPr lang="en-GB" dirty="0"/>
              <a:t>Earliest bridges were simple logs that sat across streams </a:t>
            </a:r>
          </a:p>
          <a:p>
            <a:r>
              <a:rPr lang="en-GB" dirty="0"/>
              <a:t>Now they are commonly made from shallow steel “I” beams, box girders, reinforced concrete, or post tensioned concrete</a:t>
            </a:r>
          </a:p>
          <a:p>
            <a:r>
              <a:rPr lang="en-GB" dirty="0"/>
              <a:t>They consist of one horizontal beam with two supports, usually on either end</a:t>
            </a:r>
          </a:p>
          <a:p>
            <a:r>
              <a:rPr lang="en-GB" dirty="0"/>
              <a:t>Weight on top of the beam pushes straight down on the piers either end of the bridge</a:t>
            </a:r>
          </a:p>
        </p:txBody>
      </p:sp>
    </p:spTree>
    <p:extLst>
      <p:ext uri="{BB962C8B-B14F-4D97-AF65-F5344CB8AC3E}">
        <p14:creationId xmlns:p14="http://schemas.microsoft.com/office/powerpoint/2010/main" val="3418385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A199D-442F-4C19-A675-1F818729FBFF}"/>
              </a:ext>
            </a:extLst>
          </p:cNvPr>
          <p:cNvSpPr>
            <a:spLocks noGrp="1"/>
          </p:cNvSpPr>
          <p:nvPr>
            <p:ph type="title"/>
          </p:nvPr>
        </p:nvSpPr>
        <p:spPr/>
        <p:txBody>
          <a:bodyPr/>
          <a:lstStyle/>
          <a:p>
            <a:pPr algn="ctr"/>
            <a:r>
              <a:rPr lang="en-GB" dirty="0"/>
              <a:t>Fremont Bridge interstate 5  </a:t>
            </a:r>
          </a:p>
        </p:txBody>
      </p:sp>
      <p:pic>
        <p:nvPicPr>
          <p:cNvPr id="17410" name="Picture 2">
            <a:extLst>
              <a:ext uri="{FF2B5EF4-FFF2-40B4-BE49-F238E27FC236}">
                <a16:creationId xmlns:a16="http://schemas.microsoft.com/office/drawing/2014/main" id="{A1BE16FA-AB1A-4C14-A387-3F295DA68F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87504" y="1677917"/>
            <a:ext cx="5524886" cy="4048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building, spaghetti junction, plant, wood&#10;&#10;Description automatically generated">
            <a:extLst>
              <a:ext uri="{FF2B5EF4-FFF2-40B4-BE49-F238E27FC236}">
                <a16:creationId xmlns:a16="http://schemas.microsoft.com/office/drawing/2014/main" id="{DECA3AD4-06BD-4012-AD5C-0512C0BA1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67" y="2218521"/>
            <a:ext cx="3225926" cy="2863630"/>
          </a:xfrm>
          <a:prstGeom prst="rect">
            <a:avLst/>
          </a:prstGeom>
        </p:spPr>
      </p:pic>
    </p:spTree>
    <p:extLst>
      <p:ext uri="{BB962C8B-B14F-4D97-AF65-F5344CB8AC3E}">
        <p14:creationId xmlns:p14="http://schemas.microsoft.com/office/powerpoint/2010/main" val="3695085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D79FD-81C5-4E8D-B55E-F28DE617CB7F}"/>
              </a:ext>
            </a:extLst>
          </p:cNvPr>
          <p:cNvSpPr>
            <a:spLocks noGrp="1"/>
          </p:cNvSpPr>
          <p:nvPr>
            <p:ph type="title"/>
          </p:nvPr>
        </p:nvSpPr>
        <p:spPr/>
        <p:txBody>
          <a:bodyPr/>
          <a:lstStyle/>
          <a:p>
            <a:pPr algn="ctr"/>
            <a:r>
              <a:rPr lang="en-GB" dirty="0"/>
              <a:t>Beam Bridge Germany</a:t>
            </a:r>
          </a:p>
        </p:txBody>
      </p:sp>
      <p:pic>
        <p:nvPicPr>
          <p:cNvPr id="16386" name="Picture 2">
            <a:extLst>
              <a:ext uri="{FF2B5EF4-FFF2-40B4-BE49-F238E27FC236}">
                <a16:creationId xmlns:a16="http://schemas.microsoft.com/office/drawing/2014/main" id="{87F88D4D-B54C-4E00-8029-CF0C12E1EF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1303" y="1696810"/>
            <a:ext cx="74009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046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C6A3-2A94-4340-B2D3-C397D5DF95C1}"/>
              </a:ext>
            </a:extLst>
          </p:cNvPr>
          <p:cNvSpPr>
            <a:spLocks noGrp="1"/>
          </p:cNvSpPr>
          <p:nvPr>
            <p:ph type="title"/>
          </p:nvPr>
        </p:nvSpPr>
        <p:spPr/>
        <p:txBody>
          <a:bodyPr/>
          <a:lstStyle/>
          <a:p>
            <a:pPr algn="ctr"/>
            <a:r>
              <a:rPr lang="en-GB" dirty="0"/>
              <a:t>Cable Stayed Bridge - facts</a:t>
            </a:r>
          </a:p>
        </p:txBody>
      </p:sp>
      <p:sp>
        <p:nvSpPr>
          <p:cNvPr id="3" name="Content Placeholder 2">
            <a:extLst>
              <a:ext uri="{FF2B5EF4-FFF2-40B4-BE49-F238E27FC236}">
                <a16:creationId xmlns:a16="http://schemas.microsoft.com/office/drawing/2014/main" id="{BEAB76FA-E4A5-4424-B355-05D2284FE4FE}"/>
              </a:ext>
            </a:extLst>
          </p:cNvPr>
          <p:cNvSpPr>
            <a:spLocks noGrp="1"/>
          </p:cNvSpPr>
          <p:nvPr>
            <p:ph idx="1"/>
          </p:nvPr>
        </p:nvSpPr>
        <p:spPr/>
        <p:txBody>
          <a:bodyPr>
            <a:normAutofit/>
          </a:bodyPr>
          <a:lstStyle/>
          <a:p>
            <a:r>
              <a:rPr lang="en-GB" dirty="0"/>
              <a:t>The </a:t>
            </a:r>
            <a:r>
              <a:rPr lang="en-GB" dirty="0" err="1"/>
              <a:t>Russky</a:t>
            </a:r>
            <a:r>
              <a:rPr lang="en-GB" dirty="0"/>
              <a:t> Bridge in Russia is 1104m/3622ft and opened in 2012</a:t>
            </a:r>
          </a:p>
          <a:p>
            <a:r>
              <a:rPr lang="en-GB" dirty="0"/>
              <a:t>Consists of one or more columns (referred to as towers or pylons) with cables supporting the bridge deck </a:t>
            </a:r>
          </a:p>
          <a:p>
            <a:r>
              <a:rPr lang="en-GB" dirty="0"/>
              <a:t>There are two major classes of Cable Stayed Bridges:</a:t>
            </a:r>
          </a:p>
          <a:p>
            <a:r>
              <a:rPr lang="en-GB" b="1" dirty="0"/>
              <a:t>The harp design </a:t>
            </a:r>
            <a:r>
              <a:rPr lang="en-GB" dirty="0"/>
              <a:t>- the cables are made nearly parallel by attaching the cables to various points on the tower so that the height of the attachment of each cable is similar to the distance from the tower along the roadway to its lowest attachment</a:t>
            </a:r>
          </a:p>
          <a:p>
            <a:r>
              <a:rPr lang="en-GB" b="1" dirty="0"/>
              <a:t>The fan design </a:t>
            </a:r>
            <a:r>
              <a:rPr lang="en-GB" dirty="0"/>
              <a:t>– the cables all connect to or pass over the top of the towers</a:t>
            </a:r>
          </a:p>
          <a:p>
            <a:r>
              <a:rPr lang="en-GB" dirty="0"/>
              <a:t>This type of bridge is best for spans longer than typically seen in cantilever bridges </a:t>
            </a:r>
          </a:p>
        </p:txBody>
      </p:sp>
    </p:spTree>
    <p:extLst>
      <p:ext uri="{BB962C8B-B14F-4D97-AF65-F5344CB8AC3E}">
        <p14:creationId xmlns:p14="http://schemas.microsoft.com/office/powerpoint/2010/main" val="4077094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110F-2510-4475-A6EF-47BBDBC84B9E}"/>
              </a:ext>
            </a:extLst>
          </p:cNvPr>
          <p:cNvSpPr>
            <a:spLocks noGrp="1"/>
          </p:cNvSpPr>
          <p:nvPr>
            <p:ph type="title"/>
          </p:nvPr>
        </p:nvSpPr>
        <p:spPr>
          <a:xfrm>
            <a:off x="1910687" y="370764"/>
            <a:ext cx="7281428" cy="1320800"/>
          </a:xfrm>
        </p:spPr>
        <p:txBody>
          <a:bodyPr anchor="ctr">
            <a:normAutofit/>
          </a:bodyPr>
          <a:lstStyle/>
          <a:p>
            <a:pPr>
              <a:lnSpc>
                <a:spcPct val="90000"/>
              </a:lnSpc>
            </a:pPr>
            <a:r>
              <a:rPr lang="en-GB" sz="2800" dirty="0"/>
              <a:t>Rio </a:t>
            </a:r>
            <a:r>
              <a:rPr lang="en-GB" sz="2800" dirty="0" err="1"/>
              <a:t>Antirion</a:t>
            </a:r>
            <a:r>
              <a:rPr lang="en-GB" sz="2800" dirty="0"/>
              <a:t> Bridge (fan shape)</a:t>
            </a:r>
          </a:p>
        </p:txBody>
      </p:sp>
      <p:pic>
        <p:nvPicPr>
          <p:cNvPr id="2050" name="Picture 4" descr="Rio-Antirrio bridge tolls to rise as of January 9 | eKathimerini.com">
            <a:extLst>
              <a:ext uri="{FF2B5EF4-FFF2-40B4-BE49-F238E27FC236}">
                <a16:creationId xmlns:a16="http://schemas.microsoft.com/office/drawing/2014/main" id="{54469156-F68C-49B0-814C-2CFAB47B0D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38663" y="1558626"/>
            <a:ext cx="7425475" cy="46409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033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97C3D99-59F8-4FEE-9EA8-533AE166A5D6}"/>
              </a:ext>
            </a:extLst>
          </p:cNvPr>
          <p:cNvSpPr>
            <a:spLocks noGrp="1"/>
          </p:cNvSpPr>
          <p:nvPr>
            <p:ph type="title"/>
          </p:nvPr>
        </p:nvSpPr>
        <p:spPr>
          <a:xfrm>
            <a:off x="7439672" y="3176587"/>
            <a:ext cx="2303080" cy="1304561"/>
          </a:xfrm>
        </p:spPr>
        <p:txBody>
          <a:bodyPr vert="horz" lIns="91440" tIns="45720" rIns="91440" bIns="45720" rtlCol="0" anchor="b">
            <a:normAutofit fontScale="90000"/>
          </a:bodyPr>
          <a:lstStyle/>
          <a:p>
            <a:pPr algn="r">
              <a:lnSpc>
                <a:spcPct val="90000"/>
              </a:lnSpc>
            </a:pPr>
            <a:r>
              <a:rPr lang="en-US" sz="3800" dirty="0"/>
              <a:t>Rama VIII Bridge in Thailand (harp shaped)</a:t>
            </a:r>
          </a:p>
        </p:txBody>
      </p:sp>
      <p:pic>
        <p:nvPicPr>
          <p:cNvPr id="4" name="Picture 3">
            <a:extLst>
              <a:ext uri="{FF2B5EF4-FFF2-40B4-BE49-F238E27FC236}">
                <a16:creationId xmlns:a16="http://schemas.microsoft.com/office/drawing/2014/main" id="{3F45D29F-91F2-40B7-BCF1-12A73C7181D6}"/>
              </a:ext>
            </a:extLst>
          </p:cNvPr>
          <p:cNvPicPr>
            <a:picLocks noChangeAspect="1"/>
          </p:cNvPicPr>
          <p:nvPr/>
        </p:nvPicPr>
        <p:blipFill rotWithShape="1">
          <a:blip r:embed="rId2">
            <a:extLst>
              <a:ext uri="{28A0092B-C50C-407E-A947-70E740481C1C}">
                <a14:useLocalDpi xmlns:a14="http://schemas.microsoft.com/office/drawing/2010/main" val="0"/>
              </a:ext>
            </a:extLst>
          </a:blip>
          <a:srcRect r="12530" b="-2"/>
          <a:stretch/>
        </p:blipFill>
        <p:spPr>
          <a:xfrm>
            <a:off x="800032" y="520999"/>
            <a:ext cx="6572701" cy="5729676"/>
          </a:xfrm>
          <a:prstGeom prst="rect">
            <a:avLst/>
          </a:prstGeom>
        </p:spPr>
      </p:pic>
    </p:spTree>
    <p:extLst>
      <p:ext uri="{BB962C8B-B14F-4D97-AF65-F5344CB8AC3E}">
        <p14:creationId xmlns:p14="http://schemas.microsoft.com/office/powerpoint/2010/main" val="2592795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25032-3C49-46F5-BCEB-2E2A3F6B08A2}"/>
              </a:ext>
            </a:extLst>
          </p:cNvPr>
          <p:cNvSpPr>
            <a:spLocks noGrp="1"/>
          </p:cNvSpPr>
          <p:nvPr>
            <p:ph type="title"/>
          </p:nvPr>
        </p:nvSpPr>
        <p:spPr>
          <a:xfrm>
            <a:off x="838200" y="411778"/>
            <a:ext cx="8596668" cy="1325563"/>
          </a:xfrm>
        </p:spPr>
        <p:txBody>
          <a:bodyPr/>
          <a:lstStyle/>
          <a:p>
            <a:pPr algn="ctr"/>
            <a:r>
              <a:rPr lang="en-GB" dirty="0"/>
              <a:t>Cantilever Bridge - facts</a:t>
            </a:r>
          </a:p>
        </p:txBody>
      </p:sp>
      <p:sp>
        <p:nvSpPr>
          <p:cNvPr id="3" name="Content Placeholder 2">
            <a:extLst>
              <a:ext uri="{FF2B5EF4-FFF2-40B4-BE49-F238E27FC236}">
                <a16:creationId xmlns:a16="http://schemas.microsoft.com/office/drawing/2014/main" id="{9FA87D13-FD26-4BAD-9C41-74CCBB59239C}"/>
              </a:ext>
            </a:extLst>
          </p:cNvPr>
          <p:cNvSpPr>
            <a:spLocks noGrp="1"/>
          </p:cNvSpPr>
          <p:nvPr>
            <p:ph idx="1"/>
          </p:nvPr>
        </p:nvSpPr>
        <p:spPr/>
        <p:txBody>
          <a:bodyPr/>
          <a:lstStyle/>
          <a:p>
            <a:r>
              <a:rPr lang="en-GB" dirty="0"/>
              <a:t>The largest Cantilever Bridge in the world is 549m/1801ft Quebec Bridge in Canada </a:t>
            </a:r>
          </a:p>
          <a:p>
            <a:r>
              <a:rPr lang="en-GB" dirty="0"/>
              <a:t>Built using cantilevers on structures that project horizontally into space supported on only one end </a:t>
            </a:r>
          </a:p>
          <a:p>
            <a:r>
              <a:rPr lang="en-GB" dirty="0"/>
              <a:t>The cantilevers can be simple beams or trusses built from structural steel, or box girders built from pre stressed concrete</a:t>
            </a:r>
          </a:p>
          <a:p>
            <a:r>
              <a:rPr lang="en-GB" dirty="0"/>
              <a:t>It can span distances of over 1500 feet and is easier to construct at difficult crossings as little or no falsework is required</a:t>
            </a:r>
          </a:p>
          <a:p>
            <a:endParaRPr lang="en-GB" dirty="0"/>
          </a:p>
        </p:txBody>
      </p:sp>
    </p:spTree>
    <p:extLst>
      <p:ext uri="{BB962C8B-B14F-4D97-AF65-F5344CB8AC3E}">
        <p14:creationId xmlns:p14="http://schemas.microsoft.com/office/powerpoint/2010/main" val="3805177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73B8-DBF8-43E2-9808-395D9CEE1AED}"/>
              </a:ext>
            </a:extLst>
          </p:cNvPr>
          <p:cNvSpPr>
            <a:spLocks noGrp="1"/>
          </p:cNvSpPr>
          <p:nvPr>
            <p:ph type="title"/>
          </p:nvPr>
        </p:nvSpPr>
        <p:spPr/>
        <p:txBody>
          <a:bodyPr/>
          <a:lstStyle/>
          <a:p>
            <a:pPr algn="ctr"/>
            <a:r>
              <a:rPr lang="en-GB" dirty="0"/>
              <a:t>Bridge Honour</a:t>
            </a:r>
          </a:p>
        </p:txBody>
      </p:sp>
      <p:sp>
        <p:nvSpPr>
          <p:cNvPr id="3" name="Content Placeholder 2">
            <a:extLst>
              <a:ext uri="{FF2B5EF4-FFF2-40B4-BE49-F238E27FC236}">
                <a16:creationId xmlns:a16="http://schemas.microsoft.com/office/drawing/2014/main" id="{E00182D7-0B02-4449-8636-DDED537235D0}"/>
              </a:ext>
            </a:extLst>
          </p:cNvPr>
          <p:cNvSpPr>
            <a:spLocks noGrp="1"/>
          </p:cNvSpPr>
          <p:nvPr>
            <p:ph idx="1"/>
          </p:nvPr>
        </p:nvSpPr>
        <p:spPr/>
        <p:txBody>
          <a:bodyPr>
            <a:normAutofit/>
          </a:bodyPr>
          <a:lstStyle/>
          <a:p>
            <a:pPr algn="ctr"/>
            <a:endParaRPr lang="en-GB" sz="4400" dirty="0"/>
          </a:p>
          <a:p>
            <a:pPr algn="ctr"/>
            <a:r>
              <a:rPr lang="en-GB" sz="4400" dirty="0"/>
              <a:t>Define the following terms:</a:t>
            </a:r>
          </a:p>
        </p:txBody>
      </p:sp>
    </p:spTree>
    <p:extLst>
      <p:ext uri="{BB962C8B-B14F-4D97-AF65-F5344CB8AC3E}">
        <p14:creationId xmlns:p14="http://schemas.microsoft.com/office/powerpoint/2010/main" val="1387889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89E49183-2826-4511-BDDA-C8E157CC6FCB}"/>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a:t>Forth Rail Bridge - Scotland</a:t>
            </a:r>
          </a:p>
        </p:txBody>
      </p:sp>
      <p:pic>
        <p:nvPicPr>
          <p:cNvPr id="5" name="Picture 4" descr="A large red bridge over a body of water&#10;&#10;Description automatically generated with medium confidence">
            <a:extLst>
              <a:ext uri="{FF2B5EF4-FFF2-40B4-BE49-F238E27FC236}">
                <a16:creationId xmlns:a16="http://schemas.microsoft.com/office/drawing/2014/main" id="{999F6033-AFFE-4C3E-8A4E-213FC3F90357}"/>
              </a:ext>
            </a:extLst>
          </p:cNvPr>
          <p:cNvPicPr>
            <a:picLocks noChangeAspect="1"/>
          </p:cNvPicPr>
          <p:nvPr/>
        </p:nvPicPr>
        <p:blipFill rotWithShape="1">
          <a:blip r:embed="rId2">
            <a:extLst>
              <a:ext uri="{28A0092B-C50C-407E-A947-70E740481C1C}">
                <a14:useLocalDpi xmlns:a14="http://schemas.microsoft.com/office/drawing/2010/main" val="0"/>
              </a:ext>
            </a:extLst>
          </a:blip>
          <a:srcRect t="2371" r="2" b="38265"/>
          <a:stretch/>
        </p:blipFill>
        <p:spPr>
          <a:xfrm>
            <a:off x="677334" y="468621"/>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Tree>
    <p:extLst>
      <p:ext uri="{BB962C8B-B14F-4D97-AF65-F5344CB8AC3E}">
        <p14:creationId xmlns:p14="http://schemas.microsoft.com/office/powerpoint/2010/main" val="2449639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68E3-81AA-4E72-B162-E4F3D7E5E40F}"/>
              </a:ext>
            </a:extLst>
          </p:cNvPr>
          <p:cNvSpPr>
            <a:spLocks noGrp="1"/>
          </p:cNvSpPr>
          <p:nvPr>
            <p:ph type="title"/>
          </p:nvPr>
        </p:nvSpPr>
        <p:spPr>
          <a:xfrm>
            <a:off x="4312693" y="377588"/>
            <a:ext cx="5725584" cy="666466"/>
          </a:xfrm>
        </p:spPr>
        <p:txBody>
          <a:bodyPr/>
          <a:lstStyle/>
          <a:p>
            <a:pPr algn="ctr"/>
            <a:r>
              <a:rPr lang="en-GB" dirty="0"/>
              <a:t>Quebec Bridge, Canada </a:t>
            </a:r>
          </a:p>
        </p:txBody>
      </p:sp>
      <p:pic>
        <p:nvPicPr>
          <p:cNvPr id="5" name="Picture 4" descr="A picture containing text, bridge, building, outdoor&#10;&#10;Description automatically generated">
            <a:extLst>
              <a:ext uri="{FF2B5EF4-FFF2-40B4-BE49-F238E27FC236}">
                <a16:creationId xmlns:a16="http://schemas.microsoft.com/office/drawing/2014/main" id="{B90CCE7C-4C77-4F39-A830-C7484BA14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39" y="223233"/>
            <a:ext cx="4211956" cy="6411533"/>
          </a:xfrm>
          <a:prstGeom prst="rect">
            <a:avLst/>
          </a:prstGeom>
        </p:spPr>
      </p:pic>
      <p:pic>
        <p:nvPicPr>
          <p:cNvPr id="7" name="Picture 6" descr="A large bridge over a body of water&#10;&#10;Description automatically generated with low confidence">
            <a:extLst>
              <a:ext uri="{FF2B5EF4-FFF2-40B4-BE49-F238E27FC236}">
                <a16:creationId xmlns:a16="http://schemas.microsoft.com/office/drawing/2014/main" id="{ECAB9023-182E-42D1-8FE5-09929A566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423" y="1401727"/>
            <a:ext cx="5952762" cy="3784422"/>
          </a:xfrm>
          <a:prstGeom prst="rect">
            <a:avLst/>
          </a:prstGeom>
        </p:spPr>
      </p:pic>
    </p:spTree>
    <p:extLst>
      <p:ext uri="{BB962C8B-B14F-4D97-AF65-F5344CB8AC3E}">
        <p14:creationId xmlns:p14="http://schemas.microsoft.com/office/powerpoint/2010/main" val="2411610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17EB-D86D-4990-8540-EED59011F290}"/>
              </a:ext>
            </a:extLst>
          </p:cNvPr>
          <p:cNvSpPr>
            <a:spLocks noGrp="1"/>
          </p:cNvSpPr>
          <p:nvPr>
            <p:ph type="title"/>
          </p:nvPr>
        </p:nvSpPr>
        <p:spPr/>
        <p:txBody>
          <a:bodyPr/>
          <a:lstStyle/>
          <a:p>
            <a:pPr algn="ctr"/>
            <a:r>
              <a:rPr lang="en-GB" dirty="0"/>
              <a:t>Suspension Bridge - facts</a:t>
            </a:r>
          </a:p>
        </p:txBody>
      </p:sp>
      <p:sp>
        <p:nvSpPr>
          <p:cNvPr id="3" name="Content Placeholder 2">
            <a:extLst>
              <a:ext uri="{FF2B5EF4-FFF2-40B4-BE49-F238E27FC236}">
                <a16:creationId xmlns:a16="http://schemas.microsoft.com/office/drawing/2014/main" id="{492F2F5A-0891-435E-AB42-A7120BF9EC60}"/>
              </a:ext>
            </a:extLst>
          </p:cNvPr>
          <p:cNvSpPr>
            <a:spLocks noGrp="1"/>
          </p:cNvSpPr>
          <p:nvPr>
            <p:ph idx="1"/>
          </p:nvPr>
        </p:nvSpPr>
        <p:spPr/>
        <p:txBody>
          <a:bodyPr>
            <a:normAutofit fontScale="92500" lnSpcReduction="20000"/>
          </a:bodyPr>
          <a:lstStyle/>
          <a:p>
            <a:r>
              <a:rPr lang="en-GB" sz="1900" dirty="0"/>
              <a:t>The longest suspension bridge is the Akashi-</a:t>
            </a:r>
            <a:r>
              <a:rPr lang="en-GB" sz="1900" dirty="0" err="1"/>
              <a:t>Kaikyo</a:t>
            </a:r>
            <a:r>
              <a:rPr lang="en-GB" sz="1900" dirty="0"/>
              <a:t> Bridge in Japan at 1991m/6532ft</a:t>
            </a:r>
          </a:p>
          <a:p>
            <a:r>
              <a:rPr lang="en-GB" sz="1900" dirty="0"/>
              <a:t>It carries six lanes of traffic and opened in 1998 </a:t>
            </a:r>
          </a:p>
          <a:p>
            <a:r>
              <a:rPr lang="en-GB" sz="1900" dirty="0"/>
              <a:t>The deck (load bearing portion) is hung below the suspension cables on vertical suspenders</a:t>
            </a:r>
          </a:p>
          <a:p>
            <a:r>
              <a:rPr lang="en-GB" sz="1900" dirty="0"/>
              <a:t>The cables are suspended between the towers with vertical suspender cables which carry the weight of the deck below, upon which traffic crosses</a:t>
            </a:r>
          </a:p>
          <a:p>
            <a:r>
              <a:rPr lang="en-GB" sz="1900" dirty="0"/>
              <a:t>This bridge is normally constructed without falsework</a:t>
            </a:r>
          </a:p>
          <a:p>
            <a:r>
              <a:rPr lang="en-GB" sz="1900" dirty="0"/>
              <a:t>The suspended cables are anchored at each end of the bridge and the load is transformed into a tension in these main cables</a:t>
            </a:r>
          </a:p>
          <a:p>
            <a:r>
              <a:rPr lang="en-GB" sz="1900" dirty="0"/>
              <a:t>The roadway is supported by rods called hangars</a:t>
            </a:r>
          </a:p>
          <a:p>
            <a:r>
              <a:rPr lang="en-GB" sz="1900" dirty="0"/>
              <a:t>The towers may sit on a bluff or canyon edge</a:t>
            </a:r>
            <a:r>
              <a:rPr lang="en-GB" dirty="0"/>
              <a:t>  </a:t>
            </a:r>
          </a:p>
        </p:txBody>
      </p:sp>
    </p:spTree>
    <p:extLst>
      <p:ext uri="{BB962C8B-B14F-4D97-AF65-F5344CB8AC3E}">
        <p14:creationId xmlns:p14="http://schemas.microsoft.com/office/powerpoint/2010/main" val="2894717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A7593B2-E770-4E4A-A002-900E7231F8DE}"/>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400"/>
              <a:t>Mackinac Bridge in Michigan, US</a:t>
            </a:r>
          </a:p>
        </p:txBody>
      </p:sp>
      <p:pic>
        <p:nvPicPr>
          <p:cNvPr id="5" name="Picture 4" descr="A bridge with a body of water in the background&#10;&#10;Description automatically generated with low confidence">
            <a:extLst>
              <a:ext uri="{FF2B5EF4-FFF2-40B4-BE49-F238E27FC236}">
                <a16:creationId xmlns:a16="http://schemas.microsoft.com/office/drawing/2014/main" id="{070A27FB-4A99-47D0-9CEC-8964E7F2722A}"/>
              </a:ext>
            </a:extLst>
          </p:cNvPr>
          <p:cNvPicPr>
            <a:picLocks noChangeAspect="1"/>
          </p:cNvPicPr>
          <p:nvPr/>
        </p:nvPicPr>
        <p:blipFill rotWithShape="1">
          <a:blip r:embed="rId2">
            <a:extLst>
              <a:ext uri="{28A0092B-C50C-407E-A947-70E740481C1C}">
                <a14:useLocalDpi xmlns:a14="http://schemas.microsoft.com/office/drawing/2010/main" val="0"/>
              </a:ext>
            </a:extLst>
          </a:blip>
          <a:srcRect t="21903" r="2" b="2"/>
          <a:stretch/>
        </p:blipFill>
        <p:spPr>
          <a:xfrm>
            <a:off x="677334" y="468621"/>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Tree>
    <p:extLst>
      <p:ext uri="{BB962C8B-B14F-4D97-AF65-F5344CB8AC3E}">
        <p14:creationId xmlns:p14="http://schemas.microsoft.com/office/powerpoint/2010/main" val="41357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4FA3097-65E0-4FD0-A2C0-9E1654E510C7}"/>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400"/>
              <a:t>Akashi-Kaikyo Bridge in Japan</a:t>
            </a:r>
          </a:p>
        </p:txBody>
      </p:sp>
      <p:pic>
        <p:nvPicPr>
          <p:cNvPr id="5" name="Picture 4" descr="A bridge over a body of water&#10;&#10;Description automatically generated with medium confidence">
            <a:extLst>
              <a:ext uri="{FF2B5EF4-FFF2-40B4-BE49-F238E27FC236}">
                <a16:creationId xmlns:a16="http://schemas.microsoft.com/office/drawing/2014/main" id="{257B53BF-F411-4286-A842-250CC840AFD3}"/>
              </a:ext>
            </a:extLst>
          </p:cNvPr>
          <p:cNvPicPr>
            <a:picLocks noChangeAspect="1"/>
          </p:cNvPicPr>
          <p:nvPr/>
        </p:nvPicPr>
        <p:blipFill rotWithShape="1">
          <a:blip r:embed="rId2">
            <a:extLst>
              <a:ext uri="{28A0092B-C50C-407E-A947-70E740481C1C}">
                <a14:useLocalDpi xmlns:a14="http://schemas.microsoft.com/office/drawing/2010/main" val="0"/>
              </a:ext>
            </a:extLst>
          </a:blip>
          <a:srcRect t="27922" b="6371"/>
          <a:stretch/>
        </p:blipFill>
        <p:spPr>
          <a:xfrm>
            <a:off x="985968" y="609600"/>
            <a:ext cx="8288033" cy="3635025"/>
          </a:xfrm>
          <a:prstGeom prst="rect">
            <a:avLst/>
          </a:prstGeom>
        </p:spPr>
      </p:pic>
    </p:spTree>
    <p:extLst>
      <p:ext uri="{BB962C8B-B14F-4D97-AF65-F5344CB8AC3E}">
        <p14:creationId xmlns:p14="http://schemas.microsoft.com/office/powerpoint/2010/main" val="1205168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0267-0CEB-445A-9ABD-A03A7D932357}"/>
              </a:ext>
            </a:extLst>
          </p:cNvPr>
          <p:cNvSpPr>
            <a:spLocks noGrp="1"/>
          </p:cNvSpPr>
          <p:nvPr>
            <p:ph type="title"/>
          </p:nvPr>
        </p:nvSpPr>
        <p:spPr/>
        <p:txBody>
          <a:bodyPr/>
          <a:lstStyle/>
          <a:p>
            <a:pPr algn="ctr"/>
            <a:r>
              <a:rPr lang="en-GB" dirty="0"/>
              <a:t>Truss bridge - facts</a:t>
            </a:r>
          </a:p>
        </p:txBody>
      </p:sp>
      <p:sp>
        <p:nvSpPr>
          <p:cNvPr id="3" name="Content Placeholder 2">
            <a:extLst>
              <a:ext uri="{FF2B5EF4-FFF2-40B4-BE49-F238E27FC236}">
                <a16:creationId xmlns:a16="http://schemas.microsoft.com/office/drawing/2014/main" id="{AE589288-6033-40D4-BECB-37875FBC2708}"/>
              </a:ext>
            </a:extLst>
          </p:cNvPr>
          <p:cNvSpPr>
            <a:spLocks noGrp="1"/>
          </p:cNvSpPr>
          <p:nvPr>
            <p:ph idx="1"/>
          </p:nvPr>
        </p:nvSpPr>
        <p:spPr/>
        <p:txBody>
          <a:bodyPr>
            <a:normAutofit/>
          </a:bodyPr>
          <a:lstStyle/>
          <a:p>
            <a:r>
              <a:rPr lang="en-GB" dirty="0"/>
              <a:t>The Truss bridge is good for short to medium crossings and are normally 50m to 60m </a:t>
            </a:r>
          </a:p>
          <a:p>
            <a:r>
              <a:rPr lang="en-GB" dirty="0"/>
              <a:t>Composed of connected elements (typically straight) which may be stressed from tension, compression or sometimes both</a:t>
            </a:r>
          </a:p>
          <a:p>
            <a:r>
              <a:rPr lang="en-GB" dirty="0"/>
              <a:t>These are one of the oldest type of modern bridges</a:t>
            </a:r>
          </a:p>
          <a:p>
            <a:r>
              <a:rPr lang="en-GB" dirty="0"/>
              <a:t>Economical to construct due to its efficient use of materials</a:t>
            </a:r>
          </a:p>
          <a:p>
            <a:r>
              <a:rPr lang="en-GB" dirty="0"/>
              <a:t>These bridges effectively distribute the forces of compression, tension, shear and bending </a:t>
            </a:r>
          </a:p>
          <a:p>
            <a:r>
              <a:rPr lang="en-GB" dirty="0"/>
              <a:t>Early Truss bridges would use carefully fitted timbers as wood was in abundant supply  </a:t>
            </a:r>
          </a:p>
        </p:txBody>
      </p:sp>
    </p:spTree>
    <p:extLst>
      <p:ext uri="{BB962C8B-B14F-4D97-AF65-F5344CB8AC3E}">
        <p14:creationId xmlns:p14="http://schemas.microsoft.com/office/powerpoint/2010/main" val="2253942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F57E-39EA-463D-A566-5F3F956B3265}"/>
              </a:ext>
            </a:extLst>
          </p:cNvPr>
          <p:cNvSpPr>
            <a:spLocks noGrp="1"/>
          </p:cNvSpPr>
          <p:nvPr>
            <p:ph type="title"/>
          </p:nvPr>
        </p:nvSpPr>
        <p:spPr/>
        <p:txBody>
          <a:bodyPr/>
          <a:lstStyle/>
          <a:p>
            <a:pPr algn="ctr"/>
            <a:r>
              <a:rPr lang="en-GB" dirty="0"/>
              <a:t>Sky gate Bridge R in Osaka, Japan</a:t>
            </a:r>
          </a:p>
        </p:txBody>
      </p:sp>
      <p:pic>
        <p:nvPicPr>
          <p:cNvPr id="5" name="Picture 4" descr="A bridge over water&#10;&#10;Description automatically generated with medium confidence">
            <a:extLst>
              <a:ext uri="{FF2B5EF4-FFF2-40B4-BE49-F238E27FC236}">
                <a16:creationId xmlns:a16="http://schemas.microsoft.com/office/drawing/2014/main" id="{94913F96-10E4-4DAE-8649-9D9C28340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441" y="1286240"/>
            <a:ext cx="7413123" cy="4962160"/>
          </a:xfrm>
          <a:prstGeom prst="rect">
            <a:avLst/>
          </a:prstGeom>
        </p:spPr>
      </p:pic>
    </p:spTree>
    <p:extLst>
      <p:ext uri="{BB962C8B-B14F-4D97-AF65-F5344CB8AC3E}">
        <p14:creationId xmlns:p14="http://schemas.microsoft.com/office/powerpoint/2010/main" val="1823304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94B8C3E-238B-40A8-96FE-5F3B5FD74A0A}"/>
              </a:ext>
            </a:extLst>
          </p:cNvPr>
          <p:cNvSpPr>
            <a:spLocks noGrp="1"/>
          </p:cNvSpPr>
          <p:nvPr>
            <p:ph type="title"/>
          </p:nvPr>
        </p:nvSpPr>
        <p:spPr>
          <a:xfrm>
            <a:off x="921897" y="5117996"/>
            <a:ext cx="8288032" cy="1096316"/>
          </a:xfrm>
        </p:spPr>
        <p:txBody>
          <a:bodyPr vert="horz" lIns="91440" tIns="45720" rIns="91440" bIns="45720" rtlCol="0" anchor="b">
            <a:normAutofit/>
          </a:bodyPr>
          <a:lstStyle/>
          <a:p>
            <a:pPr algn="ctr"/>
            <a:r>
              <a:rPr lang="en-US" sz="4400" kern="1200" dirty="0">
                <a:solidFill>
                  <a:schemeClr val="accent1"/>
                </a:solidFill>
                <a:latin typeface="+mj-lt"/>
                <a:ea typeface="+mj-ea"/>
                <a:cs typeface="+mj-cs"/>
              </a:rPr>
              <a:t>A Bailey Bridge – Ladakh, India</a:t>
            </a:r>
          </a:p>
        </p:txBody>
      </p:sp>
      <p:pic>
        <p:nvPicPr>
          <p:cNvPr id="24580" name="Picture 4">
            <a:extLst>
              <a:ext uri="{FF2B5EF4-FFF2-40B4-BE49-F238E27FC236}">
                <a16:creationId xmlns:a16="http://schemas.microsoft.com/office/drawing/2014/main" id="{A88BDFDF-B493-4340-8F8E-7B3503041B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77060" y="469061"/>
            <a:ext cx="7379845" cy="4926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443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8DF4-66F5-47B4-8A6F-83F6D711EC96}"/>
              </a:ext>
            </a:extLst>
          </p:cNvPr>
          <p:cNvSpPr>
            <a:spLocks noGrp="1"/>
          </p:cNvSpPr>
          <p:nvPr>
            <p:ph type="title"/>
          </p:nvPr>
        </p:nvSpPr>
        <p:spPr/>
        <p:txBody>
          <a:bodyPr>
            <a:normAutofit fontScale="90000"/>
          </a:bodyPr>
          <a:lstStyle/>
          <a:p>
            <a:pPr algn="ctr"/>
            <a:br>
              <a:rPr lang="en-GB" dirty="0"/>
            </a:br>
            <a:r>
              <a:rPr lang="en-GB" dirty="0"/>
              <a:t>Which bridge design spans the longest distance?</a:t>
            </a:r>
            <a:br>
              <a:rPr lang="en-GB" dirty="0"/>
            </a:br>
            <a:endParaRPr lang="en-GB" dirty="0"/>
          </a:p>
        </p:txBody>
      </p:sp>
      <p:sp>
        <p:nvSpPr>
          <p:cNvPr id="3" name="Content Placeholder 2">
            <a:extLst>
              <a:ext uri="{FF2B5EF4-FFF2-40B4-BE49-F238E27FC236}">
                <a16:creationId xmlns:a16="http://schemas.microsoft.com/office/drawing/2014/main" id="{4CDF05ED-E0B3-4F23-B021-7D382A42890D}"/>
              </a:ext>
            </a:extLst>
          </p:cNvPr>
          <p:cNvSpPr>
            <a:spLocks noGrp="1"/>
          </p:cNvSpPr>
          <p:nvPr>
            <p:ph idx="1"/>
          </p:nvPr>
        </p:nvSpPr>
        <p:spPr/>
        <p:txBody>
          <a:bodyPr>
            <a:normAutofit/>
          </a:bodyPr>
          <a:lstStyle/>
          <a:p>
            <a:pPr algn="ctr"/>
            <a:endParaRPr lang="en-GB" sz="4400" dirty="0"/>
          </a:p>
          <a:p>
            <a:pPr algn="ctr"/>
            <a:r>
              <a:rPr lang="en-GB" sz="4400" dirty="0"/>
              <a:t>Suspension Bridge – 1,991m/6532ft</a:t>
            </a:r>
          </a:p>
        </p:txBody>
      </p:sp>
    </p:spTree>
    <p:extLst>
      <p:ext uri="{BB962C8B-B14F-4D97-AF65-F5344CB8AC3E}">
        <p14:creationId xmlns:p14="http://schemas.microsoft.com/office/powerpoint/2010/main" val="1769056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6246-484C-4ED9-93E0-65BDEA86AEC7}"/>
              </a:ext>
            </a:extLst>
          </p:cNvPr>
          <p:cNvSpPr>
            <a:spLocks noGrp="1"/>
          </p:cNvSpPr>
          <p:nvPr>
            <p:ph type="title"/>
          </p:nvPr>
        </p:nvSpPr>
        <p:spPr/>
        <p:txBody>
          <a:bodyPr/>
          <a:lstStyle/>
          <a:p>
            <a:pPr algn="ctr"/>
            <a:r>
              <a:rPr lang="en-GB" dirty="0"/>
              <a:t>Activity</a:t>
            </a:r>
          </a:p>
        </p:txBody>
      </p:sp>
      <p:sp>
        <p:nvSpPr>
          <p:cNvPr id="3" name="Content Placeholder 2">
            <a:extLst>
              <a:ext uri="{FF2B5EF4-FFF2-40B4-BE49-F238E27FC236}">
                <a16:creationId xmlns:a16="http://schemas.microsoft.com/office/drawing/2014/main" id="{7DCF9A0D-56CA-4F47-9E53-7A10652149EC}"/>
              </a:ext>
            </a:extLst>
          </p:cNvPr>
          <p:cNvSpPr>
            <a:spLocks noGrp="1"/>
          </p:cNvSpPr>
          <p:nvPr>
            <p:ph idx="1"/>
          </p:nvPr>
        </p:nvSpPr>
        <p:spPr/>
        <p:txBody>
          <a:bodyPr>
            <a:normAutofit/>
          </a:bodyPr>
          <a:lstStyle/>
          <a:p>
            <a:pPr algn="ctr"/>
            <a:r>
              <a:rPr lang="en-GB" sz="4400" dirty="0"/>
              <a:t>Draw or illustrate the basic design of each of the following bridge types:</a:t>
            </a:r>
          </a:p>
        </p:txBody>
      </p:sp>
    </p:spTree>
    <p:extLst>
      <p:ext uri="{BB962C8B-B14F-4D97-AF65-F5344CB8AC3E}">
        <p14:creationId xmlns:p14="http://schemas.microsoft.com/office/powerpoint/2010/main" val="3015528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13A6-B3C3-4445-BAA3-DDC42019E6F9}"/>
              </a:ext>
            </a:extLst>
          </p:cNvPr>
          <p:cNvSpPr>
            <a:spLocks noGrp="1"/>
          </p:cNvSpPr>
          <p:nvPr>
            <p:ph type="title"/>
          </p:nvPr>
        </p:nvSpPr>
        <p:spPr/>
        <p:txBody>
          <a:bodyPr/>
          <a:lstStyle/>
          <a:p>
            <a:pPr algn="ctr"/>
            <a:r>
              <a:rPr lang="en-GB" dirty="0"/>
              <a:t>Bridge</a:t>
            </a:r>
          </a:p>
        </p:txBody>
      </p:sp>
      <p:sp>
        <p:nvSpPr>
          <p:cNvPr id="3" name="Content Placeholder 2">
            <a:extLst>
              <a:ext uri="{FF2B5EF4-FFF2-40B4-BE49-F238E27FC236}">
                <a16:creationId xmlns:a16="http://schemas.microsoft.com/office/drawing/2014/main" id="{E9B980DA-802F-444E-B317-1955437909E3}"/>
              </a:ext>
            </a:extLst>
          </p:cNvPr>
          <p:cNvSpPr>
            <a:spLocks noGrp="1"/>
          </p:cNvSpPr>
          <p:nvPr>
            <p:ph idx="1"/>
          </p:nvPr>
        </p:nvSpPr>
        <p:spPr/>
        <p:txBody>
          <a:bodyPr>
            <a:normAutofit/>
          </a:bodyPr>
          <a:lstStyle/>
          <a:p>
            <a:pPr lvl="3" algn="ctr"/>
            <a:endParaRPr lang="en-GB" sz="2800" dirty="0"/>
          </a:p>
          <a:p>
            <a:pPr lvl="3" algn="ctr"/>
            <a:r>
              <a:rPr lang="en-GB" sz="2800" dirty="0"/>
              <a:t>A structure built to span a valley, road or railroad, body of water, or other physical obstacles, for the purpose of providing passage over the obstacle.</a:t>
            </a:r>
          </a:p>
        </p:txBody>
      </p:sp>
    </p:spTree>
    <p:extLst>
      <p:ext uri="{BB962C8B-B14F-4D97-AF65-F5344CB8AC3E}">
        <p14:creationId xmlns:p14="http://schemas.microsoft.com/office/powerpoint/2010/main" val="832826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8998-D087-4A45-BF54-73CC84B77BE8}"/>
              </a:ext>
            </a:extLst>
          </p:cNvPr>
          <p:cNvSpPr>
            <a:spLocks noGrp="1"/>
          </p:cNvSpPr>
          <p:nvPr>
            <p:ph type="title"/>
          </p:nvPr>
        </p:nvSpPr>
        <p:spPr>
          <a:xfrm>
            <a:off x="855660" y="617490"/>
            <a:ext cx="7735890" cy="735060"/>
          </a:xfrm>
        </p:spPr>
        <p:txBody>
          <a:bodyPr/>
          <a:lstStyle/>
          <a:p>
            <a:pPr algn="ctr"/>
            <a:r>
              <a:rPr lang="en-GB" dirty="0"/>
              <a:t>Beam Bridge</a:t>
            </a:r>
          </a:p>
        </p:txBody>
      </p:sp>
      <p:pic>
        <p:nvPicPr>
          <p:cNvPr id="26626" name="Picture 2">
            <a:extLst>
              <a:ext uri="{FF2B5EF4-FFF2-40B4-BE49-F238E27FC236}">
                <a16:creationId xmlns:a16="http://schemas.microsoft.com/office/drawing/2014/main" id="{0A9C6840-1FF5-47E9-87BA-96DD5A3A788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0110"/>
          <a:stretch/>
        </p:blipFill>
        <p:spPr bwMode="auto">
          <a:xfrm>
            <a:off x="1494429" y="2627874"/>
            <a:ext cx="7097121" cy="249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302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92FB-E696-40DC-9C60-58E1BBE12346}"/>
              </a:ext>
            </a:extLst>
          </p:cNvPr>
          <p:cNvSpPr>
            <a:spLocks noGrp="1"/>
          </p:cNvSpPr>
          <p:nvPr>
            <p:ph type="title"/>
          </p:nvPr>
        </p:nvSpPr>
        <p:spPr/>
        <p:txBody>
          <a:bodyPr/>
          <a:lstStyle/>
          <a:p>
            <a:pPr algn="ctr"/>
            <a:r>
              <a:rPr lang="en-GB" dirty="0"/>
              <a:t>Arch Bridge</a:t>
            </a:r>
          </a:p>
        </p:txBody>
      </p:sp>
      <p:pic>
        <p:nvPicPr>
          <p:cNvPr id="27650" name="Picture 2">
            <a:extLst>
              <a:ext uri="{FF2B5EF4-FFF2-40B4-BE49-F238E27FC236}">
                <a16:creationId xmlns:a16="http://schemas.microsoft.com/office/drawing/2014/main" id="{04968381-D9E8-49E3-8A16-9C1C27B837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1184" y="1360320"/>
            <a:ext cx="5943600" cy="380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0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7951-4FB4-4FA9-94E6-8F169C41BE58}"/>
              </a:ext>
            </a:extLst>
          </p:cNvPr>
          <p:cNvSpPr>
            <a:spLocks noGrp="1"/>
          </p:cNvSpPr>
          <p:nvPr>
            <p:ph type="title"/>
          </p:nvPr>
        </p:nvSpPr>
        <p:spPr/>
        <p:txBody>
          <a:bodyPr/>
          <a:lstStyle/>
          <a:p>
            <a:pPr algn="ctr"/>
            <a:r>
              <a:rPr lang="en-GB" dirty="0"/>
              <a:t>Suspension Bridge</a:t>
            </a:r>
          </a:p>
        </p:txBody>
      </p:sp>
      <p:pic>
        <p:nvPicPr>
          <p:cNvPr id="28674" name="Picture 2">
            <a:extLst>
              <a:ext uri="{FF2B5EF4-FFF2-40B4-BE49-F238E27FC236}">
                <a16:creationId xmlns:a16="http://schemas.microsoft.com/office/drawing/2014/main" id="{B22838A8-C937-4BAF-9E7A-1BD8BB3988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02693" y="1787858"/>
            <a:ext cx="6026908" cy="375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334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7239B-9AD0-4B06-A859-33FFD88B6C8E}"/>
              </a:ext>
            </a:extLst>
          </p:cNvPr>
          <p:cNvSpPr>
            <a:spLocks noGrp="1"/>
          </p:cNvSpPr>
          <p:nvPr>
            <p:ph type="title"/>
          </p:nvPr>
        </p:nvSpPr>
        <p:spPr/>
        <p:txBody>
          <a:bodyPr/>
          <a:lstStyle/>
          <a:p>
            <a:pPr algn="ctr"/>
            <a:r>
              <a:rPr lang="en-GB" dirty="0"/>
              <a:t>Covered Bridge</a:t>
            </a:r>
          </a:p>
        </p:txBody>
      </p:sp>
      <p:sp>
        <p:nvSpPr>
          <p:cNvPr id="3" name="Content Placeholder 2">
            <a:extLst>
              <a:ext uri="{FF2B5EF4-FFF2-40B4-BE49-F238E27FC236}">
                <a16:creationId xmlns:a16="http://schemas.microsoft.com/office/drawing/2014/main" id="{AB3B4D7F-6CD8-465E-9E70-71437CF54651}"/>
              </a:ext>
            </a:extLst>
          </p:cNvPr>
          <p:cNvSpPr>
            <a:spLocks noGrp="1"/>
          </p:cNvSpPr>
          <p:nvPr>
            <p:ph idx="1"/>
          </p:nvPr>
        </p:nvSpPr>
        <p:spPr/>
        <p:txBody>
          <a:bodyPr/>
          <a:lstStyle/>
          <a:p>
            <a:r>
              <a:rPr lang="en-GB" dirty="0"/>
              <a:t>The key features of the Covered Bridge is that the travel lanes are enclosed in a covered structure</a:t>
            </a:r>
          </a:p>
          <a:p>
            <a:endParaRPr lang="en-GB" dirty="0"/>
          </a:p>
          <a:p>
            <a:r>
              <a:rPr lang="en-GB" dirty="0"/>
              <a:t>The covering protects wood bridges from decay</a:t>
            </a:r>
          </a:p>
          <a:p>
            <a:endParaRPr lang="en-GB" dirty="0"/>
          </a:p>
          <a:p>
            <a:r>
              <a:rPr lang="en-GB" dirty="0"/>
              <a:t>Draw a bridge with walls and a roof</a:t>
            </a:r>
          </a:p>
        </p:txBody>
      </p:sp>
    </p:spTree>
    <p:extLst>
      <p:ext uri="{BB962C8B-B14F-4D97-AF65-F5344CB8AC3E}">
        <p14:creationId xmlns:p14="http://schemas.microsoft.com/office/powerpoint/2010/main" val="62713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4B57A-17D5-4238-8DDB-4DE92F638A62}"/>
              </a:ext>
            </a:extLst>
          </p:cNvPr>
          <p:cNvSpPr>
            <a:spLocks noGrp="1"/>
          </p:cNvSpPr>
          <p:nvPr>
            <p:ph type="title"/>
          </p:nvPr>
        </p:nvSpPr>
        <p:spPr/>
        <p:txBody>
          <a:bodyPr/>
          <a:lstStyle/>
          <a:p>
            <a:pPr algn="ctr"/>
            <a:r>
              <a:rPr lang="en-GB" dirty="0"/>
              <a:t>Truss Bridge</a:t>
            </a:r>
          </a:p>
        </p:txBody>
      </p:sp>
      <p:pic>
        <p:nvPicPr>
          <p:cNvPr id="29698" name="Picture 2">
            <a:extLst>
              <a:ext uri="{FF2B5EF4-FFF2-40B4-BE49-F238E27FC236}">
                <a16:creationId xmlns:a16="http://schemas.microsoft.com/office/drawing/2014/main" id="{B9D565C1-F1EC-4760-AA29-2E3A1BC504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1175" y="1540328"/>
            <a:ext cx="6705599"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07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156D-D0DD-4599-AB8B-80272E6040ED}"/>
              </a:ext>
            </a:extLst>
          </p:cNvPr>
          <p:cNvSpPr>
            <a:spLocks noGrp="1"/>
          </p:cNvSpPr>
          <p:nvPr>
            <p:ph type="title"/>
          </p:nvPr>
        </p:nvSpPr>
        <p:spPr/>
        <p:txBody>
          <a:bodyPr/>
          <a:lstStyle/>
          <a:p>
            <a:pPr algn="ctr"/>
            <a:r>
              <a:rPr lang="en-GB" dirty="0"/>
              <a:t>Cable Stayed Bridge (fan shape)</a:t>
            </a:r>
          </a:p>
        </p:txBody>
      </p:sp>
      <p:pic>
        <p:nvPicPr>
          <p:cNvPr id="30722" name="Picture 2">
            <a:extLst>
              <a:ext uri="{FF2B5EF4-FFF2-40B4-BE49-F238E27FC236}">
                <a16:creationId xmlns:a16="http://schemas.microsoft.com/office/drawing/2014/main" id="{8829D507-CC70-4EA6-8450-D2724B57FB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0957" y="1810431"/>
            <a:ext cx="6870904" cy="3855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653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C8B6-C96D-48D4-80AF-0149793BD660}"/>
              </a:ext>
            </a:extLst>
          </p:cNvPr>
          <p:cNvSpPr>
            <a:spLocks noGrp="1"/>
          </p:cNvSpPr>
          <p:nvPr>
            <p:ph type="title"/>
          </p:nvPr>
        </p:nvSpPr>
        <p:spPr/>
        <p:txBody>
          <a:bodyPr/>
          <a:lstStyle/>
          <a:p>
            <a:pPr algn="ctr"/>
            <a:r>
              <a:rPr lang="en-GB" dirty="0"/>
              <a:t>Cantilever Bridge</a:t>
            </a:r>
          </a:p>
        </p:txBody>
      </p:sp>
      <p:pic>
        <p:nvPicPr>
          <p:cNvPr id="31748" name="Picture 4">
            <a:extLst>
              <a:ext uri="{FF2B5EF4-FFF2-40B4-BE49-F238E27FC236}">
                <a16:creationId xmlns:a16="http://schemas.microsoft.com/office/drawing/2014/main" id="{9174BEBE-BD7F-4907-9E11-4541B7AE0F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7569" y="1326016"/>
            <a:ext cx="6648450" cy="449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316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2A72-337B-4AFF-B3BA-DFC938A6D0A5}"/>
              </a:ext>
            </a:extLst>
          </p:cNvPr>
          <p:cNvSpPr>
            <a:spLocks noGrp="1"/>
          </p:cNvSpPr>
          <p:nvPr>
            <p:ph type="title"/>
          </p:nvPr>
        </p:nvSpPr>
        <p:spPr/>
        <p:txBody>
          <a:bodyPr/>
          <a:lstStyle/>
          <a:p>
            <a:pPr algn="ctr"/>
            <a:r>
              <a:rPr lang="en-GB" dirty="0"/>
              <a:t>Bascule Bridge</a:t>
            </a:r>
          </a:p>
        </p:txBody>
      </p:sp>
      <p:pic>
        <p:nvPicPr>
          <p:cNvPr id="32770" name="Picture 2">
            <a:extLst>
              <a:ext uri="{FF2B5EF4-FFF2-40B4-BE49-F238E27FC236}">
                <a16:creationId xmlns:a16="http://schemas.microsoft.com/office/drawing/2014/main" id="{01E5CA39-35F1-4A7A-820C-5E09C8EC23A0}"/>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4499" y="1624692"/>
            <a:ext cx="6302830" cy="461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05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40C03-0690-465D-93A7-7BF9EFAC34E7}"/>
              </a:ext>
            </a:extLst>
          </p:cNvPr>
          <p:cNvSpPr>
            <a:spLocks noGrp="1"/>
          </p:cNvSpPr>
          <p:nvPr>
            <p:ph type="title"/>
          </p:nvPr>
        </p:nvSpPr>
        <p:spPr/>
        <p:txBody>
          <a:bodyPr/>
          <a:lstStyle/>
          <a:p>
            <a:pPr algn="ctr"/>
            <a:r>
              <a:rPr lang="en-GB" dirty="0"/>
              <a:t>Cable Stayed Bridge (harp shape)</a:t>
            </a:r>
          </a:p>
        </p:txBody>
      </p:sp>
      <p:pic>
        <p:nvPicPr>
          <p:cNvPr id="33794" name="Picture 2">
            <a:extLst>
              <a:ext uri="{FF2B5EF4-FFF2-40B4-BE49-F238E27FC236}">
                <a16:creationId xmlns:a16="http://schemas.microsoft.com/office/drawing/2014/main" id="{B8DE515A-468E-486C-81D6-8230DC2CF9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4033" y="1884784"/>
            <a:ext cx="6531428" cy="391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40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A9E-F95D-4D68-80EC-DD06B3F430EF}"/>
              </a:ext>
            </a:extLst>
          </p:cNvPr>
          <p:cNvSpPr>
            <a:spLocks noGrp="1"/>
          </p:cNvSpPr>
          <p:nvPr>
            <p:ph type="title"/>
          </p:nvPr>
        </p:nvSpPr>
        <p:spPr/>
        <p:txBody>
          <a:bodyPr/>
          <a:lstStyle/>
          <a:p>
            <a:pPr algn="ctr"/>
            <a:r>
              <a:rPr lang="en-GB" b="1" dirty="0"/>
              <a:t>Homework</a:t>
            </a:r>
          </a:p>
        </p:txBody>
      </p:sp>
      <p:sp>
        <p:nvSpPr>
          <p:cNvPr id="3" name="Content Placeholder 2">
            <a:extLst>
              <a:ext uri="{FF2B5EF4-FFF2-40B4-BE49-F238E27FC236}">
                <a16:creationId xmlns:a16="http://schemas.microsoft.com/office/drawing/2014/main" id="{F7B885BE-9A8C-40CD-961E-E81585EB8741}"/>
              </a:ext>
            </a:extLst>
          </p:cNvPr>
          <p:cNvSpPr>
            <a:spLocks noGrp="1"/>
          </p:cNvSpPr>
          <p:nvPr>
            <p:ph idx="1"/>
          </p:nvPr>
        </p:nvSpPr>
        <p:spPr/>
        <p:txBody>
          <a:bodyPr>
            <a:normAutofit/>
          </a:bodyPr>
          <a:lstStyle/>
          <a:p>
            <a:pPr algn="ctr"/>
            <a:endParaRPr lang="en-GB" sz="4400" dirty="0"/>
          </a:p>
          <a:p>
            <a:pPr algn="ctr"/>
            <a:r>
              <a:rPr lang="en-GB" sz="4400" dirty="0"/>
              <a:t>Recite John 3:16, then tell how this verse describes Jesus’ role as a bridge between Heaven and earth.</a:t>
            </a:r>
          </a:p>
        </p:txBody>
      </p:sp>
    </p:spTree>
    <p:extLst>
      <p:ext uri="{BB962C8B-B14F-4D97-AF65-F5344CB8AC3E}">
        <p14:creationId xmlns:p14="http://schemas.microsoft.com/office/powerpoint/2010/main" val="1604440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837B-A47F-4631-BF6B-1CE4BA1B2CA6}"/>
              </a:ext>
            </a:extLst>
          </p:cNvPr>
          <p:cNvSpPr>
            <a:spLocks noGrp="1"/>
          </p:cNvSpPr>
          <p:nvPr>
            <p:ph type="title"/>
          </p:nvPr>
        </p:nvSpPr>
        <p:spPr/>
        <p:txBody>
          <a:bodyPr/>
          <a:lstStyle/>
          <a:p>
            <a:pPr algn="ctr"/>
            <a:r>
              <a:rPr lang="en-GB" dirty="0"/>
              <a:t>Bridge</a:t>
            </a:r>
          </a:p>
        </p:txBody>
      </p:sp>
      <p:pic>
        <p:nvPicPr>
          <p:cNvPr id="1026" name="Picture 7" descr="Real life Lego bridge in Wuppertal, Germany : interestingasfuck">
            <a:extLst>
              <a:ext uri="{FF2B5EF4-FFF2-40B4-BE49-F238E27FC236}">
                <a16:creationId xmlns:a16="http://schemas.microsoft.com/office/drawing/2014/main" id="{1A6C067B-CF6E-41B4-A86B-3532E96D7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049" y="1833563"/>
            <a:ext cx="3551237"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906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12D8-2924-40AC-8728-8A74FC6E66BE}"/>
              </a:ext>
            </a:extLst>
          </p:cNvPr>
          <p:cNvSpPr>
            <a:spLocks noGrp="1"/>
          </p:cNvSpPr>
          <p:nvPr>
            <p:ph type="title"/>
          </p:nvPr>
        </p:nvSpPr>
        <p:spPr/>
        <p:txBody>
          <a:bodyPr/>
          <a:lstStyle/>
          <a:p>
            <a:pPr algn="ctr"/>
            <a:r>
              <a:rPr lang="en-GB" dirty="0"/>
              <a:t>Jesus’ role as a bridge</a:t>
            </a:r>
          </a:p>
        </p:txBody>
      </p:sp>
      <p:sp>
        <p:nvSpPr>
          <p:cNvPr id="3" name="Content Placeholder 2">
            <a:extLst>
              <a:ext uri="{FF2B5EF4-FFF2-40B4-BE49-F238E27FC236}">
                <a16:creationId xmlns:a16="http://schemas.microsoft.com/office/drawing/2014/main" id="{E3F3757C-92AD-4B7A-BCA5-199E2862743A}"/>
              </a:ext>
            </a:extLst>
          </p:cNvPr>
          <p:cNvSpPr>
            <a:spLocks noGrp="1"/>
          </p:cNvSpPr>
          <p:nvPr>
            <p:ph idx="1"/>
          </p:nvPr>
        </p:nvSpPr>
        <p:spPr/>
        <p:txBody>
          <a:bodyPr/>
          <a:lstStyle/>
          <a:p>
            <a:r>
              <a:rPr lang="en-GB" dirty="0"/>
              <a:t>Sin placed an uncrossable gap between God and man. When God sent His Son to give His life for sinful man, a bridge was created by Jesus whereby man could once again be restored to His connection with God and Heaven</a:t>
            </a:r>
          </a:p>
          <a:p>
            <a:r>
              <a:rPr lang="en-GB" dirty="0"/>
              <a:t>By believing in God’s Son, we each have an opportunity to be reconnected to the sin-free life that God intended for us</a:t>
            </a:r>
          </a:p>
          <a:p>
            <a:r>
              <a:rPr lang="en-GB" dirty="0"/>
              <a:t>Christ and the cross is the bridge between mankind and heaven</a:t>
            </a:r>
          </a:p>
          <a:p>
            <a:r>
              <a:rPr lang="en-GB" dirty="0"/>
              <a:t>Christ leads man to the gulf and points to the bridge by which it is spanned saying “if any man will come after me, let him deny himself and take up his cross daily and follow me.” Luke 9:23  </a:t>
            </a:r>
          </a:p>
        </p:txBody>
      </p:sp>
    </p:spTree>
    <p:extLst>
      <p:ext uri="{BB962C8B-B14F-4D97-AF65-F5344CB8AC3E}">
        <p14:creationId xmlns:p14="http://schemas.microsoft.com/office/powerpoint/2010/main" val="2132567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26BB1-7DAA-4E65-AB30-AC67FB2C4AFB}"/>
              </a:ext>
            </a:extLst>
          </p:cNvPr>
          <p:cNvSpPr>
            <a:spLocks noGrp="1"/>
          </p:cNvSpPr>
          <p:nvPr>
            <p:ph type="title"/>
          </p:nvPr>
        </p:nvSpPr>
        <p:spPr/>
        <p:txBody>
          <a:bodyPr/>
          <a:lstStyle/>
          <a:p>
            <a:pPr algn="ctr"/>
            <a:r>
              <a:rPr lang="en-GB" b="1" dirty="0"/>
              <a:t>Homework</a:t>
            </a:r>
            <a:br>
              <a:rPr lang="en-GB" dirty="0"/>
            </a:br>
            <a:endParaRPr lang="en-GB" dirty="0"/>
          </a:p>
        </p:txBody>
      </p:sp>
      <p:sp>
        <p:nvSpPr>
          <p:cNvPr id="3" name="Content Placeholder 2">
            <a:extLst>
              <a:ext uri="{FF2B5EF4-FFF2-40B4-BE49-F238E27FC236}">
                <a16:creationId xmlns:a16="http://schemas.microsoft.com/office/drawing/2014/main" id="{37DAF76B-0993-4361-B1FE-3F9132E17616}"/>
              </a:ext>
            </a:extLst>
          </p:cNvPr>
          <p:cNvSpPr>
            <a:spLocks noGrp="1"/>
          </p:cNvSpPr>
          <p:nvPr>
            <p:ph idx="1"/>
          </p:nvPr>
        </p:nvSpPr>
        <p:spPr/>
        <p:txBody>
          <a:bodyPr/>
          <a:lstStyle/>
          <a:p>
            <a:r>
              <a:rPr lang="en-GB" dirty="0"/>
              <a:t>Watch a video about bridges</a:t>
            </a:r>
          </a:p>
          <a:p>
            <a:endParaRPr lang="en-GB" dirty="0"/>
          </a:p>
          <a:p>
            <a:r>
              <a:rPr lang="en-GB" dirty="0">
                <a:hlinkClick r:id="rId2"/>
              </a:rPr>
              <a:t>http://www.youtube.com/watch?v=TpctwPJY7Jk</a:t>
            </a:r>
            <a:r>
              <a:rPr lang="en-GB" dirty="0"/>
              <a:t> </a:t>
            </a:r>
          </a:p>
          <a:p>
            <a:endParaRPr lang="en-GB" dirty="0"/>
          </a:p>
          <a:p>
            <a:r>
              <a:rPr lang="en-GB" u="sng" dirty="0">
                <a:hlinkClick r:id="rId3"/>
              </a:rPr>
              <a:t>https://youtu.be/OVwWtedQSHoand</a:t>
            </a:r>
            <a:r>
              <a:rPr lang="en-GB" u="sng" dirty="0"/>
              <a:t> </a:t>
            </a:r>
            <a:endParaRPr lang="en-GB" dirty="0"/>
          </a:p>
          <a:p>
            <a:endParaRPr lang="en-GB" dirty="0"/>
          </a:p>
          <a:p>
            <a:r>
              <a:rPr lang="en-GB" dirty="0"/>
              <a:t>Make a list of at least eight notable bridges OR name two bridges that you have crossed and tell what design they are.</a:t>
            </a:r>
          </a:p>
        </p:txBody>
      </p:sp>
    </p:spTree>
    <p:extLst>
      <p:ext uri="{BB962C8B-B14F-4D97-AF65-F5344CB8AC3E}">
        <p14:creationId xmlns:p14="http://schemas.microsoft.com/office/powerpoint/2010/main" val="2212131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304D-9AE1-4DD8-94EE-C01E148947CA}"/>
              </a:ext>
            </a:extLst>
          </p:cNvPr>
          <p:cNvSpPr>
            <a:spLocks noGrp="1"/>
          </p:cNvSpPr>
          <p:nvPr>
            <p:ph type="title"/>
          </p:nvPr>
        </p:nvSpPr>
        <p:spPr/>
        <p:txBody>
          <a:bodyPr/>
          <a:lstStyle/>
          <a:p>
            <a:pPr algn="ctr"/>
            <a:r>
              <a:rPr lang="en-GB" b="1" dirty="0"/>
              <a:t>Homework</a:t>
            </a:r>
          </a:p>
        </p:txBody>
      </p:sp>
      <p:sp>
        <p:nvSpPr>
          <p:cNvPr id="3" name="Content Placeholder 2">
            <a:extLst>
              <a:ext uri="{FF2B5EF4-FFF2-40B4-BE49-F238E27FC236}">
                <a16:creationId xmlns:a16="http://schemas.microsoft.com/office/drawing/2014/main" id="{F7546FB4-DCD1-4CA5-B1D3-0C28C0DA81F5}"/>
              </a:ext>
            </a:extLst>
          </p:cNvPr>
          <p:cNvSpPr>
            <a:spLocks noGrp="1"/>
          </p:cNvSpPr>
          <p:nvPr>
            <p:ph idx="1"/>
          </p:nvPr>
        </p:nvSpPr>
        <p:spPr/>
        <p:txBody>
          <a:bodyPr>
            <a:normAutofit/>
          </a:bodyPr>
          <a:lstStyle/>
          <a:p>
            <a:endParaRPr lang="en-GB" sz="4400" dirty="0"/>
          </a:p>
          <a:p>
            <a:r>
              <a:rPr lang="en-GB" dirty="0"/>
              <a:t>Make a video/multimedia presentation or scrapbook presentation about bridges that you have seen</a:t>
            </a:r>
          </a:p>
        </p:txBody>
      </p:sp>
    </p:spTree>
    <p:extLst>
      <p:ext uri="{BB962C8B-B14F-4D97-AF65-F5344CB8AC3E}">
        <p14:creationId xmlns:p14="http://schemas.microsoft.com/office/powerpoint/2010/main" val="2401694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E9C2-31FF-45C3-BA6E-4ADCF42996A6}"/>
              </a:ext>
            </a:extLst>
          </p:cNvPr>
          <p:cNvSpPr>
            <a:spLocks noGrp="1"/>
          </p:cNvSpPr>
          <p:nvPr>
            <p:ph type="title"/>
          </p:nvPr>
        </p:nvSpPr>
        <p:spPr/>
        <p:txBody>
          <a:bodyPr/>
          <a:lstStyle/>
          <a:p>
            <a:pPr algn="ctr"/>
            <a:r>
              <a:rPr lang="en-GB" b="1" dirty="0"/>
              <a:t>Homework</a:t>
            </a:r>
          </a:p>
        </p:txBody>
      </p:sp>
      <p:sp>
        <p:nvSpPr>
          <p:cNvPr id="3" name="Content Placeholder 2">
            <a:extLst>
              <a:ext uri="{FF2B5EF4-FFF2-40B4-BE49-F238E27FC236}">
                <a16:creationId xmlns:a16="http://schemas.microsoft.com/office/drawing/2014/main" id="{E83F3751-2BDE-4A91-A7ED-B939ACC46934}"/>
              </a:ext>
            </a:extLst>
          </p:cNvPr>
          <p:cNvSpPr>
            <a:spLocks noGrp="1"/>
          </p:cNvSpPr>
          <p:nvPr>
            <p:ph idx="1"/>
          </p:nvPr>
        </p:nvSpPr>
        <p:spPr/>
        <p:txBody>
          <a:bodyPr>
            <a:normAutofit fontScale="92500"/>
          </a:bodyPr>
          <a:lstStyle/>
          <a:p>
            <a:pPr algn="ctr"/>
            <a:endParaRPr lang="en-GB" sz="4400" dirty="0"/>
          </a:p>
          <a:p>
            <a:pPr algn="ctr"/>
            <a:r>
              <a:rPr lang="en-GB" sz="2100" dirty="0"/>
              <a:t>Build a bridge using materials such as craft sticks, toothpicks, yarn, thread and glue </a:t>
            </a:r>
          </a:p>
          <a:p>
            <a:pPr algn="ctr"/>
            <a:endParaRPr lang="en-GB" sz="4400" dirty="0"/>
          </a:p>
          <a:p>
            <a:pPr algn="ctr"/>
            <a:r>
              <a:rPr lang="en-GB" sz="4400" dirty="0">
                <a:hlinkClick r:id="rId2"/>
              </a:rPr>
              <a:t>http://www.instructables.com/id/Teach-Engineering-Truss-Bridges/</a:t>
            </a:r>
            <a:r>
              <a:rPr lang="en-GB" sz="4400" dirty="0"/>
              <a:t> </a:t>
            </a:r>
          </a:p>
        </p:txBody>
      </p:sp>
    </p:spTree>
    <p:extLst>
      <p:ext uri="{BB962C8B-B14F-4D97-AF65-F5344CB8AC3E}">
        <p14:creationId xmlns:p14="http://schemas.microsoft.com/office/powerpoint/2010/main" val="3371440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7C24-CFB6-42B3-8182-722C6C060E3E}"/>
              </a:ext>
            </a:extLst>
          </p:cNvPr>
          <p:cNvSpPr>
            <a:spLocks noGrp="1"/>
          </p:cNvSpPr>
          <p:nvPr>
            <p:ph type="title"/>
          </p:nvPr>
        </p:nvSpPr>
        <p:spPr/>
        <p:txBody>
          <a:bodyPr/>
          <a:lstStyle/>
          <a:p>
            <a:pPr algn="ctr"/>
            <a:r>
              <a:rPr lang="en-GB" dirty="0"/>
              <a:t>Test your knowledge!!</a:t>
            </a:r>
          </a:p>
        </p:txBody>
      </p:sp>
      <p:pic>
        <p:nvPicPr>
          <p:cNvPr id="5122" name="Picture 2">
            <a:extLst>
              <a:ext uri="{FF2B5EF4-FFF2-40B4-BE49-F238E27FC236}">
                <a16:creationId xmlns:a16="http://schemas.microsoft.com/office/drawing/2014/main" id="{D13FF772-19C4-4B06-A345-B272FFB873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0519" y="2748756"/>
            <a:ext cx="41910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796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E091-ADA4-44BF-9C41-C233422A22CB}"/>
              </a:ext>
            </a:extLst>
          </p:cNvPr>
          <p:cNvSpPr>
            <a:spLocks noGrp="1"/>
          </p:cNvSpPr>
          <p:nvPr>
            <p:ph type="title"/>
          </p:nvPr>
        </p:nvSpPr>
        <p:spPr/>
        <p:txBody>
          <a:bodyPr/>
          <a:lstStyle/>
          <a:p>
            <a:pPr algn="ctr"/>
            <a:r>
              <a:rPr lang="en-GB" dirty="0"/>
              <a:t>And this one??</a:t>
            </a:r>
          </a:p>
        </p:txBody>
      </p:sp>
      <p:pic>
        <p:nvPicPr>
          <p:cNvPr id="6146" name="Picture 2">
            <a:extLst>
              <a:ext uri="{FF2B5EF4-FFF2-40B4-BE49-F238E27FC236}">
                <a16:creationId xmlns:a16="http://schemas.microsoft.com/office/drawing/2014/main" id="{927FB52B-14E4-4F12-914B-699A8879C0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6556" y="1606858"/>
            <a:ext cx="6871316" cy="464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60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A950-73AA-44C2-93DB-3155D3D8F8F8}"/>
              </a:ext>
            </a:extLst>
          </p:cNvPr>
          <p:cNvSpPr>
            <a:spLocks noGrp="1"/>
          </p:cNvSpPr>
          <p:nvPr>
            <p:ph type="title"/>
          </p:nvPr>
        </p:nvSpPr>
        <p:spPr/>
        <p:txBody>
          <a:bodyPr/>
          <a:lstStyle/>
          <a:p>
            <a:pPr algn="ctr"/>
            <a:r>
              <a:rPr lang="en-GB" dirty="0"/>
              <a:t>And this one??</a:t>
            </a:r>
          </a:p>
        </p:txBody>
      </p:sp>
      <p:pic>
        <p:nvPicPr>
          <p:cNvPr id="7170" name="Picture 2" descr="Tower Bridge">
            <a:extLst>
              <a:ext uri="{FF2B5EF4-FFF2-40B4-BE49-F238E27FC236}">
                <a16:creationId xmlns:a16="http://schemas.microsoft.com/office/drawing/2014/main" id="{854FBE95-20C2-4B55-B6E0-5292755169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0125" y="1930400"/>
            <a:ext cx="7128768" cy="424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68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9D85-BEC9-4053-8EFC-99B1CBC9FBDB}"/>
              </a:ext>
            </a:extLst>
          </p:cNvPr>
          <p:cNvSpPr>
            <a:spLocks noGrp="1"/>
          </p:cNvSpPr>
          <p:nvPr>
            <p:ph type="title"/>
          </p:nvPr>
        </p:nvSpPr>
        <p:spPr/>
        <p:txBody>
          <a:bodyPr/>
          <a:lstStyle/>
          <a:p>
            <a:pPr algn="ctr"/>
            <a:r>
              <a:rPr lang="en-GB" dirty="0"/>
              <a:t>And this one?</a:t>
            </a:r>
          </a:p>
        </p:txBody>
      </p:sp>
      <p:pic>
        <p:nvPicPr>
          <p:cNvPr id="8194" name="Picture 2" descr="London Bridge">
            <a:extLst>
              <a:ext uri="{FF2B5EF4-FFF2-40B4-BE49-F238E27FC236}">
                <a16:creationId xmlns:a16="http://schemas.microsoft.com/office/drawing/2014/main" id="{8EC897AE-27C5-4F4E-9950-BC1361D1C3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48307" y="2160588"/>
            <a:ext cx="5855424"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203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9406-97E4-486F-A2A9-568B7B431F20}"/>
              </a:ext>
            </a:extLst>
          </p:cNvPr>
          <p:cNvSpPr>
            <a:spLocks noGrp="1"/>
          </p:cNvSpPr>
          <p:nvPr>
            <p:ph type="title"/>
          </p:nvPr>
        </p:nvSpPr>
        <p:spPr/>
        <p:txBody>
          <a:bodyPr/>
          <a:lstStyle/>
          <a:p>
            <a:pPr algn="ctr"/>
            <a:r>
              <a:rPr lang="en-GB" dirty="0"/>
              <a:t>And this one?</a:t>
            </a:r>
          </a:p>
        </p:txBody>
      </p:sp>
      <p:pic>
        <p:nvPicPr>
          <p:cNvPr id="9218" name="Picture 2">
            <a:extLst>
              <a:ext uri="{FF2B5EF4-FFF2-40B4-BE49-F238E27FC236}">
                <a16:creationId xmlns:a16="http://schemas.microsoft.com/office/drawing/2014/main" id="{E3108608-B125-463C-A26C-78FCBC55D2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4075" y="1609725"/>
            <a:ext cx="6505575"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819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ED0D3-7224-414A-9AA3-AA81FFA58DEB}"/>
              </a:ext>
            </a:extLst>
          </p:cNvPr>
          <p:cNvSpPr>
            <a:spLocks noGrp="1"/>
          </p:cNvSpPr>
          <p:nvPr>
            <p:ph type="title"/>
          </p:nvPr>
        </p:nvSpPr>
        <p:spPr/>
        <p:txBody>
          <a:bodyPr/>
          <a:lstStyle/>
          <a:p>
            <a:pPr algn="ctr"/>
            <a:r>
              <a:rPr lang="en-GB" dirty="0"/>
              <a:t>And this one?</a:t>
            </a:r>
          </a:p>
        </p:txBody>
      </p:sp>
      <p:pic>
        <p:nvPicPr>
          <p:cNvPr id="10242" name="Picture 2">
            <a:extLst>
              <a:ext uri="{FF2B5EF4-FFF2-40B4-BE49-F238E27FC236}">
                <a16:creationId xmlns:a16="http://schemas.microsoft.com/office/drawing/2014/main" id="{AB9EAE15-E0EF-4A25-87D3-7DD7B2C1A0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4714" y="2716567"/>
            <a:ext cx="6747029" cy="299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27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D29B0-EED8-42FC-B11A-DF9A259879A4}"/>
              </a:ext>
            </a:extLst>
          </p:cNvPr>
          <p:cNvSpPr>
            <a:spLocks noGrp="1"/>
          </p:cNvSpPr>
          <p:nvPr>
            <p:ph type="title"/>
          </p:nvPr>
        </p:nvSpPr>
        <p:spPr/>
        <p:txBody>
          <a:bodyPr/>
          <a:lstStyle/>
          <a:p>
            <a:pPr algn="ctr"/>
            <a:r>
              <a:rPr lang="en-GB" dirty="0"/>
              <a:t>Aqueduct</a:t>
            </a:r>
          </a:p>
        </p:txBody>
      </p:sp>
      <p:sp>
        <p:nvSpPr>
          <p:cNvPr id="3" name="Content Placeholder 2">
            <a:extLst>
              <a:ext uri="{FF2B5EF4-FFF2-40B4-BE49-F238E27FC236}">
                <a16:creationId xmlns:a16="http://schemas.microsoft.com/office/drawing/2014/main" id="{59685E42-88C1-4981-B533-E16647722D53}"/>
              </a:ext>
            </a:extLst>
          </p:cNvPr>
          <p:cNvSpPr>
            <a:spLocks noGrp="1"/>
          </p:cNvSpPr>
          <p:nvPr>
            <p:ph idx="1"/>
          </p:nvPr>
        </p:nvSpPr>
        <p:spPr/>
        <p:txBody>
          <a:bodyPr/>
          <a:lstStyle/>
          <a:p>
            <a:pPr algn="ctr"/>
            <a:endParaRPr lang="en-GB" dirty="0"/>
          </a:p>
          <a:p>
            <a:pPr algn="ctr"/>
            <a:r>
              <a:rPr lang="en-GB" dirty="0"/>
              <a:t>A bridge that carries water. These were popular before we had electric pumps.</a:t>
            </a:r>
          </a:p>
        </p:txBody>
      </p:sp>
    </p:spTree>
    <p:extLst>
      <p:ext uri="{BB962C8B-B14F-4D97-AF65-F5344CB8AC3E}">
        <p14:creationId xmlns:p14="http://schemas.microsoft.com/office/powerpoint/2010/main" val="2263590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0A9D-5783-43E1-A693-8458838D1680}"/>
              </a:ext>
            </a:extLst>
          </p:cNvPr>
          <p:cNvSpPr>
            <a:spLocks noGrp="1"/>
          </p:cNvSpPr>
          <p:nvPr>
            <p:ph type="title"/>
          </p:nvPr>
        </p:nvSpPr>
        <p:spPr/>
        <p:txBody>
          <a:bodyPr/>
          <a:lstStyle/>
          <a:p>
            <a:pPr algn="ctr"/>
            <a:r>
              <a:rPr lang="en-GB" dirty="0"/>
              <a:t>Bridges in London!</a:t>
            </a:r>
          </a:p>
        </p:txBody>
      </p:sp>
      <p:pic>
        <p:nvPicPr>
          <p:cNvPr id="11266" name="Picture 2">
            <a:extLst>
              <a:ext uri="{FF2B5EF4-FFF2-40B4-BE49-F238E27FC236}">
                <a16:creationId xmlns:a16="http://schemas.microsoft.com/office/drawing/2014/main" id="{69D294E0-4967-47B2-9F7B-3B5D85E28C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296" y="2432482"/>
            <a:ext cx="5663954" cy="348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540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1BD1-4E62-4D01-8486-11F146304B38}"/>
              </a:ext>
            </a:extLst>
          </p:cNvPr>
          <p:cNvSpPr>
            <a:spLocks noGrp="1"/>
          </p:cNvSpPr>
          <p:nvPr>
            <p:ph type="title"/>
          </p:nvPr>
        </p:nvSpPr>
        <p:spPr/>
        <p:txBody>
          <a:bodyPr/>
          <a:lstStyle/>
          <a:p>
            <a:pPr algn="ctr"/>
            <a:r>
              <a:rPr lang="en-GB" dirty="0"/>
              <a:t>Good luck!</a:t>
            </a:r>
          </a:p>
        </p:txBody>
      </p:sp>
      <p:sp>
        <p:nvSpPr>
          <p:cNvPr id="3" name="Content Placeholder 2">
            <a:extLst>
              <a:ext uri="{FF2B5EF4-FFF2-40B4-BE49-F238E27FC236}">
                <a16:creationId xmlns:a16="http://schemas.microsoft.com/office/drawing/2014/main" id="{47AC4250-E24C-4DA6-B413-84B6E60BCF61}"/>
              </a:ext>
            </a:extLst>
          </p:cNvPr>
          <p:cNvSpPr>
            <a:spLocks noGrp="1"/>
          </p:cNvSpPr>
          <p:nvPr>
            <p:ph idx="1"/>
          </p:nvPr>
        </p:nvSpPr>
        <p:spPr/>
        <p:txBody>
          <a:bodyPr/>
          <a:lstStyle/>
          <a:p>
            <a:r>
              <a:rPr lang="en-GB" dirty="0"/>
              <a:t>I wish you all the best as you complete your homework to earn your honour! </a:t>
            </a:r>
          </a:p>
          <a:p>
            <a:endParaRPr lang="en-GB" dirty="0"/>
          </a:p>
          <a:p>
            <a:r>
              <a:rPr lang="en-GB" dirty="0"/>
              <a:t>Please do go on to complete the honour as you are almost there!!</a:t>
            </a:r>
          </a:p>
          <a:p>
            <a:endParaRPr lang="en-GB" dirty="0"/>
          </a:p>
          <a:p>
            <a:r>
              <a:rPr lang="en-GB" dirty="0"/>
              <a:t>Thank you for your attention and participation.</a:t>
            </a:r>
          </a:p>
          <a:p>
            <a:endParaRPr lang="en-GB" dirty="0"/>
          </a:p>
          <a:p>
            <a:r>
              <a:rPr lang="en-GB" dirty="0"/>
              <a:t>God bless! </a:t>
            </a:r>
          </a:p>
        </p:txBody>
      </p:sp>
    </p:spTree>
    <p:extLst>
      <p:ext uri="{BB962C8B-B14F-4D97-AF65-F5344CB8AC3E}">
        <p14:creationId xmlns:p14="http://schemas.microsoft.com/office/powerpoint/2010/main" val="2545440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F416-6A86-4E76-B2C3-7D069D80FB03}"/>
              </a:ext>
            </a:extLst>
          </p:cNvPr>
          <p:cNvSpPr>
            <a:spLocks noGrp="1"/>
          </p:cNvSpPr>
          <p:nvPr>
            <p:ph type="title"/>
          </p:nvPr>
        </p:nvSpPr>
        <p:spPr/>
        <p:txBody>
          <a:bodyPr/>
          <a:lstStyle/>
          <a:p>
            <a:pPr algn="ctr"/>
            <a:r>
              <a:rPr lang="en-GB" dirty="0"/>
              <a:t>Aqueduct</a:t>
            </a:r>
          </a:p>
        </p:txBody>
      </p:sp>
      <p:pic>
        <p:nvPicPr>
          <p:cNvPr id="5" name="Picture 4" descr="A boat on a bridge&#10;&#10;Description automatically generated with low confidence">
            <a:extLst>
              <a:ext uri="{FF2B5EF4-FFF2-40B4-BE49-F238E27FC236}">
                <a16:creationId xmlns:a16="http://schemas.microsoft.com/office/drawing/2014/main" id="{4EF4EF7E-AA30-48BB-B224-54815B981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638" y="1207827"/>
            <a:ext cx="7314675" cy="5397690"/>
          </a:xfrm>
          <a:prstGeom prst="rect">
            <a:avLst/>
          </a:prstGeom>
        </p:spPr>
      </p:pic>
    </p:spTree>
    <p:extLst>
      <p:ext uri="{BB962C8B-B14F-4D97-AF65-F5344CB8AC3E}">
        <p14:creationId xmlns:p14="http://schemas.microsoft.com/office/powerpoint/2010/main" val="347133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DC83-A344-44DE-8F94-653AFDAA2884}"/>
              </a:ext>
            </a:extLst>
          </p:cNvPr>
          <p:cNvSpPr>
            <a:spLocks noGrp="1"/>
          </p:cNvSpPr>
          <p:nvPr>
            <p:ph type="title"/>
          </p:nvPr>
        </p:nvSpPr>
        <p:spPr/>
        <p:txBody>
          <a:bodyPr/>
          <a:lstStyle/>
          <a:p>
            <a:pPr algn="ctr"/>
            <a:r>
              <a:rPr lang="en-GB" dirty="0"/>
              <a:t>Falsework</a:t>
            </a:r>
          </a:p>
        </p:txBody>
      </p:sp>
      <p:sp>
        <p:nvSpPr>
          <p:cNvPr id="3" name="Content Placeholder 2">
            <a:extLst>
              <a:ext uri="{FF2B5EF4-FFF2-40B4-BE49-F238E27FC236}">
                <a16:creationId xmlns:a16="http://schemas.microsoft.com/office/drawing/2014/main" id="{A1BB822E-3A01-4CBF-BC70-F6A96E3EEA05}"/>
              </a:ext>
            </a:extLst>
          </p:cNvPr>
          <p:cNvSpPr>
            <a:spLocks noGrp="1"/>
          </p:cNvSpPr>
          <p:nvPr>
            <p:ph idx="1"/>
          </p:nvPr>
        </p:nvSpPr>
        <p:spPr/>
        <p:txBody>
          <a:bodyPr/>
          <a:lstStyle/>
          <a:p>
            <a:pPr algn="ctr"/>
            <a:endParaRPr lang="en-GB" dirty="0"/>
          </a:p>
          <a:p>
            <a:pPr algn="ctr"/>
            <a:r>
              <a:rPr lang="en-GB" dirty="0"/>
              <a:t>The temporary support scaffolding used during the construction of some types of bridges. </a:t>
            </a:r>
          </a:p>
        </p:txBody>
      </p:sp>
    </p:spTree>
    <p:extLst>
      <p:ext uri="{BB962C8B-B14F-4D97-AF65-F5344CB8AC3E}">
        <p14:creationId xmlns:p14="http://schemas.microsoft.com/office/powerpoint/2010/main" val="156101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3D979-5BB1-4006-A6C1-DD7FE18D786F}"/>
              </a:ext>
            </a:extLst>
          </p:cNvPr>
          <p:cNvSpPr>
            <a:spLocks noGrp="1"/>
          </p:cNvSpPr>
          <p:nvPr>
            <p:ph type="title"/>
          </p:nvPr>
        </p:nvSpPr>
        <p:spPr/>
        <p:txBody>
          <a:bodyPr/>
          <a:lstStyle/>
          <a:p>
            <a:pPr algn="ctr"/>
            <a:r>
              <a:rPr lang="en-GB" dirty="0"/>
              <a:t>Falsework</a:t>
            </a:r>
          </a:p>
        </p:txBody>
      </p:sp>
      <p:pic>
        <p:nvPicPr>
          <p:cNvPr id="5" name="Picture 4">
            <a:extLst>
              <a:ext uri="{FF2B5EF4-FFF2-40B4-BE49-F238E27FC236}">
                <a16:creationId xmlns:a16="http://schemas.microsoft.com/office/drawing/2014/main" id="{43F2D1FD-62BF-4A6E-B6FF-D1C98F63939A}"/>
              </a:ext>
            </a:extLst>
          </p:cNvPr>
          <p:cNvPicPr>
            <a:picLocks noChangeAspect="1"/>
          </p:cNvPicPr>
          <p:nvPr/>
        </p:nvPicPr>
        <p:blipFill rotWithShape="1">
          <a:blip r:embed="rId2">
            <a:extLst>
              <a:ext uri="{28A0092B-C50C-407E-A947-70E740481C1C}">
                <a14:useLocalDpi xmlns:a14="http://schemas.microsoft.com/office/drawing/2010/main" val="0"/>
              </a:ext>
            </a:extLst>
          </a:blip>
          <a:srcRect l="14831" r="14658"/>
          <a:stretch/>
        </p:blipFill>
        <p:spPr>
          <a:xfrm>
            <a:off x="677334" y="2159001"/>
            <a:ext cx="8596668" cy="2768600"/>
          </a:xfrm>
          <a:prstGeom prst="rect">
            <a:avLst/>
          </a:prstGeom>
        </p:spPr>
      </p:pic>
    </p:spTree>
    <p:extLst>
      <p:ext uri="{BB962C8B-B14F-4D97-AF65-F5344CB8AC3E}">
        <p14:creationId xmlns:p14="http://schemas.microsoft.com/office/powerpoint/2010/main" val="288299583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541</TotalTime>
  <Words>1511</Words>
  <Application>Microsoft Office PowerPoint</Application>
  <PresentationFormat>Widescreen</PresentationFormat>
  <Paragraphs>163</Paragraphs>
  <Slides>61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Trebuchet MS</vt:lpstr>
      <vt:lpstr>Wingdings 3</vt:lpstr>
      <vt:lpstr>Facet</vt:lpstr>
      <vt:lpstr>Bridges Honour  Pam Millington  ACFM Adventurer and Pathfinder Club</vt:lpstr>
      <vt:lpstr>Requirements of the Bridge Honour</vt:lpstr>
      <vt:lpstr>Bridge Honour</vt:lpstr>
      <vt:lpstr>Bridge</vt:lpstr>
      <vt:lpstr>Bridge</vt:lpstr>
      <vt:lpstr>Aqueduct</vt:lpstr>
      <vt:lpstr>Aqueduct</vt:lpstr>
      <vt:lpstr>Falsework</vt:lpstr>
      <vt:lpstr>Falsework</vt:lpstr>
      <vt:lpstr>Compression Force</vt:lpstr>
      <vt:lpstr>Compression/Tension</vt:lpstr>
      <vt:lpstr>Compression/Tension</vt:lpstr>
      <vt:lpstr>Tension Force</vt:lpstr>
      <vt:lpstr>Bascule Bridge</vt:lpstr>
      <vt:lpstr>Bascule Bridge</vt:lpstr>
      <vt:lpstr>Covered Bridge</vt:lpstr>
      <vt:lpstr>Covered bridge</vt:lpstr>
      <vt:lpstr>Bridge Honour</vt:lpstr>
      <vt:lpstr>Arch bridge - facts</vt:lpstr>
      <vt:lpstr>Chaotianmen Bridge China</vt:lpstr>
      <vt:lpstr>Alcantara Bridge in Spain</vt:lpstr>
      <vt:lpstr>Jade Belt Bridge China</vt:lpstr>
      <vt:lpstr>Beam Bridge - facts</vt:lpstr>
      <vt:lpstr>Fremont Bridge interstate 5  </vt:lpstr>
      <vt:lpstr>Beam Bridge Germany</vt:lpstr>
      <vt:lpstr>Cable Stayed Bridge - facts</vt:lpstr>
      <vt:lpstr>Rio Antirion Bridge (fan shape)</vt:lpstr>
      <vt:lpstr>Rama VIII Bridge in Thailand (harp shaped)</vt:lpstr>
      <vt:lpstr>Cantilever Bridge - facts</vt:lpstr>
      <vt:lpstr>Forth Rail Bridge - Scotland</vt:lpstr>
      <vt:lpstr>Quebec Bridge, Canada </vt:lpstr>
      <vt:lpstr>Suspension Bridge - facts</vt:lpstr>
      <vt:lpstr>Mackinac Bridge in Michigan, US</vt:lpstr>
      <vt:lpstr>Akashi-Kaikyo Bridge in Japan</vt:lpstr>
      <vt:lpstr>Truss bridge - facts</vt:lpstr>
      <vt:lpstr>Sky gate Bridge R in Osaka, Japan</vt:lpstr>
      <vt:lpstr>A Bailey Bridge – Ladakh, India</vt:lpstr>
      <vt:lpstr> Which bridge design spans the longest distance? </vt:lpstr>
      <vt:lpstr>Activity</vt:lpstr>
      <vt:lpstr>Beam Bridge</vt:lpstr>
      <vt:lpstr>Arch Bridge</vt:lpstr>
      <vt:lpstr>Suspension Bridge</vt:lpstr>
      <vt:lpstr>Covered Bridge</vt:lpstr>
      <vt:lpstr>Truss Bridge</vt:lpstr>
      <vt:lpstr>Cable Stayed Bridge (fan shape)</vt:lpstr>
      <vt:lpstr>Cantilever Bridge</vt:lpstr>
      <vt:lpstr>Bascule Bridge</vt:lpstr>
      <vt:lpstr>Cable Stayed Bridge (harp shape)</vt:lpstr>
      <vt:lpstr>Homework</vt:lpstr>
      <vt:lpstr>Jesus’ role as a bridge</vt:lpstr>
      <vt:lpstr>Homework </vt:lpstr>
      <vt:lpstr>Homework</vt:lpstr>
      <vt:lpstr>Homework</vt:lpstr>
      <vt:lpstr>Test your knowledge!!</vt:lpstr>
      <vt:lpstr>And this one??</vt:lpstr>
      <vt:lpstr>And this one??</vt:lpstr>
      <vt:lpstr>And this one?</vt:lpstr>
      <vt:lpstr>And this one?</vt:lpstr>
      <vt:lpstr>And this one?</vt:lpstr>
      <vt:lpstr>Bridges in London!</vt:lpstr>
      <vt:lpstr>Good luck!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Bridges Honour Pam Millington ACFM Adventurer and Pathfinder club</dc:title>
  <dc:creator>Pamela Millington</dc:creator>
  <cp:lastModifiedBy>Natalie Davison</cp:lastModifiedBy>
  <cp:revision>37</cp:revision>
  <dcterms:created xsi:type="dcterms:W3CDTF">2021-04-05T15:04:32Z</dcterms:created>
  <dcterms:modified xsi:type="dcterms:W3CDTF">2021-04-09T21:42:05Z</dcterms:modified>
</cp:coreProperties>
</file>